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0"/>
  </p:notesMasterIdLst>
  <p:sldIdLst>
    <p:sldId id="256" r:id="rId2"/>
    <p:sldId id="328" r:id="rId3"/>
    <p:sldId id="257" r:id="rId4"/>
    <p:sldId id="264" r:id="rId5"/>
    <p:sldId id="265" r:id="rId6"/>
    <p:sldId id="268" r:id="rId7"/>
    <p:sldId id="269" r:id="rId8"/>
    <p:sldId id="271" r:id="rId9"/>
    <p:sldId id="272" r:id="rId10"/>
    <p:sldId id="276" r:id="rId11"/>
    <p:sldId id="275" r:id="rId12"/>
    <p:sldId id="274" r:id="rId13"/>
    <p:sldId id="262" r:id="rId14"/>
    <p:sldId id="277" r:id="rId15"/>
    <p:sldId id="311" r:id="rId16"/>
    <p:sldId id="312" r:id="rId17"/>
    <p:sldId id="313" r:id="rId18"/>
    <p:sldId id="279" r:id="rId19"/>
    <p:sldId id="287" r:id="rId20"/>
    <p:sldId id="280" r:id="rId21"/>
    <p:sldId id="330" r:id="rId22"/>
    <p:sldId id="329" r:id="rId23"/>
    <p:sldId id="284" r:id="rId24"/>
    <p:sldId id="288" r:id="rId25"/>
    <p:sldId id="289" r:id="rId26"/>
    <p:sldId id="285" r:id="rId27"/>
    <p:sldId id="314" r:id="rId28"/>
    <p:sldId id="315" r:id="rId29"/>
    <p:sldId id="261" r:id="rId30"/>
    <p:sldId id="316" r:id="rId31"/>
    <p:sldId id="292" r:id="rId32"/>
    <p:sldId id="259" r:id="rId33"/>
    <p:sldId id="260" r:id="rId34"/>
    <p:sldId id="293" r:id="rId35"/>
    <p:sldId id="294" r:id="rId36"/>
    <p:sldId id="295" r:id="rId37"/>
    <p:sldId id="336" r:id="rId38"/>
    <p:sldId id="335" r:id="rId39"/>
    <p:sldId id="297" r:id="rId40"/>
    <p:sldId id="296" r:id="rId41"/>
    <p:sldId id="342" r:id="rId42"/>
    <p:sldId id="343" r:id="rId43"/>
    <p:sldId id="337" r:id="rId44"/>
    <p:sldId id="338" r:id="rId45"/>
    <p:sldId id="302" r:id="rId46"/>
    <p:sldId id="344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32" r:id="rId56"/>
    <p:sldId id="333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34" r:id="rId66"/>
    <p:sldId id="326" r:id="rId67"/>
    <p:sldId id="327" r:id="rId68"/>
    <p:sldId id="258" r:id="rId69"/>
  </p:sldIdLst>
  <p:sldSz cx="51206400" cy="28803600"/>
  <p:notesSz cx="6858000" cy="9144000"/>
  <p:defaultTextStyle>
    <a:defPPr>
      <a:defRPr lang="ru-RU"/>
    </a:defPPr>
    <a:lvl1pPr marL="0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08289"/>
    <a:srgbClr val="008982"/>
    <a:srgbClr val="99CCFF"/>
    <a:srgbClr val="CCFFFF"/>
    <a:srgbClr val="FFCCCC"/>
    <a:srgbClr val="FFFF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8" d="100"/>
          <a:sy n="28" d="100"/>
        </p:scale>
        <p:origin x="-252" y="-276"/>
      </p:cViewPr>
      <p:guideLst>
        <p:guide orient="horz" pos="9074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923659850998844"/>
          <c:y val="0.12097437019469491"/>
          <c:w val="0.50421068351503617"/>
          <c:h val="0.71001096250076523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strRef>
              <c:f>Лист1!$A$2:$A$9</c:f>
              <c:strCache>
                <c:ptCount val="8"/>
                <c:pt idx="0">
                  <c:v>Численность </c:v>
                </c:pt>
                <c:pt idx="1">
                  <c:v>% Активности</c:v>
                </c:pt>
                <c:pt idx="2">
                  <c:v>Рекрутинг</c:v>
                </c:pt>
                <c:pt idx="3">
                  <c:v>Сохранение</c:v>
                </c:pt>
                <c:pt idx="4">
                  <c:v>Средняя закупка</c:v>
                </c:pt>
                <c:pt idx="5">
                  <c:v>Ширина</c:v>
                </c:pt>
                <c:pt idx="6">
                  <c:v>Глубина </c:v>
                </c:pt>
                <c:pt idx="7">
                  <c:v>Кол-во самостоят. структур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none"/>
          </c:marker>
          <c:cat>
            <c:strRef>
              <c:f>Лист1!$A$2:$A$9</c:f>
              <c:strCache>
                <c:ptCount val="8"/>
                <c:pt idx="0">
                  <c:v>Численность </c:v>
                </c:pt>
                <c:pt idx="1">
                  <c:v>% Активности</c:v>
                </c:pt>
                <c:pt idx="2">
                  <c:v>Рекрутинг</c:v>
                </c:pt>
                <c:pt idx="3">
                  <c:v>Сохранение</c:v>
                </c:pt>
                <c:pt idx="4">
                  <c:v>Средняя закупка</c:v>
                </c:pt>
                <c:pt idx="5">
                  <c:v>Ширина</c:v>
                </c:pt>
                <c:pt idx="6">
                  <c:v>Глубина </c:v>
                </c:pt>
                <c:pt idx="7">
                  <c:v>Кол-во самостоят. структур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405760"/>
        <c:axId val="35569664"/>
      </c:radarChart>
      <c:catAx>
        <c:axId val="32405760"/>
        <c:scaling>
          <c:orientation val="minMax"/>
        </c:scaling>
        <c:delete val="0"/>
        <c:axPos val="b"/>
        <c:majorGridlines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5569664"/>
        <c:crosses val="autoZero"/>
        <c:auto val="1"/>
        <c:lblAlgn val="ctr"/>
        <c:lblOffset val="100"/>
        <c:noMultiLvlLbl val="0"/>
      </c:catAx>
      <c:valAx>
        <c:axId val="355696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one"/>
        <c:txPr>
          <a:bodyPr/>
          <a:lstStyle/>
          <a:p>
            <a:pPr>
              <a:defRPr sz="900"/>
            </a:pPr>
            <a:endParaRPr lang="ru-RU"/>
          </a:p>
        </c:txPr>
        <c:crossAx val="32405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923659850998844"/>
          <c:y val="0.12097437019469491"/>
          <c:w val="0.50421068351503617"/>
          <c:h val="0.71001096250076523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strRef>
              <c:f>Лист1!$A$2:$A$9</c:f>
              <c:strCache>
                <c:ptCount val="8"/>
                <c:pt idx="0">
                  <c:v>Численность </c:v>
                </c:pt>
                <c:pt idx="1">
                  <c:v>% Активности</c:v>
                </c:pt>
                <c:pt idx="2">
                  <c:v>Рекрутинг</c:v>
                </c:pt>
                <c:pt idx="3">
                  <c:v>Сохранение</c:v>
                </c:pt>
                <c:pt idx="4">
                  <c:v>Средняя закупка</c:v>
                </c:pt>
                <c:pt idx="5">
                  <c:v>Ширина</c:v>
                </c:pt>
                <c:pt idx="6">
                  <c:v>Глубина </c:v>
                </c:pt>
                <c:pt idx="7">
                  <c:v>Кол-во самостоят. структур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none"/>
          </c:marker>
          <c:cat>
            <c:strRef>
              <c:f>Лист1!$A$2:$A$9</c:f>
              <c:strCache>
                <c:ptCount val="8"/>
                <c:pt idx="0">
                  <c:v>Численность </c:v>
                </c:pt>
                <c:pt idx="1">
                  <c:v>% Активности</c:v>
                </c:pt>
                <c:pt idx="2">
                  <c:v>Рекрутинг</c:v>
                </c:pt>
                <c:pt idx="3">
                  <c:v>Сохранение</c:v>
                </c:pt>
                <c:pt idx="4">
                  <c:v>Средняя закупка</c:v>
                </c:pt>
                <c:pt idx="5">
                  <c:v>Ширина</c:v>
                </c:pt>
                <c:pt idx="6">
                  <c:v>Глубина </c:v>
                </c:pt>
                <c:pt idx="7">
                  <c:v>Кол-во самостоят. структур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50240"/>
        <c:axId val="37051776"/>
      </c:radarChart>
      <c:catAx>
        <c:axId val="37050240"/>
        <c:scaling>
          <c:orientation val="minMax"/>
        </c:scaling>
        <c:delete val="0"/>
        <c:axPos val="b"/>
        <c:majorGridlines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7051776"/>
        <c:crosses val="autoZero"/>
        <c:auto val="1"/>
        <c:lblAlgn val="ctr"/>
        <c:lblOffset val="100"/>
        <c:noMultiLvlLbl val="0"/>
      </c:catAx>
      <c:valAx>
        <c:axId val="370517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one"/>
        <c:txPr>
          <a:bodyPr/>
          <a:lstStyle/>
          <a:p>
            <a:pPr>
              <a:defRPr sz="900"/>
            </a:pPr>
            <a:endParaRPr lang="ru-RU"/>
          </a:p>
        </c:txPr>
        <c:crossAx val="37050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923659850998844"/>
          <c:y val="0.12097437019469491"/>
          <c:w val="0.50421068351503617"/>
          <c:h val="0.71001096250076523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strRef>
              <c:f>Лист1!$A$2:$A$9</c:f>
              <c:strCache>
                <c:ptCount val="8"/>
                <c:pt idx="0">
                  <c:v>Численность </c:v>
                </c:pt>
                <c:pt idx="1">
                  <c:v>% Активности</c:v>
                </c:pt>
                <c:pt idx="2">
                  <c:v>Рекрутинг</c:v>
                </c:pt>
                <c:pt idx="3">
                  <c:v>Сохранение</c:v>
                </c:pt>
                <c:pt idx="4">
                  <c:v>Средняя закупка</c:v>
                </c:pt>
                <c:pt idx="5">
                  <c:v>Ширина</c:v>
                </c:pt>
                <c:pt idx="6">
                  <c:v>Глубина </c:v>
                </c:pt>
                <c:pt idx="7">
                  <c:v>Кол-во самостоят. структур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none"/>
          </c:marker>
          <c:cat>
            <c:strRef>
              <c:f>Лист1!$A$2:$A$9</c:f>
              <c:strCache>
                <c:ptCount val="8"/>
                <c:pt idx="0">
                  <c:v>Численность </c:v>
                </c:pt>
                <c:pt idx="1">
                  <c:v>% Активности</c:v>
                </c:pt>
                <c:pt idx="2">
                  <c:v>Рекрутинг</c:v>
                </c:pt>
                <c:pt idx="3">
                  <c:v>Сохранение</c:v>
                </c:pt>
                <c:pt idx="4">
                  <c:v>Средняя закупка</c:v>
                </c:pt>
                <c:pt idx="5">
                  <c:v>Ширина</c:v>
                </c:pt>
                <c:pt idx="6">
                  <c:v>Глубина </c:v>
                </c:pt>
                <c:pt idx="7">
                  <c:v>Кол-во самостоят. структур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764480"/>
        <c:axId val="33766016"/>
      </c:radarChart>
      <c:catAx>
        <c:axId val="33764480"/>
        <c:scaling>
          <c:orientation val="minMax"/>
        </c:scaling>
        <c:delete val="0"/>
        <c:axPos val="b"/>
        <c:majorGridlines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3766016"/>
        <c:crosses val="autoZero"/>
        <c:auto val="1"/>
        <c:lblAlgn val="ctr"/>
        <c:lblOffset val="100"/>
        <c:noMultiLvlLbl val="0"/>
      </c:catAx>
      <c:valAx>
        <c:axId val="337660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one"/>
        <c:txPr>
          <a:bodyPr/>
          <a:lstStyle/>
          <a:p>
            <a:pPr>
              <a:defRPr sz="900"/>
            </a:pPr>
            <a:endParaRPr lang="ru-RU"/>
          </a:p>
        </c:txPr>
        <c:crossAx val="33764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DA82B-8DC8-4E8C-874F-0E6F31C05A1B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6D234-288C-4CBC-AD5E-B70A39626E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5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59A8-F21C-4151-AC96-54BD8921AB6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3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59A8-F21C-4151-AC96-54BD8921AB6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34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59A8-F21C-4151-AC96-54BD8921AB6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3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59A8-F21C-4151-AC96-54BD8921AB6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4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6D234-288C-4CBC-AD5E-B70A39626ED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76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6D234-288C-4CBC-AD5E-B70A39626ED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76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6D234-288C-4CBC-AD5E-B70A39626ED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1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504F9-8CE8-4C0F-97C6-BB2F6B1B6879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40480" y="8947806"/>
            <a:ext cx="43525440" cy="61741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0960" y="16322038"/>
            <a:ext cx="35844480" cy="73609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2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59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8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19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4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7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8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63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 userDrawn="1"/>
        </p:nvSpPr>
        <p:spPr>
          <a:xfrm>
            <a:off x="3021491" y="-152246"/>
            <a:ext cx="6048672" cy="2831756"/>
          </a:xfrm>
          <a:prstGeom prst="rect">
            <a:avLst/>
          </a:prstGeom>
          <a:noFill/>
        </p:spPr>
        <p:txBody>
          <a:bodyPr wrap="square" lIns="365970" tIns="182985" rIns="365970" bIns="182985" rtlCol="0">
            <a:spAutoFit/>
          </a:bodyPr>
          <a:lstStyle/>
          <a:p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БИЗНЕС </a:t>
            </a:r>
            <a:b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СРЕДА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8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  <a:prstGeom prst="rect">
            <a:avLst/>
          </a:prstGeom>
        </p:spPr>
        <p:txBody>
          <a:bodyPr vert="horz" lIns="365970" tIns="182985" rIns="365970" bIns="1829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20" y="6720848"/>
            <a:ext cx="46085760" cy="19009046"/>
          </a:xfrm>
          <a:prstGeom prst="rect">
            <a:avLst/>
          </a:prstGeom>
        </p:spPr>
        <p:txBody>
          <a:bodyPr vert="horz" lIns="365970" tIns="182985" rIns="365970" bIns="1829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603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495520" y="26696682"/>
            <a:ext cx="162153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66979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3659703" rtl="0" eaLnBrk="1" latinLnBrk="0" hangingPunct="1"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2389" indent="-1372389" algn="l" defTabSz="3659703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1pPr>
      <a:lvl2pPr marL="2973509" indent="-1143657" algn="l" defTabSz="3659703" rtl="0" eaLnBrk="1" latinLnBrk="0" hangingPunct="1">
        <a:spcBef>
          <a:spcPct val="20000"/>
        </a:spcBef>
        <a:buFont typeface="Arial" pitchFamily="34" charset="0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74629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6404480" indent="-914926" algn="l" defTabSz="3659703" rtl="0" eaLnBrk="1" latinLnBrk="0" hangingPunct="1">
        <a:spcBef>
          <a:spcPct val="20000"/>
        </a:spcBef>
        <a:buFont typeface="Arial" pitchFamily="34" charset="0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34332" indent="-914926" algn="l" defTabSz="3659703" rtl="0" eaLnBrk="1" latinLnBrk="0" hangingPunct="1">
        <a:spcBef>
          <a:spcPct val="20000"/>
        </a:spcBef>
        <a:buFont typeface="Arial" pitchFamily="34" charset="0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64184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94035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23887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53738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85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9703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9555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9406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9258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9109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8961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881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284315" y="14634211"/>
            <a:ext cx="33076478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0" b="1" dirty="0" smtClean="0">
                <a:solidFill>
                  <a:srgbClr val="CC9900"/>
                </a:solidFill>
              </a:rPr>
              <a:t>Концентрация на главном</a:t>
            </a:r>
          </a:p>
          <a:p>
            <a:pPr algn="r"/>
            <a:r>
              <a:rPr lang="ru-RU" sz="10000" b="1" dirty="0" smtClean="0">
                <a:solidFill>
                  <a:srgbClr val="CC9900"/>
                </a:solidFill>
              </a:rPr>
              <a:t/>
            </a:r>
            <a:br>
              <a:rPr lang="ru-RU" sz="10000" b="1" dirty="0" smtClean="0">
                <a:solidFill>
                  <a:srgbClr val="CC9900"/>
                </a:solidFill>
              </a:rPr>
            </a:br>
            <a:r>
              <a:rPr lang="ru-RU" sz="18000" b="1" dirty="0" smtClean="0">
                <a:solidFill>
                  <a:schemeClr val="bg1"/>
                </a:solidFill>
              </a:rPr>
              <a:t>Силантьев Данила </a:t>
            </a:r>
            <a:br>
              <a:rPr lang="ru-RU" sz="18000" b="1" dirty="0" smtClean="0">
                <a:solidFill>
                  <a:schemeClr val="bg1"/>
                </a:solidFill>
              </a:rPr>
            </a:br>
            <a:r>
              <a:rPr lang="ru-RU" sz="18000" b="1" dirty="0" smtClean="0">
                <a:solidFill>
                  <a:schemeClr val="bg1"/>
                </a:solidFill>
              </a:rPr>
              <a:t>(Москва)</a:t>
            </a:r>
            <a:endParaRPr lang="ru-RU" sz="18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\\Disco\IOS_Online\+Мероприятия\2024\04\Презентация шаблон\Презентации бизнес-форм апрель_Монтажная область 1 копия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0"/>
            <a:ext cx="51814112" cy="291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578864" y="21159919"/>
            <a:ext cx="2491476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0" b="1" dirty="0" smtClean="0">
                <a:solidFill>
                  <a:srgbClr val="CC9900"/>
                </a:solidFill>
              </a:rPr>
              <a:t>КОЛЕСО БОНУСА</a:t>
            </a:r>
          </a:p>
          <a:p>
            <a:pPr algn="r"/>
            <a:r>
              <a:rPr lang="ru-RU" sz="10000" b="1" dirty="0" smtClean="0">
                <a:solidFill>
                  <a:srgbClr val="CC9900"/>
                </a:solidFill>
              </a:rPr>
              <a:t/>
            </a:r>
            <a:br>
              <a:rPr lang="ru-RU" sz="10000" b="1" dirty="0" smtClean="0">
                <a:solidFill>
                  <a:srgbClr val="CC9900"/>
                </a:solidFill>
              </a:rPr>
            </a:br>
            <a:endParaRPr lang="ru-RU" sz="1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kazka-arkhyz.ru/wp-content/uploads/4/e/8/4e86066860df685e58d146d05fa2a95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384" y="5124929"/>
            <a:ext cx="20565485" cy="2056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44794" y="1497966"/>
            <a:ext cx="30243360" cy="2419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r"/>
            <a:r>
              <a:rPr lang="ru-RU" sz="22400" b="1" dirty="0">
                <a:solidFill>
                  <a:schemeClr val="bg1"/>
                </a:solidFill>
              </a:rPr>
              <a:t>Анализ и «прокачка»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72435" y="15407671"/>
            <a:ext cx="24842760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4000"/>
              </a:lnSpc>
            </a:pPr>
            <a:r>
              <a:rPr lang="ru-RU" sz="1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Знакомые с методикой аргонавты используют АРГО для «прокачки» </a:t>
            </a:r>
            <a:br>
              <a:rPr lang="ru-RU" sz="1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колеса баланса</a:t>
            </a:r>
            <a:endParaRPr lang="ru-RU" sz="1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78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3105478" y="1507789"/>
            <a:ext cx="24019002" cy="2455930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endParaRPr lang="ru-RU" sz="24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719221" y="4283323"/>
            <a:ext cx="18764845" cy="1918482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r>
              <a:rPr lang="ru-RU" sz="24600" b="1" dirty="0">
                <a:solidFill>
                  <a:schemeClr val="accent5">
                    <a:lumMod val="50000"/>
                  </a:schemeClr>
                </a:solidFill>
              </a:rPr>
              <a:t>КОЛЕСО БОНУСА</a:t>
            </a:r>
          </a:p>
        </p:txBody>
      </p:sp>
    </p:spTree>
    <p:extLst>
      <p:ext uri="{BB962C8B-B14F-4D97-AF65-F5344CB8AC3E}">
        <p14:creationId xmlns:p14="http://schemas.microsoft.com/office/powerpoint/2010/main" val="11039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2957128" y="288232"/>
            <a:ext cx="7646578" cy="7416824"/>
          </a:xfrm>
          <a:prstGeom prst="ellipse">
            <a:avLst/>
          </a:prstGeom>
          <a:solidFill>
            <a:srgbClr val="006666"/>
          </a:solidFill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256032" rIns="0" bIns="256032" rtlCol="0" anchor="ctr"/>
          <a:lstStyle/>
          <a:p>
            <a:pPr algn="ctr"/>
            <a:r>
              <a:rPr lang="ru-RU" sz="10000" b="1" dirty="0"/>
              <a:t>КОЛЕСО БОНУСА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36329" y="8885987"/>
            <a:ext cx="41569071" cy="2419469"/>
          </a:xfrm>
          <a:prstGeom prst="rect">
            <a:avLst/>
          </a:prstGeom>
          <a:solidFill>
            <a:srgbClr val="006666"/>
          </a:solidFill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r>
              <a:rPr lang="ru-RU" sz="15000" b="1" dirty="0">
                <a:solidFill>
                  <a:schemeClr val="bg1"/>
                </a:solidFill>
              </a:rPr>
              <a:t>Цель:  </a:t>
            </a:r>
            <a:r>
              <a:rPr lang="ru-RU" sz="15000" b="1" dirty="0" smtClean="0">
                <a:solidFill>
                  <a:schemeClr val="bg1"/>
                </a:solidFill>
              </a:rPr>
              <a:t>Увеличение бонуса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7981" y="12755781"/>
            <a:ext cx="41577419" cy="1237521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r>
              <a:rPr lang="ru-RU" sz="15000" b="1" dirty="0">
                <a:solidFill>
                  <a:schemeClr val="bg1"/>
                </a:solidFill>
              </a:rPr>
              <a:t>Задачи:  </a:t>
            </a:r>
          </a:p>
          <a:p>
            <a:r>
              <a:rPr lang="ru-RU" sz="15000" b="1" dirty="0">
                <a:solidFill>
                  <a:schemeClr val="bg1"/>
                </a:solidFill>
              </a:rPr>
              <a:t>1. </a:t>
            </a:r>
            <a:r>
              <a:rPr lang="ru-RU" sz="15000" b="1" dirty="0" smtClean="0">
                <a:solidFill>
                  <a:schemeClr val="bg1"/>
                </a:solidFill>
              </a:rPr>
              <a:t>Определить, что влияет на </a:t>
            </a:r>
            <a:r>
              <a:rPr lang="ru-RU" sz="15000" b="1" dirty="0">
                <a:solidFill>
                  <a:schemeClr val="bg1"/>
                </a:solidFill>
              </a:rPr>
              <a:t>размер бонуса</a:t>
            </a:r>
          </a:p>
          <a:p>
            <a:r>
              <a:rPr lang="ru-RU" sz="15000" b="1" dirty="0">
                <a:solidFill>
                  <a:schemeClr val="bg1"/>
                </a:solidFill>
              </a:rPr>
              <a:t>2. Определить как можно повлиять на данные </a:t>
            </a:r>
            <a:r>
              <a:rPr lang="ru-RU" sz="15000" b="1" dirty="0" smtClean="0">
                <a:solidFill>
                  <a:schemeClr val="bg1"/>
                </a:solidFill>
              </a:rPr>
              <a:t>критерии  </a:t>
            </a:r>
            <a:r>
              <a:rPr lang="ru-RU" sz="15000" b="1" dirty="0">
                <a:solidFill>
                  <a:schemeClr val="bg1"/>
                </a:solidFill>
              </a:rPr>
              <a:t>(за счет чего их можно «прокачать»?)</a:t>
            </a:r>
          </a:p>
        </p:txBody>
      </p:sp>
    </p:spTree>
    <p:extLst>
      <p:ext uri="{BB962C8B-B14F-4D97-AF65-F5344CB8AC3E}">
        <p14:creationId xmlns:p14="http://schemas.microsoft.com/office/powerpoint/2010/main" val="233142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РАЗМЕР  ВАШЕГО </a:t>
            </a:r>
            <a:r>
              <a:rPr lang="ru-RU" sz="20000" b="1" dirty="0" smtClean="0">
                <a:solidFill>
                  <a:srgbClr val="FFFF00"/>
                </a:solidFill>
              </a:rPr>
              <a:t>БОНУСА?</a:t>
            </a:r>
            <a:endParaRPr lang="ru-RU" sz="2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1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РАЗМЕР  ВАШЕГО </a:t>
            </a:r>
            <a:r>
              <a:rPr lang="ru-RU" sz="20000" b="1" dirty="0" smtClean="0">
                <a:solidFill>
                  <a:srgbClr val="FFFF00"/>
                </a:solidFill>
              </a:rPr>
              <a:t>БОНУСА?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5288" y="11323295"/>
            <a:ext cx="20090232" cy="5112568"/>
          </a:xfr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/>
          <a:p>
            <a:pPr marL="0" indent="0" algn="ctr">
              <a:buNone/>
            </a:pPr>
            <a:r>
              <a:rPr lang="ru-RU" sz="15000" b="1" dirty="0" smtClean="0">
                <a:solidFill>
                  <a:srgbClr val="FFFF00"/>
                </a:solidFill>
              </a:rPr>
              <a:t>РАСПРЕДЕЛЕНИЕ</a:t>
            </a:r>
            <a:r>
              <a:rPr lang="ru-RU" sz="15000" b="1" dirty="0" smtClean="0">
                <a:solidFill>
                  <a:schemeClr val="bg1"/>
                </a:solidFill>
              </a:rPr>
              <a:t> </a:t>
            </a:r>
            <a:r>
              <a:rPr lang="en-US" sz="15000" b="1" dirty="0" smtClean="0">
                <a:solidFill>
                  <a:schemeClr val="bg1"/>
                </a:solidFill>
              </a:rPr>
              <a:t/>
            </a:r>
            <a:br>
              <a:rPr lang="en-US" sz="15000" b="1" dirty="0" smtClean="0">
                <a:solidFill>
                  <a:schemeClr val="bg1"/>
                </a:solidFill>
              </a:rPr>
            </a:br>
            <a:r>
              <a:rPr lang="ru-RU" sz="15000" b="1" dirty="0" smtClean="0">
                <a:solidFill>
                  <a:schemeClr val="bg1"/>
                </a:solidFill>
              </a:rPr>
              <a:t>ОБЪЕМА по структуре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60840" y="11377464"/>
            <a:ext cx="19394107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ОБЪЕМ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9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РАЗМЕР  ВАШЕГО </a:t>
            </a:r>
            <a:r>
              <a:rPr lang="ru-RU" sz="20000" b="1" dirty="0" smtClean="0">
                <a:solidFill>
                  <a:srgbClr val="FFFF00"/>
                </a:solidFill>
              </a:rPr>
              <a:t>БОНУСА?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5288" y="11323295"/>
            <a:ext cx="20090232" cy="5112568"/>
          </a:xfr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/>
          <a:p>
            <a:pPr marL="0" indent="0" algn="ctr">
              <a:buNone/>
            </a:pPr>
            <a:r>
              <a:rPr lang="ru-RU" sz="15000" b="1" dirty="0" smtClean="0">
                <a:solidFill>
                  <a:srgbClr val="FFFF00"/>
                </a:solidFill>
              </a:rPr>
              <a:t>РАСПРЕДЕЛЕНИЕ</a:t>
            </a:r>
            <a:r>
              <a:rPr lang="ru-RU" sz="15000" b="1" dirty="0" smtClean="0">
                <a:solidFill>
                  <a:schemeClr val="bg1"/>
                </a:solidFill>
              </a:rPr>
              <a:t> </a:t>
            </a:r>
            <a:r>
              <a:rPr lang="en-US" sz="15000" b="1" dirty="0" smtClean="0">
                <a:solidFill>
                  <a:schemeClr val="bg1"/>
                </a:solidFill>
              </a:rPr>
              <a:t/>
            </a:r>
            <a:br>
              <a:rPr lang="en-US" sz="15000" b="1" dirty="0" smtClean="0">
                <a:solidFill>
                  <a:schemeClr val="bg1"/>
                </a:solidFill>
              </a:rPr>
            </a:br>
            <a:r>
              <a:rPr lang="ru-RU" sz="15000" b="1" dirty="0" smtClean="0">
                <a:solidFill>
                  <a:schemeClr val="bg1"/>
                </a:solidFill>
              </a:rPr>
              <a:t>ОБЪЕМА по структуре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60840" y="11377464"/>
            <a:ext cx="19394107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ОБЪЕМ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179264" y="16562040"/>
            <a:ext cx="20306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1"/>
                </a:solidFill>
              </a:rPr>
              <a:t>Считается в соответствии </a:t>
            </a:r>
            <a:br>
              <a:rPr lang="ru-RU" sz="10000" b="1" dirty="0" smtClean="0">
                <a:solidFill>
                  <a:schemeClr val="bg1"/>
                </a:solidFill>
              </a:rPr>
            </a:br>
            <a:r>
              <a:rPr lang="ru-RU" sz="10000" b="1" dirty="0" smtClean="0">
                <a:solidFill>
                  <a:schemeClr val="bg1"/>
                </a:solidFill>
              </a:rPr>
              <a:t>с Планом Вознаграждений</a:t>
            </a:r>
            <a:endParaRPr lang="ru-RU" sz="1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РАЗМЕР  ВАШЕГО </a:t>
            </a:r>
            <a:r>
              <a:rPr lang="ru-RU" sz="20000" b="1" dirty="0" smtClean="0">
                <a:solidFill>
                  <a:srgbClr val="FFFF00"/>
                </a:solidFill>
              </a:rPr>
              <a:t>БОНУСА?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5288" y="11323295"/>
            <a:ext cx="20090232" cy="5112568"/>
          </a:xfr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/>
          <a:p>
            <a:pPr marL="0" indent="0" algn="ctr">
              <a:buNone/>
            </a:pPr>
            <a:r>
              <a:rPr lang="ru-RU" sz="15000" b="1" dirty="0" smtClean="0">
                <a:solidFill>
                  <a:srgbClr val="FFFF00"/>
                </a:solidFill>
              </a:rPr>
              <a:t>РАСПРЕДЕЛЕНИЕ</a:t>
            </a:r>
            <a:r>
              <a:rPr lang="ru-RU" sz="15000" b="1" dirty="0" smtClean="0">
                <a:solidFill>
                  <a:schemeClr val="bg1"/>
                </a:solidFill>
              </a:rPr>
              <a:t> </a:t>
            </a:r>
            <a:r>
              <a:rPr lang="en-US" sz="15000" b="1" dirty="0" smtClean="0">
                <a:solidFill>
                  <a:schemeClr val="bg1"/>
                </a:solidFill>
              </a:rPr>
              <a:t/>
            </a:r>
            <a:br>
              <a:rPr lang="en-US" sz="15000" b="1" dirty="0" smtClean="0">
                <a:solidFill>
                  <a:schemeClr val="bg1"/>
                </a:solidFill>
              </a:rPr>
            </a:br>
            <a:r>
              <a:rPr lang="ru-RU" sz="15000" b="1" dirty="0" smtClean="0">
                <a:solidFill>
                  <a:schemeClr val="bg1"/>
                </a:solidFill>
              </a:rPr>
              <a:t>ОБЪЕМА по структуре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60840" y="11377464"/>
            <a:ext cx="19394107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ОБЪЕМ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179264" y="20205058"/>
            <a:ext cx="2030625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1"/>
                </a:solidFill>
              </a:rPr>
              <a:t>Важны 2 показателя:</a:t>
            </a:r>
          </a:p>
          <a:p>
            <a:pPr algn="ctr"/>
            <a:endParaRPr lang="ru-RU" sz="5000" b="1" dirty="0">
              <a:solidFill>
                <a:schemeClr val="bg1"/>
              </a:solidFill>
            </a:endParaRPr>
          </a:p>
          <a:p>
            <a:pPr algn="ctr"/>
            <a:r>
              <a:rPr lang="ru-RU" sz="10000" b="1" dirty="0" smtClean="0">
                <a:solidFill>
                  <a:srgbClr val="FFFF00"/>
                </a:solidFill>
              </a:rPr>
              <a:t>ШИРИНА</a:t>
            </a:r>
            <a:r>
              <a:rPr lang="ru-RU" sz="10000" b="1" dirty="0" smtClean="0">
                <a:solidFill>
                  <a:schemeClr val="bg1"/>
                </a:solidFill>
              </a:rPr>
              <a:t> структуры</a:t>
            </a:r>
          </a:p>
          <a:p>
            <a:pPr algn="ctr"/>
            <a:r>
              <a:rPr lang="ru-RU" sz="10000" b="1" dirty="0" smtClean="0">
                <a:solidFill>
                  <a:srgbClr val="FFFF00"/>
                </a:solidFill>
              </a:rPr>
              <a:t>ГЛУБИНА</a:t>
            </a:r>
            <a:r>
              <a:rPr lang="ru-RU" sz="10000" b="1" dirty="0" smtClean="0">
                <a:solidFill>
                  <a:schemeClr val="bg1"/>
                </a:solidFill>
              </a:rPr>
              <a:t> структуры</a:t>
            </a:r>
            <a:endParaRPr lang="ru-RU" sz="10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79264" y="16562040"/>
            <a:ext cx="20306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1"/>
                </a:solidFill>
              </a:rPr>
              <a:t>Считается в соответствии </a:t>
            </a:r>
            <a:br>
              <a:rPr lang="ru-RU" sz="10000" b="1" dirty="0" smtClean="0">
                <a:solidFill>
                  <a:schemeClr val="bg1"/>
                </a:solidFill>
              </a:rPr>
            </a:br>
            <a:r>
              <a:rPr lang="ru-RU" sz="10000" b="1" dirty="0" smtClean="0">
                <a:solidFill>
                  <a:schemeClr val="bg1"/>
                </a:solidFill>
              </a:rPr>
              <a:t>с Планом Вознаграждений</a:t>
            </a:r>
            <a:endParaRPr lang="ru-RU" sz="1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РАЗМЕР  ВАШЕГО </a:t>
            </a:r>
            <a:r>
              <a:rPr lang="ru-RU" sz="20000" b="1" dirty="0" smtClean="0">
                <a:solidFill>
                  <a:srgbClr val="FFFF00"/>
                </a:solidFill>
              </a:rPr>
              <a:t>БОНУСА?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5288" y="11323295"/>
            <a:ext cx="20090232" cy="5112568"/>
          </a:xfr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/>
          <a:p>
            <a:pPr marL="0" indent="0" algn="ctr">
              <a:buNone/>
            </a:pPr>
            <a:r>
              <a:rPr lang="ru-RU" sz="15000" b="1" dirty="0" smtClean="0">
                <a:solidFill>
                  <a:srgbClr val="FFFF00"/>
                </a:solidFill>
              </a:rPr>
              <a:t>РАСПРЕДЕЛЕНИЕ</a:t>
            </a:r>
            <a:r>
              <a:rPr lang="ru-RU" sz="15000" b="1" dirty="0" smtClean="0">
                <a:solidFill>
                  <a:schemeClr val="bg1"/>
                </a:solidFill>
              </a:rPr>
              <a:t> </a:t>
            </a:r>
            <a:r>
              <a:rPr lang="en-US" sz="15000" b="1" dirty="0" smtClean="0">
                <a:solidFill>
                  <a:schemeClr val="bg1"/>
                </a:solidFill>
              </a:rPr>
              <a:t/>
            </a:r>
            <a:br>
              <a:rPr lang="en-US" sz="15000" b="1" dirty="0" smtClean="0">
                <a:solidFill>
                  <a:schemeClr val="bg1"/>
                </a:solidFill>
              </a:rPr>
            </a:br>
            <a:r>
              <a:rPr lang="ru-RU" sz="15000" b="1" dirty="0" smtClean="0">
                <a:solidFill>
                  <a:schemeClr val="bg1"/>
                </a:solidFill>
              </a:rPr>
              <a:t>ОБЪЕМА по структуре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60840" y="11377464"/>
            <a:ext cx="19394107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ОБЪЕМ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179264" y="20205058"/>
            <a:ext cx="2030625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1"/>
                </a:solidFill>
              </a:rPr>
              <a:t>Важны 2 показателя:</a:t>
            </a:r>
          </a:p>
          <a:p>
            <a:pPr algn="ctr"/>
            <a:endParaRPr lang="ru-RU" sz="5000" b="1" dirty="0">
              <a:solidFill>
                <a:schemeClr val="bg1"/>
              </a:solidFill>
            </a:endParaRPr>
          </a:p>
          <a:p>
            <a:pPr algn="ctr"/>
            <a:r>
              <a:rPr lang="ru-RU" sz="10000" b="1" dirty="0" smtClean="0">
                <a:solidFill>
                  <a:srgbClr val="FFFF00"/>
                </a:solidFill>
              </a:rPr>
              <a:t>ШИРИНА</a:t>
            </a:r>
            <a:r>
              <a:rPr lang="ru-RU" sz="10000" b="1" dirty="0" smtClean="0">
                <a:solidFill>
                  <a:schemeClr val="bg1"/>
                </a:solidFill>
              </a:rPr>
              <a:t> структуры</a:t>
            </a:r>
          </a:p>
          <a:p>
            <a:pPr algn="ctr"/>
            <a:r>
              <a:rPr lang="ru-RU" sz="10000" b="1" dirty="0" smtClean="0">
                <a:solidFill>
                  <a:srgbClr val="FFFF00"/>
                </a:solidFill>
              </a:rPr>
              <a:t>ГЛУБИНА</a:t>
            </a:r>
            <a:r>
              <a:rPr lang="ru-RU" sz="10000" b="1" dirty="0" smtClean="0">
                <a:solidFill>
                  <a:schemeClr val="bg1"/>
                </a:solidFill>
              </a:rPr>
              <a:t> структуры</a:t>
            </a:r>
            <a:endParaRPr lang="ru-RU" sz="10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79264" y="16562040"/>
            <a:ext cx="20306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1"/>
                </a:solidFill>
              </a:rPr>
              <a:t>Считается в соответствии </a:t>
            </a:r>
            <a:br>
              <a:rPr lang="ru-RU" sz="10000" b="1" dirty="0" smtClean="0">
                <a:solidFill>
                  <a:schemeClr val="bg1"/>
                </a:solidFill>
              </a:rPr>
            </a:br>
            <a:r>
              <a:rPr lang="ru-RU" sz="10000" b="1" dirty="0" smtClean="0">
                <a:solidFill>
                  <a:schemeClr val="bg1"/>
                </a:solidFill>
              </a:rPr>
              <a:t>с Планом Вознаграждений</a:t>
            </a:r>
            <a:endParaRPr lang="ru-RU" sz="10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6752" y="18147089"/>
            <a:ext cx="195381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1"/>
                </a:solidFill>
              </a:rPr>
              <a:t>На ОБЪЕМ влияет несколько показателей</a:t>
            </a:r>
            <a:endParaRPr lang="ru-RU" sz="1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ИЗ ЧЕГО СКЛАДЫВАЕТСЯ</a:t>
            </a:r>
            <a:r>
              <a:rPr lang="en-US" sz="20000" b="1" dirty="0" smtClean="0">
                <a:solidFill>
                  <a:srgbClr val="FFFF00"/>
                </a:solidFill>
              </a:rPr>
              <a:t/>
            </a:r>
            <a:br>
              <a:rPr lang="en-US" sz="20000" b="1" dirty="0" smtClean="0">
                <a:solidFill>
                  <a:srgbClr val="FFFF00"/>
                </a:solidFill>
              </a:rPr>
            </a:br>
            <a:r>
              <a:rPr lang="ru-RU" sz="20000" b="1" dirty="0" smtClean="0">
                <a:solidFill>
                  <a:srgbClr val="FFFF00"/>
                </a:solidFill>
              </a:rPr>
              <a:t>ОБЪЕМ?</a:t>
            </a:r>
            <a:endParaRPr lang="ru-RU" sz="2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>
                <a:solidFill>
                  <a:schemeClr val="bg1"/>
                </a:solidFill>
              </a:rPr>
              <a:t>ИЗ ЧЕГО СКЛАДЫВАЕТСЯ</a:t>
            </a:r>
            <a:r>
              <a:rPr lang="en-US" sz="20000" b="1" dirty="0" smtClean="0">
                <a:solidFill>
                  <a:srgbClr val="FFFF00"/>
                </a:solidFill>
              </a:rPr>
              <a:t/>
            </a:r>
            <a:br>
              <a:rPr lang="en-US" sz="20000" b="1" dirty="0" smtClean="0">
                <a:solidFill>
                  <a:srgbClr val="FFFF00"/>
                </a:solidFill>
              </a:rPr>
            </a:br>
            <a:r>
              <a:rPr lang="ru-RU" sz="20000" b="1" dirty="0" smtClean="0">
                <a:solidFill>
                  <a:srgbClr val="FFFF00"/>
                </a:solidFill>
              </a:rPr>
              <a:t>ОБЪЕМ?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39504" y="11280527"/>
            <a:ext cx="16906089" cy="5112568"/>
          </a:xfr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/>
          <a:p>
            <a:pPr marL="0" indent="0" algn="ctr">
              <a:buNone/>
            </a:pPr>
            <a:r>
              <a:rPr lang="ru-RU" sz="15000" b="1" dirty="0" smtClean="0">
                <a:solidFill>
                  <a:srgbClr val="FFFF00"/>
                </a:solidFill>
              </a:rPr>
              <a:t>СРЕДНЯЯ ЗАКУПКА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737104" y="11377464"/>
            <a:ext cx="17089851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rgbClr val="FFFF00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>
                <a:solidFill>
                  <a:schemeClr val="bg1"/>
                </a:solidFill>
              </a:rPr>
              <a:t>Кол-во</a:t>
            </a:r>
            <a:r>
              <a:rPr lang="ru-RU" dirty="0"/>
              <a:t> </a:t>
            </a:r>
            <a:r>
              <a:rPr lang="ru-RU" dirty="0" smtClean="0">
                <a:solidFill>
                  <a:schemeClr val="bg1"/>
                </a:solidFill>
              </a:rPr>
              <a:t>активных участников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35148" y="11245340"/>
            <a:ext cx="194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b="1" dirty="0" smtClean="0">
                <a:solidFill>
                  <a:schemeClr val="bg1"/>
                </a:solidFill>
              </a:rPr>
              <a:t>х</a:t>
            </a:r>
            <a:endParaRPr lang="ru-RU" sz="3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5736" y="1153481"/>
            <a:ext cx="36220344" cy="4800598"/>
          </a:xfrm>
        </p:spPr>
        <p:txBody>
          <a:bodyPr>
            <a:normAutofit/>
          </a:bodyPr>
          <a:lstStyle/>
          <a:p>
            <a:pPr algn="l"/>
            <a:r>
              <a:rPr lang="ru-RU" sz="20000" b="1" dirty="0" smtClean="0">
                <a:solidFill>
                  <a:schemeClr val="bg1"/>
                </a:solidFill>
              </a:rPr>
              <a:t>	Колесо </a:t>
            </a:r>
            <a:r>
              <a:rPr lang="ru-RU" sz="20000" b="1" dirty="0">
                <a:solidFill>
                  <a:schemeClr val="bg1"/>
                </a:solidFill>
              </a:rPr>
              <a:t>баланса</a:t>
            </a:r>
            <a:endParaRPr lang="ru-RU" sz="20000" dirty="0"/>
          </a:p>
        </p:txBody>
      </p:sp>
      <p:pic>
        <p:nvPicPr>
          <p:cNvPr id="4" name="Picture 2" descr="E:\Мои документы\АРГО\Фотошоп\Конференции\Аргонёк14\КолесоБаланса\загруженное.png"/>
          <p:cNvPicPr>
            <a:picLocks noChangeAspect="1" noChangeArrowheads="1"/>
          </p:cNvPicPr>
          <p:nvPr/>
        </p:nvPicPr>
        <p:blipFill>
          <a:blip r:embed="rId2" cstate="print"/>
          <a:srcRect l="38652"/>
          <a:stretch>
            <a:fillRect/>
          </a:stretch>
        </p:blipFill>
        <p:spPr bwMode="auto">
          <a:xfrm>
            <a:off x="14585976" y="6624936"/>
            <a:ext cx="20765936" cy="19306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7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ЧТО ТАКОЕ</a:t>
            </a:r>
            <a:r>
              <a:rPr lang="en-US" sz="20000" b="1" dirty="0" smtClean="0">
                <a:solidFill>
                  <a:srgbClr val="FFFF00"/>
                </a:solidFill>
              </a:rPr>
              <a:t/>
            </a:r>
            <a:br>
              <a:rPr lang="en-US" sz="20000" b="1" dirty="0" smtClean="0">
                <a:solidFill>
                  <a:srgbClr val="FFFF00"/>
                </a:solidFill>
              </a:rPr>
            </a:br>
            <a:r>
              <a:rPr lang="ru-RU" sz="20000" b="1" dirty="0" smtClean="0">
                <a:solidFill>
                  <a:schemeClr val="bg1"/>
                </a:solidFill>
              </a:rPr>
              <a:t>«КОЛИЧЕСТВО АКТИВНЫХ»?</a:t>
            </a:r>
            <a:endParaRPr lang="ru-RU" sz="2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>
                <a:solidFill>
                  <a:schemeClr val="bg1"/>
                </a:solidFill>
              </a:rPr>
              <a:t>ЧТО ТАКОЕ</a:t>
            </a:r>
            <a:r>
              <a:rPr lang="en-US" sz="20000" b="1" dirty="0">
                <a:solidFill>
                  <a:srgbClr val="FFFF00"/>
                </a:solidFill>
              </a:rPr>
              <a:t/>
            </a:r>
            <a:br>
              <a:rPr lang="en-US" sz="20000" b="1" dirty="0">
                <a:solidFill>
                  <a:srgbClr val="FFFF00"/>
                </a:solidFill>
              </a:rPr>
            </a:br>
            <a:r>
              <a:rPr lang="ru-RU" sz="20000" b="1" dirty="0">
                <a:solidFill>
                  <a:schemeClr val="bg1"/>
                </a:solidFill>
              </a:rPr>
              <a:t>«КОЛИЧЕСТВО АКТИВНЫХ»?</a:t>
            </a:r>
            <a:endParaRPr lang="ru-RU" sz="20000" b="1" dirty="0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8978465" y="11417968"/>
            <a:ext cx="13609511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>
                <a:solidFill>
                  <a:srgbClr val="FFFF00"/>
                </a:solidFill>
              </a:rPr>
              <a:t>% </a:t>
            </a:r>
            <a:r>
              <a:rPr lang="ru-RU" dirty="0" smtClean="0">
                <a:solidFill>
                  <a:srgbClr val="FFFF00"/>
                </a:solidFill>
              </a:rPr>
              <a:t>АКТИВНОСТИ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632284" y="11417968"/>
            <a:ext cx="14019421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ЧИСЛЕННОСТЬ</a:t>
            </a:r>
            <a:r>
              <a:rPr lang="ru-RU" dirty="0" smtClean="0"/>
              <a:t> структуры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866350" y="11637035"/>
            <a:ext cx="194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b="1" dirty="0" smtClean="0">
                <a:solidFill>
                  <a:schemeClr val="bg1"/>
                </a:solidFill>
              </a:rPr>
              <a:t>х</a:t>
            </a:r>
            <a:endParaRPr lang="ru-RU" sz="3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</a:t>
            </a:r>
            <a:r>
              <a:rPr lang="en-US" sz="20000" b="1" dirty="0" smtClean="0">
                <a:solidFill>
                  <a:srgbClr val="FFFF00"/>
                </a:solidFill>
              </a:rPr>
              <a:t/>
            </a:r>
            <a:br>
              <a:rPr lang="en-US" sz="20000" b="1" dirty="0" smtClean="0">
                <a:solidFill>
                  <a:srgbClr val="FFFF00"/>
                </a:solidFill>
              </a:rPr>
            </a:br>
            <a:r>
              <a:rPr lang="ru-RU" sz="20000" b="1" dirty="0" smtClean="0">
                <a:solidFill>
                  <a:srgbClr val="FFFF00"/>
                </a:solidFill>
              </a:rPr>
              <a:t>ЧИСЛЕННОСТЬ </a:t>
            </a:r>
            <a:r>
              <a:rPr lang="ru-RU" sz="20000" b="1" dirty="0" smtClean="0">
                <a:solidFill>
                  <a:schemeClr val="bg1"/>
                </a:solidFill>
              </a:rPr>
              <a:t>структуры?</a:t>
            </a:r>
            <a:endParaRPr lang="ru-RU" sz="20000" b="1" dirty="0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32284" y="11417968"/>
            <a:ext cx="14019421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ЧИСЛЕННОСТЬ</a:t>
            </a:r>
            <a:r>
              <a:rPr lang="ru-RU" dirty="0" smtClean="0"/>
              <a:t> структуры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2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</a:t>
            </a:r>
            <a:r>
              <a:rPr lang="en-US" sz="20000" b="1" dirty="0" smtClean="0">
                <a:solidFill>
                  <a:srgbClr val="FFFF00"/>
                </a:solidFill>
              </a:rPr>
              <a:t/>
            </a:r>
            <a:br>
              <a:rPr lang="en-US" sz="20000" b="1" dirty="0" smtClean="0">
                <a:solidFill>
                  <a:srgbClr val="FFFF00"/>
                </a:solidFill>
              </a:rPr>
            </a:br>
            <a:r>
              <a:rPr lang="ru-RU" sz="20000" b="1" dirty="0" smtClean="0">
                <a:solidFill>
                  <a:srgbClr val="FFFF00"/>
                </a:solidFill>
              </a:rPr>
              <a:t>ЧИСЛЕННОСТЬ </a:t>
            </a:r>
            <a:r>
              <a:rPr lang="ru-RU" sz="20000" b="1" dirty="0" smtClean="0">
                <a:solidFill>
                  <a:schemeClr val="bg1"/>
                </a:solidFill>
              </a:rPr>
              <a:t>структуры?</a:t>
            </a:r>
            <a:endParaRPr lang="ru-RU" sz="20000" b="1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632649" y="21066056"/>
            <a:ext cx="13897543" cy="202462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accent5">
                    <a:lumMod val="50000"/>
                  </a:schemeClr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>
                <a:solidFill>
                  <a:srgbClr val="008289"/>
                </a:solidFill>
              </a:rPr>
              <a:t>«Ядро</a:t>
            </a:r>
            <a:r>
              <a:rPr lang="ru-RU" dirty="0" smtClean="0">
                <a:solidFill>
                  <a:srgbClr val="008289"/>
                </a:solidFill>
              </a:rPr>
              <a:t>»</a:t>
            </a:r>
            <a:endParaRPr lang="ru-RU" dirty="0">
              <a:solidFill>
                <a:srgbClr val="008289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32284" y="11417968"/>
            <a:ext cx="14019421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ЧИСЛЕННОСТЬ</a:t>
            </a:r>
            <a:r>
              <a:rPr lang="ru-RU" dirty="0" smtClean="0"/>
              <a:t> структуры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2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</a:t>
            </a:r>
            <a:r>
              <a:rPr lang="en-US" sz="20000" b="1" dirty="0" smtClean="0">
                <a:solidFill>
                  <a:srgbClr val="FFFF00"/>
                </a:solidFill>
              </a:rPr>
              <a:t/>
            </a:r>
            <a:br>
              <a:rPr lang="en-US" sz="20000" b="1" dirty="0" smtClean="0">
                <a:solidFill>
                  <a:srgbClr val="FFFF00"/>
                </a:solidFill>
              </a:rPr>
            </a:br>
            <a:r>
              <a:rPr lang="ru-RU" sz="20000" b="1" dirty="0" smtClean="0">
                <a:solidFill>
                  <a:srgbClr val="FFFF00"/>
                </a:solidFill>
              </a:rPr>
              <a:t>ЧИСЛЕННОСТЬ </a:t>
            </a:r>
            <a:r>
              <a:rPr lang="ru-RU" sz="20000" b="1" dirty="0" smtClean="0">
                <a:solidFill>
                  <a:schemeClr val="bg1"/>
                </a:solidFill>
              </a:rPr>
              <a:t>структуры?</a:t>
            </a:r>
            <a:endParaRPr lang="ru-RU" sz="20000" b="1" dirty="0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32649" y="17942982"/>
            <a:ext cx="13897543" cy="204295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rgbClr val="FFFF00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/>
              <a:t>Новички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632649" y="21066056"/>
            <a:ext cx="13897543" cy="202462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rgbClr val="008289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/>
              <a:t>«Ядро»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632284" y="11417968"/>
            <a:ext cx="14019421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ЧИСЛЕННОСТЬ</a:t>
            </a:r>
            <a:r>
              <a:rPr lang="ru-RU" dirty="0" smtClean="0"/>
              <a:t> структуры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170152" y="17954940"/>
            <a:ext cx="194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 smtClean="0">
                <a:solidFill>
                  <a:srgbClr val="FFFF00"/>
                </a:solidFill>
              </a:rPr>
              <a:t>+</a:t>
            </a:r>
            <a:endParaRPr lang="ru-RU" sz="3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</a:t>
            </a:r>
            <a:r>
              <a:rPr lang="en-US" sz="20000" b="1" dirty="0" smtClean="0">
                <a:solidFill>
                  <a:srgbClr val="FFFF00"/>
                </a:solidFill>
              </a:rPr>
              <a:t/>
            </a:r>
            <a:br>
              <a:rPr lang="en-US" sz="20000" b="1" dirty="0" smtClean="0">
                <a:solidFill>
                  <a:srgbClr val="FFFF00"/>
                </a:solidFill>
              </a:rPr>
            </a:br>
            <a:r>
              <a:rPr lang="ru-RU" sz="20000" b="1" dirty="0" smtClean="0">
                <a:solidFill>
                  <a:srgbClr val="FFFF00"/>
                </a:solidFill>
              </a:rPr>
              <a:t>ЧИСЛЕННОСТЬ </a:t>
            </a:r>
            <a:r>
              <a:rPr lang="ru-RU" sz="20000" b="1" dirty="0" smtClean="0">
                <a:solidFill>
                  <a:schemeClr val="bg1"/>
                </a:solidFill>
              </a:rPr>
              <a:t>структуры?</a:t>
            </a:r>
            <a:endParaRPr lang="ru-RU" sz="20000" b="1" dirty="0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32649" y="17942982"/>
            <a:ext cx="13897543" cy="204295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rgbClr val="FFFF00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/>
              <a:t>Новички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632649" y="21066056"/>
            <a:ext cx="13897543" cy="202462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rgbClr val="008289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/>
              <a:t>«Ядро»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632649" y="24162400"/>
            <a:ext cx="13897543" cy="202462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rgbClr val="FFFF00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/>
              <a:t>Выбывающие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70152" y="17954940"/>
            <a:ext cx="194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 smtClean="0">
                <a:solidFill>
                  <a:srgbClr val="FFFF00"/>
                </a:solidFill>
              </a:rPr>
              <a:t>+</a:t>
            </a:r>
            <a:endParaRPr lang="ru-RU" sz="30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42160" y="21026536"/>
            <a:ext cx="194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b="1" dirty="0" smtClean="0">
                <a:solidFill>
                  <a:srgbClr val="FFFF00"/>
                </a:solidFill>
              </a:rPr>
              <a:t>-</a:t>
            </a:r>
            <a:endParaRPr lang="ru-RU" sz="30000" b="1" dirty="0">
              <a:solidFill>
                <a:srgbClr val="FFFF00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632284" y="11417968"/>
            <a:ext cx="14019421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ЧИСЛЕННОСТЬ</a:t>
            </a:r>
            <a:r>
              <a:rPr lang="ru-RU" dirty="0" smtClean="0"/>
              <a:t> структуры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2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ИЗ </a:t>
            </a:r>
            <a:r>
              <a:rPr lang="ru-RU" sz="20000" b="1" dirty="0">
                <a:solidFill>
                  <a:schemeClr val="bg1"/>
                </a:solidFill>
              </a:rPr>
              <a:t>ЧЕГО СКЛАДЫВАЕТСЯ</a:t>
            </a:r>
            <a:r>
              <a:rPr lang="en-US" sz="20000" b="1" dirty="0" smtClean="0">
                <a:solidFill>
                  <a:srgbClr val="FFFF00"/>
                </a:solidFill>
              </a:rPr>
              <a:t/>
            </a:r>
            <a:br>
              <a:rPr lang="en-US" sz="20000" b="1" dirty="0" smtClean="0">
                <a:solidFill>
                  <a:srgbClr val="FFFF00"/>
                </a:solidFill>
              </a:rPr>
            </a:br>
            <a:r>
              <a:rPr lang="ru-RU" sz="20000" b="1" dirty="0" smtClean="0">
                <a:solidFill>
                  <a:srgbClr val="FFFF00"/>
                </a:solidFill>
              </a:rPr>
              <a:t>ОБЪЕМ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32649" y="17942982"/>
            <a:ext cx="13897543" cy="204295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rgbClr val="FFFF00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/>
              <a:t>Новички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632649" y="21066056"/>
            <a:ext cx="13897543" cy="202462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rgbClr val="008289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/>
              <a:t>«Ядро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632649" y="24162400"/>
            <a:ext cx="13897543" cy="202462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rgbClr val="FFFF00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/>
              <a:t>Выбывающие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66350" y="11637035"/>
            <a:ext cx="194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b="1" dirty="0" smtClean="0">
                <a:solidFill>
                  <a:schemeClr val="bg1"/>
                </a:solidFill>
              </a:rPr>
              <a:t>х</a:t>
            </a:r>
            <a:endParaRPr lang="ru-RU" sz="30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76008" y="11619761"/>
            <a:ext cx="194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b="1" dirty="0" smtClean="0">
                <a:solidFill>
                  <a:schemeClr val="bg1"/>
                </a:solidFill>
              </a:rPr>
              <a:t>х</a:t>
            </a:r>
            <a:endParaRPr lang="ru-RU" sz="30000" b="1" dirty="0">
              <a:solidFill>
                <a:schemeClr val="bg1"/>
              </a:solidFill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632284" y="11417968"/>
            <a:ext cx="14019421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>
                <a:solidFill>
                  <a:srgbClr val="FFFF00"/>
                </a:solidFill>
              </a:rPr>
              <a:t>ЧИСЛЕННОСТЬ</a:t>
            </a:r>
            <a:r>
              <a:rPr lang="ru-RU" dirty="0" smtClean="0"/>
              <a:t> структуры</a:t>
            </a:r>
            <a:endParaRPr lang="ru-RU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19050473" y="11417968"/>
            <a:ext cx="13609511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>
                <a:solidFill>
                  <a:srgbClr val="FFFF00"/>
                </a:solidFill>
              </a:rPr>
              <a:t>% </a:t>
            </a:r>
            <a:r>
              <a:rPr lang="ru-RU" dirty="0" smtClean="0">
                <a:solidFill>
                  <a:srgbClr val="FFFF00"/>
                </a:solidFill>
              </a:rPr>
              <a:t>АКТИВНОСТИ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5061746" y="11435241"/>
            <a:ext cx="13944054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lvl1pPr marL="1372389" indent="-1372389" algn="l" defTabSz="36597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73509" indent="-1143657" algn="l" defTabSz="365970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4629" indent="-914926" algn="l" defTabSz="36597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4480" indent="-914926" algn="l" defTabSz="365970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34332" indent="-914926" algn="l" defTabSz="365970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64184" indent="-914926" algn="l" defTabSz="36597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94035" indent="-914926" algn="l" defTabSz="36597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23887" indent="-914926" algn="l" defTabSz="36597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53738" indent="-914926" algn="l" defTabSz="36597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5000" b="1" smtClean="0">
                <a:solidFill>
                  <a:srgbClr val="FFFF00"/>
                </a:solidFill>
              </a:rPr>
              <a:t>СРЕДНЯЯ ЗАКУПКА</a:t>
            </a:r>
            <a:r>
              <a:rPr lang="en-US" sz="15000" b="1" smtClean="0">
                <a:solidFill>
                  <a:srgbClr val="FFFF00"/>
                </a:solidFill>
              </a:rPr>
              <a:t> </a:t>
            </a:r>
            <a:r>
              <a:rPr lang="en-US" sz="15000" b="1" smtClean="0">
                <a:solidFill>
                  <a:schemeClr val="bg1"/>
                </a:solidFill>
              </a:rPr>
              <a:t>(PV)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70152" y="17954940"/>
            <a:ext cx="194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 smtClean="0">
                <a:solidFill>
                  <a:srgbClr val="FFFF00"/>
                </a:solidFill>
              </a:rPr>
              <a:t>+</a:t>
            </a:r>
            <a:endParaRPr lang="ru-RU" sz="30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42160" y="21026536"/>
            <a:ext cx="194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b="1" dirty="0" smtClean="0">
                <a:solidFill>
                  <a:srgbClr val="FFFF00"/>
                </a:solidFill>
              </a:rPr>
              <a:t>-</a:t>
            </a:r>
            <a:endParaRPr lang="ru-RU" sz="3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РАЗМЕР  ВАШЕГО </a:t>
            </a:r>
            <a:r>
              <a:rPr lang="ru-RU" sz="20000" b="1" dirty="0" smtClean="0">
                <a:solidFill>
                  <a:srgbClr val="FFFF00"/>
                </a:solidFill>
              </a:rPr>
              <a:t>БОНУСА?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5288" y="9289232"/>
            <a:ext cx="20090232" cy="5112568"/>
          </a:xfr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/>
          <a:p>
            <a:pPr marL="0" indent="0" algn="ctr">
              <a:buNone/>
            </a:pPr>
            <a:r>
              <a:rPr lang="ru-RU" sz="15000" b="1" dirty="0" smtClean="0">
                <a:solidFill>
                  <a:schemeClr val="bg1"/>
                </a:solidFill>
              </a:rPr>
              <a:t>РАСПРЕДЕЛЕНИЕ </a:t>
            </a:r>
            <a:r>
              <a:rPr lang="en-US" sz="15000" b="1" dirty="0" smtClean="0">
                <a:solidFill>
                  <a:schemeClr val="bg1"/>
                </a:solidFill>
              </a:rPr>
              <a:t/>
            </a:r>
            <a:br>
              <a:rPr lang="en-US" sz="15000" b="1" dirty="0" smtClean="0">
                <a:solidFill>
                  <a:schemeClr val="bg1"/>
                </a:solidFill>
              </a:rPr>
            </a:br>
            <a:r>
              <a:rPr lang="ru-RU" sz="15000" b="1" dirty="0" smtClean="0">
                <a:solidFill>
                  <a:schemeClr val="bg1"/>
                </a:solidFill>
              </a:rPr>
              <a:t>ОБЪЕМА по структуре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60840" y="9343401"/>
            <a:ext cx="19394107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/>
              <a:t>ОБЪЕМ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395288" y="15023132"/>
            <a:ext cx="196581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b="1" dirty="0" smtClean="0">
                <a:solidFill>
                  <a:srgbClr val="FFFF00"/>
                </a:solidFill>
              </a:rPr>
              <a:t>6. Ширина</a:t>
            </a:r>
            <a:r>
              <a:rPr lang="ru-RU" sz="12000" b="1" dirty="0" smtClean="0">
                <a:solidFill>
                  <a:schemeClr val="bg1"/>
                </a:solidFill>
              </a:rPr>
              <a:t> </a:t>
            </a:r>
            <a:r>
              <a:rPr lang="ru-RU" sz="12000" b="1" dirty="0">
                <a:solidFill>
                  <a:schemeClr val="bg1"/>
                </a:solidFill>
              </a:rPr>
              <a:t>структуры</a:t>
            </a:r>
          </a:p>
          <a:p>
            <a:r>
              <a:rPr lang="ru-RU" sz="12000" b="1" dirty="0" smtClean="0">
                <a:solidFill>
                  <a:srgbClr val="FFFF00"/>
                </a:solidFill>
              </a:rPr>
              <a:t>7. Глубина</a:t>
            </a:r>
            <a:r>
              <a:rPr lang="ru-RU" sz="12000" b="1" dirty="0" smtClean="0">
                <a:solidFill>
                  <a:schemeClr val="bg1"/>
                </a:solidFill>
              </a:rPr>
              <a:t> структуры</a:t>
            </a:r>
          </a:p>
          <a:p>
            <a:endParaRPr lang="ru-RU" sz="1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0840" y="15038329"/>
            <a:ext cx="1992508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Численность</a:t>
            </a:r>
            <a:r>
              <a:rPr lang="ru-RU" sz="12000" b="1" dirty="0" smtClean="0">
                <a:solidFill>
                  <a:schemeClr val="bg1"/>
                </a:solidFill>
              </a:rPr>
              <a:t> структуры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% Активности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Рекрутинг</a:t>
            </a:r>
            <a:r>
              <a:rPr lang="ru-RU" sz="12000" b="1" dirty="0" smtClean="0">
                <a:solidFill>
                  <a:schemeClr val="bg1"/>
                </a:solidFill>
              </a:rPr>
              <a:t> (новички)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Сохранение </a:t>
            </a:r>
            <a:r>
              <a:rPr lang="ru-RU" sz="12000" b="1" dirty="0" smtClean="0">
                <a:solidFill>
                  <a:schemeClr val="bg1"/>
                </a:solidFill>
              </a:rPr>
              <a:t>(выбывание)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Средняя закупка</a:t>
            </a:r>
            <a:endParaRPr lang="ru-RU" sz="1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848" y="1944416"/>
            <a:ext cx="35428256" cy="4800598"/>
          </a:xfrm>
        </p:spPr>
        <p:txBody>
          <a:bodyPr>
            <a:noAutofit/>
          </a:bodyPr>
          <a:lstStyle/>
          <a:p>
            <a:pPr algn="r"/>
            <a:r>
              <a:rPr lang="ru-RU" sz="20000" b="1" dirty="0" smtClean="0">
                <a:solidFill>
                  <a:schemeClr val="bg1"/>
                </a:solidFill>
              </a:rPr>
              <a:t>ОТ ЧЕГО ЗАВИСИТ РАЗМЕР  ВАШЕГО </a:t>
            </a:r>
            <a:r>
              <a:rPr lang="ru-RU" sz="20000" b="1" dirty="0" smtClean="0">
                <a:solidFill>
                  <a:srgbClr val="FFFF00"/>
                </a:solidFill>
              </a:rPr>
              <a:t>БОНУСА?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5288" y="9289232"/>
            <a:ext cx="20090232" cy="5112568"/>
          </a:xfr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/>
          <a:p>
            <a:pPr marL="0" indent="0" algn="ctr">
              <a:buNone/>
            </a:pPr>
            <a:r>
              <a:rPr lang="ru-RU" sz="15000" b="1" dirty="0" smtClean="0">
                <a:solidFill>
                  <a:schemeClr val="bg1"/>
                </a:solidFill>
              </a:rPr>
              <a:t>РАСПРЕДЕЛЕНИЕ </a:t>
            </a:r>
            <a:r>
              <a:rPr lang="en-US" sz="15000" b="1" dirty="0" smtClean="0">
                <a:solidFill>
                  <a:schemeClr val="bg1"/>
                </a:solidFill>
              </a:rPr>
              <a:t/>
            </a:r>
            <a:br>
              <a:rPr lang="en-US" sz="15000" b="1" dirty="0" smtClean="0">
                <a:solidFill>
                  <a:schemeClr val="bg1"/>
                </a:solidFill>
              </a:rPr>
            </a:br>
            <a:r>
              <a:rPr lang="ru-RU" sz="15000" b="1" dirty="0" smtClean="0">
                <a:solidFill>
                  <a:schemeClr val="bg1"/>
                </a:solidFill>
              </a:rPr>
              <a:t>ОБЪЕМА по структуре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60840" y="9343401"/>
            <a:ext cx="19394107" cy="511256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txBody>
          <a:bodyPr vert="horz" lIns="365970" tIns="182985" rIns="365970" bIns="182985" rtlCol="0" anchor="ctr" anchorCtr="1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5000" b="1">
                <a:solidFill>
                  <a:schemeClr val="bg1"/>
                </a:solidFill>
              </a:defRPr>
            </a:lvl1pPr>
            <a:lvl2pPr marL="2973509" indent="-1143657">
              <a:spcBef>
                <a:spcPct val="20000"/>
              </a:spcBef>
              <a:buFont typeface="Arial" pitchFamily="34" charset="0"/>
              <a:buChar char="–"/>
              <a:defRPr sz="11200"/>
            </a:lvl2pPr>
            <a:lvl3pPr marL="4574629" indent="-914926">
              <a:spcBef>
                <a:spcPct val="20000"/>
              </a:spcBef>
              <a:buFont typeface="Arial" pitchFamily="34" charset="0"/>
              <a:buChar char="•"/>
              <a:defRPr sz="9600"/>
            </a:lvl3pPr>
            <a:lvl4pPr marL="6404480" indent="-914926">
              <a:spcBef>
                <a:spcPct val="20000"/>
              </a:spcBef>
              <a:buFont typeface="Arial" pitchFamily="34" charset="0"/>
              <a:buChar char="–"/>
              <a:defRPr sz="8000"/>
            </a:lvl4pPr>
            <a:lvl5pPr marL="8234332" indent="-914926">
              <a:spcBef>
                <a:spcPct val="20000"/>
              </a:spcBef>
              <a:buFont typeface="Arial" pitchFamily="34" charset="0"/>
              <a:buChar char="»"/>
              <a:defRPr sz="8000"/>
            </a:lvl5pPr>
            <a:lvl6pPr marL="10064184" indent="-914926">
              <a:spcBef>
                <a:spcPct val="20000"/>
              </a:spcBef>
              <a:buFont typeface="Arial" pitchFamily="34" charset="0"/>
              <a:buChar char="•"/>
              <a:defRPr sz="8000"/>
            </a:lvl6pPr>
            <a:lvl7pPr marL="11894035" indent="-914926">
              <a:spcBef>
                <a:spcPct val="20000"/>
              </a:spcBef>
              <a:buFont typeface="Arial" pitchFamily="34" charset="0"/>
              <a:buChar char="•"/>
              <a:defRPr sz="8000"/>
            </a:lvl7pPr>
            <a:lvl8pPr marL="13723887" indent="-914926">
              <a:spcBef>
                <a:spcPct val="20000"/>
              </a:spcBef>
              <a:buFont typeface="Arial" pitchFamily="34" charset="0"/>
              <a:buChar char="•"/>
              <a:defRPr sz="8000"/>
            </a:lvl8pPr>
            <a:lvl9pPr marL="15553738" indent="-914926">
              <a:spcBef>
                <a:spcPct val="20000"/>
              </a:spcBef>
              <a:buFont typeface="Arial" pitchFamily="34" charset="0"/>
              <a:buChar char="•"/>
              <a:defRPr sz="8000"/>
            </a:lvl9pPr>
          </a:lstStyle>
          <a:p>
            <a:r>
              <a:rPr lang="ru-RU" dirty="0" smtClean="0"/>
              <a:t>ОБЪЕМ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395288" y="15023132"/>
            <a:ext cx="1965818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b="1" dirty="0" smtClean="0">
                <a:solidFill>
                  <a:srgbClr val="FFFF00"/>
                </a:solidFill>
              </a:rPr>
              <a:t>6. Ширина</a:t>
            </a:r>
            <a:r>
              <a:rPr lang="ru-RU" sz="12000" b="1" dirty="0" smtClean="0">
                <a:solidFill>
                  <a:schemeClr val="bg1"/>
                </a:solidFill>
              </a:rPr>
              <a:t> </a:t>
            </a:r>
            <a:r>
              <a:rPr lang="ru-RU" sz="12000" b="1" dirty="0">
                <a:solidFill>
                  <a:schemeClr val="bg1"/>
                </a:solidFill>
              </a:rPr>
              <a:t>структуры</a:t>
            </a:r>
          </a:p>
          <a:p>
            <a:r>
              <a:rPr lang="ru-RU" sz="12000" b="1" dirty="0" smtClean="0">
                <a:solidFill>
                  <a:srgbClr val="FFFF00"/>
                </a:solidFill>
              </a:rPr>
              <a:t>7. Глубина</a:t>
            </a:r>
            <a:r>
              <a:rPr lang="ru-RU" sz="12000" b="1" dirty="0" smtClean="0">
                <a:solidFill>
                  <a:schemeClr val="bg1"/>
                </a:solidFill>
              </a:rPr>
              <a:t> структуры</a:t>
            </a:r>
          </a:p>
          <a:p>
            <a:r>
              <a:rPr lang="ru-RU" sz="12000" b="1" dirty="0" smtClean="0">
                <a:solidFill>
                  <a:srgbClr val="FFFF00"/>
                </a:solidFill>
              </a:rPr>
              <a:t>8. Количество </a:t>
            </a:r>
            <a:br>
              <a:rPr lang="ru-RU" sz="12000" b="1" dirty="0" smtClean="0">
                <a:solidFill>
                  <a:srgbClr val="FFFF00"/>
                </a:solidFill>
              </a:rPr>
            </a:br>
            <a:r>
              <a:rPr lang="ru-RU" sz="12000" b="1" dirty="0" smtClean="0">
                <a:solidFill>
                  <a:srgbClr val="FFFF00"/>
                </a:solidFill>
              </a:rPr>
              <a:t>    самостоятельных </a:t>
            </a:r>
            <a:r>
              <a:rPr lang="ru-RU" sz="12000" b="1" dirty="0" smtClean="0">
                <a:solidFill>
                  <a:schemeClr val="bg1"/>
                </a:solidFill>
              </a:rPr>
              <a:t>структур</a:t>
            </a:r>
            <a:endParaRPr lang="ru-RU" sz="1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0840" y="15038329"/>
            <a:ext cx="1992508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Численность</a:t>
            </a:r>
            <a:r>
              <a:rPr lang="ru-RU" sz="12000" b="1" dirty="0" smtClean="0">
                <a:solidFill>
                  <a:schemeClr val="bg1"/>
                </a:solidFill>
              </a:rPr>
              <a:t> структуры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% Активности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Рекрутинг</a:t>
            </a:r>
            <a:r>
              <a:rPr lang="ru-RU" sz="12000" b="1" dirty="0" smtClean="0">
                <a:solidFill>
                  <a:schemeClr val="bg1"/>
                </a:solidFill>
              </a:rPr>
              <a:t> (новички)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Сохранение </a:t>
            </a:r>
            <a:r>
              <a:rPr lang="ru-RU" sz="12000" b="1" dirty="0" smtClean="0">
                <a:solidFill>
                  <a:schemeClr val="bg1"/>
                </a:solidFill>
              </a:rPr>
              <a:t>(выбывание)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2000" b="1" dirty="0" smtClean="0">
                <a:solidFill>
                  <a:srgbClr val="FFFF00"/>
                </a:solidFill>
              </a:rPr>
              <a:t>Средняя закупка</a:t>
            </a:r>
            <a:endParaRPr lang="ru-RU" sz="1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47963"/>
              </p:ext>
            </p:extLst>
          </p:nvPr>
        </p:nvGraphicFramePr>
        <p:xfrm>
          <a:off x="2632648" y="8353128"/>
          <a:ext cx="20306256" cy="175869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306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0" dirty="0" smtClean="0"/>
                        <a:t>Показатели</a:t>
                      </a:r>
                      <a:endParaRPr lang="ru-RU" sz="1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1. Численность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2. % активности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3. Рекрутинг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4. Сохранение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5. Средняя закупка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6. Ширина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7. Глубина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8. Количество самостоятельно работающих структур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42957128" y="288232"/>
            <a:ext cx="7646578" cy="7416824"/>
          </a:xfrm>
          <a:prstGeom prst="ellipse">
            <a:avLst/>
          </a:prstGeom>
          <a:solidFill>
            <a:srgbClr val="006666"/>
          </a:solidFill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256032" rIns="0" bIns="256032" rtlCol="0" anchor="ctr"/>
          <a:lstStyle/>
          <a:p>
            <a:pPr algn="ctr"/>
            <a:r>
              <a:rPr lang="ru-RU" sz="10000" b="1" dirty="0"/>
              <a:t>КОЛЕСО БОНУСА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23284641"/>
              </p:ext>
            </p:extLst>
          </p:nvPr>
        </p:nvGraphicFramePr>
        <p:xfrm>
          <a:off x="-148754" y="843558"/>
          <a:ext cx="496855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6104" y="483518"/>
            <a:ext cx="439248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Показатели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5816" y="1153481"/>
            <a:ext cx="35500264" cy="4800598"/>
          </a:xfrm>
        </p:spPr>
        <p:txBody>
          <a:bodyPr>
            <a:normAutofit/>
          </a:bodyPr>
          <a:lstStyle/>
          <a:p>
            <a:pPr algn="r"/>
            <a:r>
              <a:rPr lang="ru-RU" sz="20000" b="1" dirty="0">
                <a:solidFill>
                  <a:schemeClr val="bg1"/>
                </a:solidFill>
              </a:rPr>
              <a:t>Автор колеса баланса</a:t>
            </a:r>
          </a:p>
        </p:txBody>
      </p:sp>
      <p:pic>
        <p:nvPicPr>
          <p:cNvPr id="4" name="Picture 2" descr="E:\Мои документы\АРГО\Фотошоп\Конференции\Аргонёк14\КолесоБаланса\загруженное.png"/>
          <p:cNvPicPr>
            <a:picLocks noChangeAspect="1" noChangeArrowheads="1"/>
          </p:cNvPicPr>
          <p:nvPr/>
        </p:nvPicPr>
        <p:blipFill>
          <a:blip r:embed="rId2" cstate="print"/>
          <a:srcRect r="61459" b="2173"/>
          <a:stretch>
            <a:fillRect/>
          </a:stretch>
        </p:blipFill>
        <p:spPr bwMode="auto">
          <a:xfrm>
            <a:off x="37340504" y="7380603"/>
            <a:ext cx="12745416" cy="1793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07477" y="7777064"/>
            <a:ext cx="31894502" cy="16250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0" b="1" dirty="0">
                <a:solidFill>
                  <a:schemeClr val="bg1"/>
                </a:solidFill>
              </a:rPr>
              <a:t>Пол Джон Мейер</a:t>
            </a:r>
            <a:r>
              <a:rPr lang="ru-RU" sz="15000" dirty="0">
                <a:solidFill>
                  <a:schemeClr val="bg1"/>
                </a:solidFill>
              </a:rPr>
              <a:t> — </a:t>
            </a:r>
            <a:br>
              <a:rPr lang="ru-RU" sz="15000" dirty="0">
                <a:solidFill>
                  <a:schemeClr val="bg1"/>
                </a:solidFill>
              </a:rPr>
            </a:br>
            <a:r>
              <a:rPr lang="ru-RU" sz="15000" dirty="0">
                <a:solidFill>
                  <a:schemeClr val="bg1"/>
                </a:solidFill>
              </a:rPr>
              <a:t>американский бизнесмен и один из основателей индустрии саморазвития. </a:t>
            </a:r>
          </a:p>
          <a:p>
            <a:pPr algn="r"/>
            <a:r>
              <a:rPr lang="ru-RU" sz="15000" dirty="0" smtClean="0">
                <a:solidFill>
                  <a:schemeClr val="bg1"/>
                </a:solidFill>
              </a:rPr>
              <a:t/>
            </a:r>
            <a:br>
              <a:rPr lang="ru-RU" sz="15000" dirty="0" smtClean="0">
                <a:solidFill>
                  <a:schemeClr val="bg1"/>
                </a:solidFill>
              </a:rPr>
            </a:br>
            <a:r>
              <a:rPr lang="ru-RU" sz="15000" dirty="0" smtClean="0">
                <a:solidFill>
                  <a:schemeClr val="bg1"/>
                </a:solidFill>
              </a:rPr>
              <a:t>Признанный эксперт в области постановки целей, лидерства, мотивации, управления </a:t>
            </a:r>
            <a:r>
              <a:rPr lang="ru-RU" sz="15000" dirty="0">
                <a:solidFill>
                  <a:schemeClr val="bg1"/>
                </a:solidFill>
              </a:rPr>
              <a:t>временем</a:t>
            </a:r>
          </a:p>
        </p:txBody>
      </p:sp>
    </p:spTree>
    <p:extLst>
      <p:ext uri="{BB962C8B-B14F-4D97-AF65-F5344CB8AC3E}">
        <p14:creationId xmlns:p14="http://schemas.microsoft.com/office/powerpoint/2010/main" val="29208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135855"/>
              </p:ext>
            </p:extLst>
          </p:nvPr>
        </p:nvGraphicFramePr>
        <p:xfrm>
          <a:off x="2632648" y="8353128"/>
          <a:ext cx="20306256" cy="175869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306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0" dirty="0" smtClean="0"/>
                        <a:t>Показатели</a:t>
                      </a:r>
                      <a:endParaRPr lang="ru-RU" sz="1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1. Численность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2. % активности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3. Рекрутинг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4. Сохранение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5. Средняя закупка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6. Ширина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7. Глубина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8. Количество самостоятельно работающих структур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43857466"/>
              </p:ext>
            </p:extLst>
          </p:nvPr>
        </p:nvGraphicFramePr>
        <p:xfrm>
          <a:off x="-148754" y="843558"/>
          <a:ext cx="496855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6104" y="483518"/>
            <a:ext cx="439248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Показатели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71352" y="8281120"/>
            <a:ext cx="19675109" cy="178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42957128" y="288232"/>
            <a:ext cx="7646578" cy="7416824"/>
          </a:xfrm>
          <a:prstGeom prst="ellipse">
            <a:avLst/>
          </a:prstGeom>
          <a:solidFill>
            <a:srgbClr val="006666"/>
          </a:solidFill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256032" rIns="0" bIns="256032" rtlCol="0" anchor="ctr"/>
          <a:lstStyle/>
          <a:p>
            <a:pPr algn="ctr"/>
            <a:r>
              <a:rPr lang="ru-RU" sz="10000" b="1" dirty="0"/>
              <a:t>КОЛЕСО БОНУСА</a:t>
            </a:r>
          </a:p>
        </p:txBody>
      </p:sp>
    </p:spTree>
    <p:extLst>
      <p:ext uri="{BB962C8B-B14F-4D97-AF65-F5344CB8AC3E}">
        <p14:creationId xmlns:p14="http://schemas.microsoft.com/office/powerpoint/2010/main" val="24741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1080" y="1153481"/>
            <a:ext cx="42125000" cy="4800598"/>
          </a:xfrm>
        </p:spPr>
        <p:txBody>
          <a:bodyPr>
            <a:noAutofit/>
          </a:bodyPr>
          <a:lstStyle/>
          <a:p>
            <a:endParaRPr lang="ru-RU" sz="200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632648" y="8353128"/>
          <a:ext cx="20306256" cy="175869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306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0" dirty="0" smtClean="0"/>
                        <a:t>Показатели</a:t>
                      </a:r>
                      <a:endParaRPr lang="ru-RU" sz="1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1. Численность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2. % активности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3. Рекрутинг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4. Сохранение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5. Средняя закупка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6. Ширина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7. Глубина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8. Количество самостоятельно работающих структур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42957128" y="288232"/>
            <a:ext cx="7646578" cy="7416824"/>
          </a:xfrm>
          <a:prstGeom prst="ellipse">
            <a:avLst/>
          </a:prstGeom>
          <a:solidFill>
            <a:srgbClr val="006666"/>
          </a:solidFill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256032" rIns="0" bIns="256032" rtlCol="0" anchor="ctr"/>
          <a:lstStyle/>
          <a:p>
            <a:pPr algn="ctr"/>
            <a:r>
              <a:rPr lang="ru-RU" sz="10000" b="1" dirty="0"/>
              <a:t>КОЛЕСО БОНУСА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23284641"/>
              </p:ext>
            </p:extLst>
          </p:nvPr>
        </p:nvGraphicFramePr>
        <p:xfrm>
          <a:off x="-148754" y="843558"/>
          <a:ext cx="496855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6104" y="483518"/>
            <a:ext cx="439248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Показатели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360" y="8353128"/>
            <a:ext cx="19493381" cy="178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521080" y="1153481"/>
            <a:ext cx="42125000" cy="4800598"/>
          </a:xfrm>
          <a:prstGeom prst="rect">
            <a:avLst/>
          </a:prstGeom>
        </p:spPr>
        <p:txBody>
          <a:bodyPr vert="horz" lIns="365970" tIns="182985" rIns="365970" bIns="182985" rtlCol="0" anchor="ctr">
            <a:noAutofit/>
          </a:bodyPr>
          <a:lstStyle/>
          <a:p>
            <a:pPr marL="0" marR="0" lvl="0" indent="0" algn="r" defTabSz="365970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Как</a:t>
            </a:r>
            <a:r>
              <a:rPr kumimoji="0" lang="ru-RU" sz="20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«прокачать»?</a:t>
            </a:r>
            <a:br>
              <a:rPr kumimoji="0" lang="ru-RU" sz="20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Или </a:t>
            </a:r>
            <a:r>
              <a:rPr kumimoji="0" lang="ru-RU" sz="20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«Колесо </a:t>
            </a:r>
            <a:r>
              <a:rPr lang="ru-RU" sz="20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Действий»</a:t>
            </a:r>
            <a:endParaRPr kumimoji="0" lang="ru-RU" sz="20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2632648" y="8353128"/>
          <a:ext cx="20306256" cy="175869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306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0" dirty="0" smtClean="0"/>
                        <a:t>Показатели</a:t>
                      </a:r>
                      <a:endParaRPr lang="ru-RU" sz="1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1. Численность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2. % активности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3. Рекрутинг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4. Сохранение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5. Средняя закупка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6. Ширина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7. Глубина структуры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1371600" indent="-1371600">
                        <a:buFont typeface="+mj-lt"/>
                        <a:buNone/>
                      </a:pPr>
                      <a:r>
                        <a:rPr lang="ru-RU" sz="11000" dirty="0" smtClean="0">
                          <a:solidFill>
                            <a:schemeClr val="bg1"/>
                          </a:solidFill>
                        </a:rPr>
                        <a:t>8. Количество самостоятельно работающих структур</a:t>
                      </a:r>
                      <a:endParaRPr lang="ru-RU" sz="1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43360" y="8137104"/>
            <a:ext cx="18901268" cy="1778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17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72" y="2955579"/>
            <a:ext cx="9721080" cy="264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11912" y="5537908"/>
            <a:ext cx="13249472" cy="367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19424" y="3960640"/>
            <a:ext cx="21530392" cy="5976664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Мероприятия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72" y="2955579"/>
            <a:ext cx="9721080" cy="264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19424" y="3960640"/>
            <a:ext cx="21530392" cy="5976664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Мероприятия по продукту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09512" y="21458584"/>
            <a:ext cx="5544616" cy="3168352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826336" y="18362240"/>
            <a:ext cx="6552728" cy="2160240"/>
          </a:xfrm>
          <a:prstGeom prst="rect">
            <a:avLst/>
          </a:prstGeom>
          <a:noFill/>
          <a:ln w="1270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330392" y="7489032"/>
            <a:ext cx="6256808" cy="2664296"/>
          </a:xfrm>
          <a:prstGeom prst="rect">
            <a:avLst/>
          </a:prstGeom>
          <a:noFill/>
          <a:ln w="1270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72" y="2955579"/>
            <a:ext cx="9721080" cy="264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19424" y="3960640"/>
            <a:ext cx="21530392" cy="576064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Мероприятия </a:t>
            </a:r>
            <a:br>
              <a:rPr lang="ru-RU" sz="15000" b="1" dirty="0">
                <a:solidFill>
                  <a:srgbClr val="C00000"/>
                </a:solidFill>
              </a:rPr>
            </a:br>
            <a:r>
              <a:rPr lang="ru-RU" sz="15000" b="1" dirty="0">
                <a:solidFill>
                  <a:srgbClr val="C00000"/>
                </a:solidFill>
              </a:rPr>
              <a:t>по бизнесу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617424" y="4896744"/>
            <a:ext cx="6984776" cy="2520280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826336" y="18506256"/>
            <a:ext cx="6552728" cy="2160240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20" name="Прямоугольник 19"/>
          <p:cNvSpPr/>
          <p:nvPr/>
        </p:nvSpPr>
        <p:spPr>
          <a:xfrm>
            <a:off x="10409512" y="21458584"/>
            <a:ext cx="5544616" cy="3168352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0058584" y="13177664"/>
            <a:ext cx="5328592" cy="2160240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25" name="Прямоугольник 24"/>
          <p:cNvSpPr/>
          <p:nvPr/>
        </p:nvSpPr>
        <p:spPr>
          <a:xfrm>
            <a:off x="18222380" y="7633048"/>
            <a:ext cx="6300700" cy="2664296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19424" y="3960640"/>
            <a:ext cx="21530392" cy="576064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Мероприятия </a:t>
            </a:r>
            <a:br>
              <a:rPr lang="ru-RU" sz="15000" b="1" dirty="0">
                <a:solidFill>
                  <a:srgbClr val="C00000"/>
                </a:solidFill>
              </a:rPr>
            </a:br>
            <a:r>
              <a:rPr lang="ru-RU" sz="15000" b="1" dirty="0">
                <a:solidFill>
                  <a:srgbClr val="C00000"/>
                </a:solidFill>
              </a:rPr>
              <a:t>по бизнесу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416624" y="6624936"/>
            <a:ext cx="6480720" cy="4752528"/>
          </a:xfrm>
          <a:prstGeom prst="rect">
            <a:avLst/>
          </a:prstGeom>
          <a:noFill/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336504" y="13033648"/>
            <a:ext cx="4680520" cy="2520280"/>
          </a:xfrm>
          <a:prstGeom prst="rect">
            <a:avLst/>
          </a:prstGeom>
          <a:noFill/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640760" y="18290232"/>
            <a:ext cx="4680520" cy="2520280"/>
          </a:xfrm>
          <a:prstGeom prst="rect">
            <a:avLst/>
          </a:prstGeom>
          <a:noFill/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5" y="-11253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Бизнес мероприятия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Продуктовые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мероприятия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32011912" y="5537908"/>
            <a:ext cx="13249472" cy="367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27619424" y="3960640"/>
            <a:ext cx="21530392" cy="5256584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Мероприятия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8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Продуктовые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мероприятия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Бизнес мероприятия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452072" y="14640460"/>
            <a:ext cx="13609512" cy="84023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9000" b="1" dirty="0" smtClean="0">
                <a:solidFill>
                  <a:srgbClr val="C00000"/>
                </a:solidFill>
              </a:rPr>
              <a:t>Каково соотношение?</a:t>
            </a:r>
          </a:p>
          <a:p>
            <a:r>
              <a:rPr lang="ru-RU" sz="9000" b="1" dirty="0" smtClean="0">
                <a:solidFill>
                  <a:srgbClr val="C00000"/>
                </a:solidFill>
              </a:rPr>
              <a:t>Посещ</a:t>
            </a:r>
            <a:r>
              <a:rPr lang="ru-RU" sz="9000" b="1" dirty="0" smtClean="0">
                <a:solidFill>
                  <a:srgbClr val="C00000"/>
                </a:solidFill>
              </a:rPr>
              <a:t>аете </a:t>
            </a:r>
            <a:r>
              <a:rPr lang="ru-RU" sz="9000" b="1" dirty="0" smtClean="0">
                <a:solidFill>
                  <a:srgbClr val="C00000"/>
                </a:solidFill>
              </a:rPr>
              <a:t>/ Приводите /</a:t>
            </a:r>
            <a:r>
              <a:rPr lang="ru-RU" sz="9000" b="1" dirty="0" smtClean="0">
                <a:solidFill>
                  <a:srgbClr val="C00000"/>
                </a:solidFill>
              </a:rPr>
              <a:t/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Проводите?</a:t>
            </a:r>
            <a:endParaRPr lang="ru-RU" sz="9000" b="1" dirty="0" smtClean="0">
              <a:solidFill>
                <a:srgbClr val="C00000"/>
              </a:solidFill>
            </a:endParaRPr>
          </a:p>
          <a:p>
            <a:r>
              <a:rPr lang="ru-RU" sz="9000" b="1" dirty="0" smtClean="0">
                <a:solidFill>
                  <a:srgbClr val="C00000"/>
                </a:solidFill>
              </a:rPr>
              <a:t>Себе/Новичкам/Структуре</a:t>
            </a:r>
            <a:endParaRPr lang="ru-RU" sz="9000" b="1" dirty="0" smtClean="0">
              <a:solidFill>
                <a:srgbClr val="C00000"/>
              </a:solidFill>
            </a:endParaRPr>
          </a:p>
          <a:p>
            <a:r>
              <a:rPr lang="ru-RU" sz="9000" b="1" dirty="0">
                <a:solidFill>
                  <a:srgbClr val="C00000"/>
                </a:solidFill>
              </a:rPr>
              <a:t>Каков масштаб?</a:t>
            </a:r>
          </a:p>
          <a:p>
            <a:r>
              <a:rPr lang="ru-RU" sz="9000" b="1" dirty="0" smtClean="0">
                <a:solidFill>
                  <a:srgbClr val="C00000"/>
                </a:solidFill>
              </a:rPr>
              <a:t>Есть ли система?</a:t>
            </a:r>
            <a:endParaRPr lang="ru-RU" sz="9000" b="1" dirty="0">
              <a:solidFill>
                <a:srgbClr val="C0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2011912" y="5537908"/>
            <a:ext cx="13249472" cy="367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619424" y="3960640"/>
            <a:ext cx="21530392" cy="5256584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Мероприятия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0" b="1" dirty="0">
                <a:solidFill>
                  <a:schemeClr val="bg1"/>
                </a:solidFill>
              </a:rPr>
              <a:t>Колесо баланса</a:t>
            </a:r>
            <a:endParaRPr lang="ru-RU" sz="20000" dirty="0"/>
          </a:p>
        </p:txBody>
      </p:sp>
      <p:pic>
        <p:nvPicPr>
          <p:cNvPr id="4" name="Picture 2" descr="E:\Мои документы\АРГО\Фотошоп\Конференции\Аргонёк14\КолесоБаланса\загруженное.png"/>
          <p:cNvPicPr>
            <a:picLocks noChangeAspect="1" noChangeArrowheads="1"/>
          </p:cNvPicPr>
          <p:nvPr/>
        </p:nvPicPr>
        <p:blipFill>
          <a:blip r:embed="rId2" cstate="print"/>
          <a:srcRect l="38652"/>
          <a:stretch>
            <a:fillRect/>
          </a:stretch>
        </p:blipFill>
        <p:spPr bwMode="auto">
          <a:xfrm>
            <a:off x="976464" y="6624936"/>
            <a:ext cx="20765936" cy="19306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154928" y="6624936"/>
            <a:ext cx="28567843" cy="185589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15000" b="1" dirty="0" smtClean="0">
                <a:solidFill>
                  <a:schemeClr val="bg1"/>
                </a:solidFill>
              </a:rPr>
              <a:t>1. Семья </a:t>
            </a:r>
            <a:r>
              <a:rPr lang="ru-RU" sz="15000" b="1" dirty="0">
                <a:solidFill>
                  <a:schemeClr val="bg1"/>
                </a:solidFill>
              </a:rPr>
              <a:t>и </a:t>
            </a:r>
            <a:r>
              <a:rPr lang="ru-RU" sz="15000" b="1" dirty="0" smtClean="0">
                <a:solidFill>
                  <a:schemeClr val="bg1"/>
                </a:solidFill>
              </a:rPr>
              <a:t>дом</a:t>
            </a:r>
          </a:p>
          <a:p>
            <a:pPr fontAlgn="base"/>
            <a:r>
              <a:rPr lang="ru-RU" sz="15000" b="1" dirty="0" smtClean="0">
                <a:solidFill>
                  <a:schemeClr val="bg1"/>
                </a:solidFill>
              </a:rPr>
              <a:t>2</a:t>
            </a:r>
            <a:r>
              <a:rPr lang="ru-RU" sz="15000" b="1" dirty="0">
                <a:solidFill>
                  <a:schemeClr val="bg1"/>
                </a:solidFill>
              </a:rPr>
              <a:t>. Финансы и </a:t>
            </a:r>
            <a:r>
              <a:rPr lang="ru-RU" sz="15000" b="1" dirty="0" smtClean="0">
                <a:solidFill>
                  <a:schemeClr val="bg1"/>
                </a:solidFill>
              </a:rPr>
              <a:t>карьера</a:t>
            </a:r>
          </a:p>
          <a:p>
            <a:pPr fontAlgn="base"/>
            <a:r>
              <a:rPr lang="ru-RU" sz="15000" b="1" dirty="0" smtClean="0">
                <a:solidFill>
                  <a:schemeClr val="bg1"/>
                </a:solidFill>
              </a:rPr>
              <a:t>3</a:t>
            </a:r>
            <a:r>
              <a:rPr lang="ru-RU" sz="15000" b="1" dirty="0">
                <a:solidFill>
                  <a:schemeClr val="bg1"/>
                </a:solidFill>
              </a:rPr>
              <a:t>. Саморазвитие и </a:t>
            </a:r>
            <a:r>
              <a:rPr lang="ru-RU" sz="15000" b="1" dirty="0" smtClean="0">
                <a:solidFill>
                  <a:schemeClr val="bg1"/>
                </a:solidFill>
              </a:rPr>
              <a:t>образование</a:t>
            </a:r>
          </a:p>
          <a:p>
            <a:pPr fontAlgn="base"/>
            <a:r>
              <a:rPr lang="ru-RU" sz="15000" b="1" dirty="0" smtClean="0">
                <a:solidFill>
                  <a:schemeClr val="bg1"/>
                </a:solidFill>
              </a:rPr>
              <a:t>4</a:t>
            </a:r>
            <a:r>
              <a:rPr lang="ru-RU" sz="15000" b="1" dirty="0">
                <a:solidFill>
                  <a:schemeClr val="bg1"/>
                </a:solidFill>
              </a:rPr>
              <a:t>. Тело и </a:t>
            </a:r>
            <a:r>
              <a:rPr lang="ru-RU" sz="15000" b="1" dirty="0" smtClean="0">
                <a:solidFill>
                  <a:schemeClr val="bg1"/>
                </a:solidFill>
              </a:rPr>
              <a:t>здоровье</a:t>
            </a:r>
          </a:p>
          <a:p>
            <a:pPr fontAlgn="base"/>
            <a:r>
              <a:rPr lang="ru-RU" sz="15000" b="1" dirty="0" smtClean="0">
                <a:solidFill>
                  <a:schemeClr val="bg1"/>
                </a:solidFill>
              </a:rPr>
              <a:t>5</a:t>
            </a:r>
            <a:r>
              <a:rPr lang="ru-RU" sz="15000" b="1" dirty="0">
                <a:solidFill>
                  <a:schemeClr val="bg1"/>
                </a:solidFill>
              </a:rPr>
              <a:t>. Общество и </a:t>
            </a:r>
            <a:r>
              <a:rPr lang="ru-RU" sz="15000" b="1" dirty="0" smtClean="0">
                <a:solidFill>
                  <a:schemeClr val="bg1"/>
                </a:solidFill>
              </a:rPr>
              <a:t>культура</a:t>
            </a:r>
          </a:p>
          <a:p>
            <a:pPr fontAlgn="base"/>
            <a:r>
              <a:rPr lang="ru-RU" sz="15000" b="1" dirty="0" smtClean="0">
                <a:solidFill>
                  <a:schemeClr val="bg1"/>
                </a:solidFill>
              </a:rPr>
              <a:t>6</a:t>
            </a:r>
            <a:r>
              <a:rPr lang="ru-RU" sz="15000" b="1" dirty="0">
                <a:solidFill>
                  <a:schemeClr val="bg1"/>
                </a:solidFill>
              </a:rPr>
              <a:t>. Духовное развитие и </a:t>
            </a:r>
            <a:r>
              <a:rPr lang="ru-RU" sz="15000" b="1" dirty="0" smtClean="0">
                <a:solidFill>
                  <a:schemeClr val="bg1"/>
                </a:solidFill>
              </a:rPr>
              <a:t>этика</a:t>
            </a:r>
            <a:br>
              <a:rPr lang="ru-RU" sz="15000" b="1" dirty="0" smtClean="0">
                <a:solidFill>
                  <a:schemeClr val="bg1"/>
                </a:solidFill>
              </a:rPr>
            </a:br>
            <a:r>
              <a:rPr lang="ru-RU" sz="15000" b="1" dirty="0" smtClean="0">
                <a:solidFill>
                  <a:schemeClr val="bg1"/>
                </a:solidFill>
              </a:rPr>
              <a:t>7. …..</a:t>
            </a:r>
            <a:br>
              <a:rPr lang="ru-RU" sz="15000" b="1" dirty="0" smtClean="0">
                <a:solidFill>
                  <a:schemeClr val="bg1"/>
                </a:solidFill>
              </a:rPr>
            </a:br>
            <a:r>
              <a:rPr lang="ru-RU" sz="15000" b="1" dirty="0" smtClean="0">
                <a:solidFill>
                  <a:schemeClr val="bg1"/>
                </a:solidFill>
              </a:rPr>
              <a:t>8. …..</a:t>
            </a:r>
            <a:endParaRPr lang="ru-RU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5" y="-11253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Бизнес мероприятия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Продуктовые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мероприятия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32011912" y="5537908"/>
            <a:ext cx="13249472" cy="367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7619424" y="3960640"/>
            <a:ext cx="21530392" cy="5256584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Мероприятия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19424" y="3816624"/>
            <a:ext cx="21530392" cy="5544616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err="1">
                <a:solidFill>
                  <a:srgbClr val="C00000"/>
                </a:solidFill>
              </a:rPr>
              <a:t>Промоушены</a:t>
            </a:r>
            <a:r>
              <a:rPr lang="ru-RU" sz="15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Бизнес мероприятия</a:t>
            </a:r>
            <a:endParaRPr lang="ru-RU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33380064" y="13973820"/>
            <a:ext cx="9793088" cy="9933036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4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19424" y="3816624"/>
            <a:ext cx="21530392" cy="5544616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err="1">
                <a:solidFill>
                  <a:srgbClr val="C00000"/>
                </a:solidFill>
              </a:rPr>
              <a:t>Промоушены</a:t>
            </a:r>
            <a:r>
              <a:rPr lang="ru-RU" sz="15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Бизнес мероприятия</a:t>
            </a:r>
            <a:endParaRPr lang="ru-RU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33380064" y="13973820"/>
            <a:ext cx="9793088" cy="9933036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Бизнес </a:t>
            </a: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Продуктовые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1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19424" y="3816624"/>
            <a:ext cx="21530392" cy="5544616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err="1">
                <a:solidFill>
                  <a:srgbClr val="C00000"/>
                </a:solidFill>
              </a:rPr>
              <a:t>Промоушены</a:t>
            </a:r>
            <a:endParaRPr lang="ru-RU" sz="15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Бизнес мероприятия</a:t>
            </a:r>
            <a:endParaRPr lang="ru-RU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9689432" y="4896744"/>
            <a:ext cx="6984776" cy="2520280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7898344" y="18434248"/>
            <a:ext cx="6552728" cy="2160240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18186376" y="7633048"/>
            <a:ext cx="6336704" cy="2664296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409512" y="21386576"/>
            <a:ext cx="5544616" cy="3168352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9986576" y="13177664"/>
            <a:ext cx="5328592" cy="2160240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33380064" y="13973820"/>
            <a:ext cx="9793088" cy="9933036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Бизнес </a:t>
            </a: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Продуктовые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19424" y="3816624"/>
            <a:ext cx="21530392" cy="5544616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rgbClr val="C00000"/>
                </a:solidFill>
              </a:rPr>
              <a:t>Индивидуальные </a:t>
            </a:r>
            <a:r>
              <a:rPr lang="ru-RU" sz="15000" b="1" dirty="0" err="1" smtClean="0">
                <a:solidFill>
                  <a:srgbClr val="C00000"/>
                </a:solidFill>
              </a:rPr>
              <a:t>Промоушены</a:t>
            </a:r>
            <a:r>
              <a:rPr lang="ru-RU" sz="15000" b="1" dirty="0" smtClean="0">
                <a:solidFill>
                  <a:srgbClr val="C00000"/>
                </a:solidFill>
              </a:rPr>
              <a:t> </a:t>
            </a:r>
            <a:endParaRPr lang="ru-RU" sz="15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Бизнес мероприятия</a:t>
            </a:r>
            <a:endParaRPr lang="ru-RU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200600" y="6624936"/>
            <a:ext cx="6696744" cy="4752528"/>
          </a:xfrm>
          <a:prstGeom prst="rect">
            <a:avLst/>
          </a:prstGeom>
          <a:noFill/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552528" y="12889632"/>
            <a:ext cx="4680520" cy="2520280"/>
          </a:xfrm>
          <a:prstGeom prst="rect">
            <a:avLst/>
          </a:prstGeom>
          <a:noFill/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856784" y="18218224"/>
            <a:ext cx="4680520" cy="2520280"/>
          </a:xfrm>
          <a:prstGeom prst="rect">
            <a:avLst/>
          </a:prstGeom>
          <a:noFill/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33380064" y="13973820"/>
            <a:ext cx="9793088" cy="9933036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Бизнес </a:t>
            </a: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Продуктовые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Бизнес </a:t>
            </a: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Продуктовые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3380064" y="13897744"/>
            <a:ext cx="9793088" cy="10009112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40104" y="13897744"/>
            <a:ext cx="8856984" cy="97872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9000" b="1" dirty="0" smtClean="0">
                <a:solidFill>
                  <a:srgbClr val="C00000"/>
                </a:solidFill>
              </a:rPr>
              <a:t>Участие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Популяризация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Организация 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Персональные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Структурные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err="1" smtClean="0">
                <a:solidFill>
                  <a:srgbClr val="C00000"/>
                </a:solidFill>
              </a:rPr>
              <a:t>Постпромоушен</a:t>
            </a:r>
            <a:r>
              <a:rPr lang="ru-RU" sz="9000" b="1" dirty="0" smtClean="0">
                <a:solidFill>
                  <a:srgbClr val="C00000"/>
                </a:solidFill>
              </a:rPr>
              <a:t/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и т.д.</a:t>
            </a:r>
            <a:endParaRPr lang="ru-RU" sz="9000" b="1" dirty="0">
              <a:solidFill>
                <a:srgbClr val="C0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2011912" y="5537908"/>
            <a:ext cx="13249472" cy="367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7619424" y="3816624"/>
            <a:ext cx="21530392" cy="5544616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err="1">
                <a:solidFill>
                  <a:srgbClr val="C00000"/>
                </a:solidFill>
              </a:rPr>
              <a:t>Промоушены</a:t>
            </a:r>
            <a:endParaRPr lang="ru-RU" sz="15000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Бизнес </a:t>
            </a: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Продуктовые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промоушены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3380064" y="13897744"/>
            <a:ext cx="9793088" cy="10009112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2011912" y="5537908"/>
            <a:ext cx="13249472" cy="367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7619424" y="3816624"/>
            <a:ext cx="21530392" cy="5544616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err="1">
                <a:solidFill>
                  <a:srgbClr val="C00000"/>
                </a:solidFill>
              </a:rPr>
              <a:t>Промоушены</a:t>
            </a:r>
            <a:endParaRPr lang="ru-RU" sz="15000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3740104" y="14568452"/>
            <a:ext cx="8856984" cy="8402300"/>
          </a:xfrm>
          <a:prstGeom prst="rect">
            <a:avLst/>
          </a:prstGeom>
          <a:solidFill>
            <a:schemeClr val="bg2"/>
          </a:solidFill>
          <a:ln>
            <a:solidFill>
              <a:srgbClr val="E306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0" b="1" dirty="0" smtClean="0">
                <a:solidFill>
                  <a:srgbClr val="C00000"/>
                </a:solidFill>
              </a:rPr>
              <a:t>Организация собственных </a:t>
            </a:r>
            <a:r>
              <a:rPr lang="ru-RU" sz="9000" b="1" dirty="0" err="1" smtClean="0">
                <a:solidFill>
                  <a:srgbClr val="C00000"/>
                </a:solidFill>
              </a:rPr>
              <a:t>промоушенов</a:t>
            </a:r>
            <a:r>
              <a:rPr lang="ru-RU" sz="9000" b="1" dirty="0" smtClean="0">
                <a:solidFill>
                  <a:srgbClr val="C00000"/>
                </a:solidFill>
              </a:rPr>
              <a:t> требует </a:t>
            </a:r>
            <a:r>
              <a:rPr lang="ru-RU" sz="9000" b="1" dirty="0">
                <a:solidFill>
                  <a:srgbClr val="C00000"/>
                </a:solidFill>
              </a:rPr>
              <a:t>планирования </a:t>
            </a:r>
            <a:r>
              <a:rPr lang="ru-RU" sz="9000" b="1" dirty="0" smtClean="0">
                <a:solidFill>
                  <a:srgbClr val="C00000"/>
                </a:solidFill>
              </a:rPr>
              <a:t/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и расчетов</a:t>
            </a:r>
            <a:endParaRPr lang="ru-RU" sz="9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5695" y="2955579"/>
            <a:ext cx="24051583" cy="2203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619424" y="3960640"/>
            <a:ext cx="21530392" cy="5352693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Обучение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Обучение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380064" y="14185776"/>
            <a:ext cx="9793088" cy="972108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1147816" y="18758181"/>
            <a:ext cx="7099199" cy="0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53" y="25268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Обучение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3380064" y="14185776"/>
            <a:ext cx="9793088" cy="972108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1147816" y="18758181"/>
            <a:ext cx="7099199" cy="0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991365" y="13249672"/>
            <a:ext cx="8821748" cy="1117228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9000" b="1" dirty="0" smtClean="0">
                <a:solidFill>
                  <a:srgbClr val="C00000"/>
                </a:solidFill>
              </a:rPr>
              <a:t>Продукции/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бизнесу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Информация/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знания/навыки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Прохожу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err="1" smtClean="0">
                <a:solidFill>
                  <a:srgbClr val="C00000"/>
                </a:solidFill>
              </a:rPr>
              <a:t>Промотирую</a:t>
            </a:r>
            <a:r>
              <a:rPr lang="ru-RU" sz="9000" b="1" dirty="0" smtClean="0">
                <a:solidFill>
                  <a:srgbClr val="C00000"/>
                </a:solidFill>
              </a:rPr>
              <a:t/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Обучаю сам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Организовываю</a:t>
            </a:r>
            <a:endParaRPr lang="ru-RU" sz="9000" b="1" dirty="0">
              <a:solidFill>
                <a:srgbClr val="C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2011912" y="5537908"/>
            <a:ext cx="13249472" cy="367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7619424" y="3960640"/>
            <a:ext cx="21530392" cy="5352693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Обучение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19424" y="3960640"/>
            <a:ext cx="21530392" cy="538656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Технологии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187376" y="239068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Технологии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3380064" y="14185776"/>
            <a:ext cx="9793088" cy="972108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33380064" y="18758181"/>
            <a:ext cx="4866951" cy="4860643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1147816" y="18758181"/>
            <a:ext cx="709919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53" y="25268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7379336" y="152399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Проанализировать сферы жизни и стать успешнее: рисуем колесо баланса"/>
          <p:cNvSpPr>
            <a:spLocks noChangeAspect="1" noChangeArrowheads="1"/>
          </p:cNvSpPr>
          <p:nvPr/>
        </p:nvSpPr>
        <p:spPr bwMode="auto">
          <a:xfrm>
            <a:off x="355600" y="-573406"/>
            <a:ext cx="1706880" cy="1280160"/>
          </a:xfrm>
          <a:prstGeom prst="rect">
            <a:avLst/>
          </a:prstGeom>
          <a:noFill/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5522080" y="4723925"/>
            <a:ext cx="19770005" cy="20404653"/>
            <a:chOff x="2411760" y="375033"/>
            <a:chExt cx="4344843" cy="4393439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6200000" flipH="1">
              <a:off x="2428860" y="2571749"/>
              <a:ext cx="4286282" cy="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6200000" flipH="1">
              <a:off x="2500296" y="2518172"/>
              <a:ext cx="4286282" cy="3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>
                <a:rot lat="0" lon="0" rev="180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16200000" flipH="1">
              <a:off x="2581260" y="2625329"/>
              <a:ext cx="4286282" cy="3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олилиния 34"/>
            <p:cNvSpPr/>
            <p:nvPr/>
          </p:nvSpPr>
          <p:spPr>
            <a:xfrm>
              <a:off x="2411760" y="411510"/>
              <a:ext cx="4344843" cy="4335940"/>
            </a:xfrm>
            <a:custGeom>
              <a:avLst/>
              <a:gdLst>
                <a:gd name="connsiteX0" fmla="*/ 2786742 w 5863771"/>
                <a:gd name="connsiteY0" fmla="*/ 32895 h 5963204"/>
                <a:gd name="connsiteX1" fmla="*/ 2699657 w 5863771"/>
                <a:gd name="connsiteY1" fmla="*/ 76438 h 5963204"/>
                <a:gd name="connsiteX2" fmla="*/ 2554514 w 5863771"/>
                <a:gd name="connsiteY2" fmla="*/ 119981 h 5963204"/>
                <a:gd name="connsiteX3" fmla="*/ 2467428 w 5863771"/>
                <a:gd name="connsiteY3" fmla="*/ 149009 h 5963204"/>
                <a:gd name="connsiteX4" fmla="*/ 2423885 w 5863771"/>
                <a:gd name="connsiteY4" fmla="*/ 163524 h 5963204"/>
                <a:gd name="connsiteX5" fmla="*/ 2351314 w 5863771"/>
                <a:gd name="connsiteY5" fmla="*/ 178038 h 5963204"/>
                <a:gd name="connsiteX6" fmla="*/ 2307771 w 5863771"/>
                <a:gd name="connsiteY6" fmla="*/ 192552 h 5963204"/>
                <a:gd name="connsiteX7" fmla="*/ 2220685 w 5863771"/>
                <a:gd name="connsiteY7" fmla="*/ 207066 h 5963204"/>
                <a:gd name="connsiteX8" fmla="*/ 2133600 w 5863771"/>
                <a:gd name="connsiteY8" fmla="*/ 236095 h 5963204"/>
                <a:gd name="connsiteX9" fmla="*/ 2090057 w 5863771"/>
                <a:gd name="connsiteY9" fmla="*/ 265124 h 5963204"/>
                <a:gd name="connsiteX10" fmla="*/ 2046514 w 5863771"/>
                <a:gd name="connsiteY10" fmla="*/ 279638 h 5963204"/>
                <a:gd name="connsiteX11" fmla="*/ 2002971 w 5863771"/>
                <a:gd name="connsiteY11" fmla="*/ 308666 h 5963204"/>
                <a:gd name="connsiteX12" fmla="*/ 1915885 w 5863771"/>
                <a:gd name="connsiteY12" fmla="*/ 337695 h 5963204"/>
                <a:gd name="connsiteX13" fmla="*/ 1872342 w 5863771"/>
                <a:gd name="connsiteY13" fmla="*/ 366724 h 5963204"/>
                <a:gd name="connsiteX14" fmla="*/ 1727200 w 5863771"/>
                <a:gd name="connsiteY14" fmla="*/ 410266 h 5963204"/>
                <a:gd name="connsiteX15" fmla="*/ 1640114 w 5863771"/>
                <a:gd name="connsiteY15" fmla="*/ 439295 h 5963204"/>
                <a:gd name="connsiteX16" fmla="*/ 1553028 w 5863771"/>
                <a:gd name="connsiteY16" fmla="*/ 468324 h 5963204"/>
                <a:gd name="connsiteX17" fmla="*/ 1509485 w 5863771"/>
                <a:gd name="connsiteY17" fmla="*/ 497352 h 5963204"/>
                <a:gd name="connsiteX18" fmla="*/ 1393371 w 5863771"/>
                <a:gd name="connsiteY18" fmla="*/ 555409 h 5963204"/>
                <a:gd name="connsiteX19" fmla="*/ 1349828 w 5863771"/>
                <a:gd name="connsiteY19" fmla="*/ 584438 h 5963204"/>
                <a:gd name="connsiteX20" fmla="*/ 1306285 w 5863771"/>
                <a:gd name="connsiteY20" fmla="*/ 627981 h 5963204"/>
                <a:gd name="connsiteX21" fmla="*/ 1262742 w 5863771"/>
                <a:gd name="connsiteY21" fmla="*/ 642495 h 5963204"/>
                <a:gd name="connsiteX22" fmla="*/ 1175657 w 5863771"/>
                <a:gd name="connsiteY22" fmla="*/ 700552 h 5963204"/>
                <a:gd name="connsiteX23" fmla="*/ 1132114 w 5863771"/>
                <a:gd name="connsiteY23" fmla="*/ 729581 h 5963204"/>
                <a:gd name="connsiteX24" fmla="*/ 1088571 w 5863771"/>
                <a:gd name="connsiteY24" fmla="*/ 773124 h 5963204"/>
                <a:gd name="connsiteX25" fmla="*/ 1059542 w 5863771"/>
                <a:gd name="connsiteY25" fmla="*/ 816666 h 5963204"/>
                <a:gd name="connsiteX26" fmla="*/ 972457 w 5863771"/>
                <a:gd name="connsiteY26" fmla="*/ 874724 h 5963204"/>
                <a:gd name="connsiteX27" fmla="*/ 928914 w 5863771"/>
                <a:gd name="connsiteY27" fmla="*/ 903752 h 5963204"/>
                <a:gd name="connsiteX28" fmla="*/ 856342 w 5863771"/>
                <a:gd name="connsiteY28" fmla="*/ 976324 h 5963204"/>
                <a:gd name="connsiteX29" fmla="*/ 827314 w 5863771"/>
                <a:gd name="connsiteY29" fmla="*/ 1019866 h 5963204"/>
                <a:gd name="connsiteX30" fmla="*/ 783771 w 5863771"/>
                <a:gd name="connsiteY30" fmla="*/ 1063409 h 5963204"/>
                <a:gd name="connsiteX31" fmla="*/ 725714 w 5863771"/>
                <a:gd name="connsiteY31" fmla="*/ 1150495 h 5963204"/>
                <a:gd name="connsiteX32" fmla="*/ 609600 w 5863771"/>
                <a:gd name="connsiteY32" fmla="*/ 1324666 h 5963204"/>
                <a:gd name="connsiteX33" fmla="*/ 580571 w 5863771"/>
                <a:gd name="connsiteY33" fmla="*/ 1368209 h 5963204"/>
                <a:gd name="connsiteX34" fmla="*/ 551542 w 5863771"/>
                <a:gd name="connsiteY34" fmla="*/ 1411752 h 5963204"/>
                <a:gd name="connsiteX35" fmla="*/ 508000 w 5863771"/>
                <a:gd name="connsiteY35" fmla="*/ 1440781 h 5963204"/>
                <a:gd name="connsiteX36" fmla="*/ 420914 w 5863771"/>
                <a:gd name="connsiteY36" fmla="*/ 1527866 h 5963204"/>
                <a:gd name="connsiteX37" fmla="*/ 362857 w 5863771"/>
                <a:gd name="connsiteY37" fmla="*/ 1673009 h 5963204"/>
                <a:gd name="connsiteX38" fmla="*/ 319314 w 5863771"/>
                <a:gd name="connsiteY38" fmla="*/ 1818152 h 5963204"/>
                <a:gd name="connsiteX39" fmla="*/ 290285 w 5863771"/>
                <a:gd name="connsiteY39" fmla="*/ 1861695 h 5963204"/>
                <a:gd name="connsiteX40" fmla="*/ 261257 w 5863771"/>
                <a:gd name="connsiteY40" fmla="*/ 1948781 h 5963204"/>
                <a:gd name="connsiteX41" fmla="*/ 203200 w 5863771"/>
                <a:gd name="connsiteY41" fmla="*/ 2050381 h 5963204"/>
                <a:gd name="connsiteX42" fmla="*/ 174171 w 5863771"/>
                <a:gd name="connsiteY42" fmla="*/ 2181009 h 5963204"/>
                <a:gd name="connsiteX43" fmla="*/ 145142 w 5863771"/>
                <a:gd name="connsiteY43" fmla="*/ 2311638 h 5963204"/>
                <a:gd name="connsiteX44" fmla="*/ 130628 w 5863771"/>
                <a:gd name="connsiteY44" fmla="*/ 2471295 h 5963204"/>
                <a:gd name="connsiteX45" fmla="*/ 116114 w 5863771"/>
                <a:gd name="connsiteY45" fmla="*/ 2514838 h 5963204"/>
                <a:gd name="connsiteX46" fmla="*/ 101600 w 5863771"/>
                <a:gd name="connsiteY46" fmla="*/ 2689009 h 5963204"/>
                <a:gd name="connsiteX47" fmla="*/ 87085 w 5863771"/>
                <a:gd name="connsiteY47" fmla="*/ 2732552 h 5963204"/>
                <a:gd name="connsiteX48" fmla="*/ 72571 w 5863771"/>
                <a:gd name="connsiteY48" fmla="*/ 2805124 h 5963204"/>
                <a:gd name="connsiteX49" fmla="*/ 43542 w 5863771"/>
                <a:gd name="connsiteY49" fmla="*/ 3037352 h 5963204"/>
                <a:gd name="connsiteX50" fmla="*/ 29028 w 5863771"/>
                <a:gd name="connsiteY50" fmla="*/ 3095409 h 5963204"/>
                <a:gd name="connsiteX51" fmla="*/ 14514 w 5863771"/>
                <a:gd name="connsiteY51" fmla="*/ 3240552 h 5963204"/>
                <a:gd name="connsiteX52" fmla="*/ 0 w 5863771"/>
                <a:gd name="connsiteY52" fmla="*/ 3327638 h 5963204"/>
                <a:gd name="connsiteX53" fmla="*/ 14514 w 5863771"/>
                <a:gd name="connsiteY53" fmla="*/ 3937238 h 5963204"/>
                <a:gd name="connsiteX54" fmla="*/ 29028 w 5863771"/>
                <a:gd name="connsiteY54" fmla="*/ 3980781 h 5963204"/>
                <a:gd name="connsiteX55" fmla="*/ 43542 w 5863771"/>
                <a:gd name="connsiteY55" fmla="*/ 4038838 h 5963204"/>
                <a:gd name="connsiteX56" fmla="*/ 130628 w 5863771"/>
                <a:gd name="connsiteY56" fmla="*/ 4213009 h 5963204"/>
                <a:gd name="connsiteX57" fmla="*/ 174171 w 5863771"/>
                <a:gd name="connsiteY57" fmla="*/ 4242038 h 5963204"/>
                <a:gd name="connsiteX58" fmla="*/ 246742 w 5863771"/>
                <a:gd name="connsiteY58" fmla="*/ 4372666 h 5963204"/>
                <a:gd name="connsiteX59" fmla="*/ 275771 w 5863771"/>
                <a:gd name="connsiteY59" fmla="*/ 4430724 h 5963204"/>
                <a:gd name="connsiteX60" fmla="*/ 290285 w 5863771"/>
                <a:gd name="connsiteY60" fmla="*/ 4474266 h 5963204"/>
                <a:gd name="connsiteX61" fmla="*/ 377371 w 5863771"/>
                <a:gd name="connsiteY61" fmla="*/ 4546838 h 5963204"/>
                <a:gd name="connsiteX62" fmla="*/ 435428 w 5863771"/>
                <a:gd name="connsiteY62" fmla="*/ 4633924 h 5963204"/>
                <a:gd name="connsiteX63" fmla="*/ 464457 w 5863771"/>
                <a:gd name="connsiteY63" fmla="*/ 4691981 h 5963204"/>
                <a:gd name="connsiteX64" fmla="*/ 508000 w 5863771"/>
                <a:gd name="connsiteY64" fmla="*/ 4735524 h 5963204"/>
                <a:gd name="connsiteX65" fmla="*/ 566057 w 5863771"/>
                <a:gd name="connsiteY65" fmla="*/ 4822609 h 5963204"/>
                <a:gd name="connsiteX66" fmla="*/ 595085 w 5863771"/>
                <a:gd name="connsiteY66" fmla="*/ 4866152 h 5963204"/>
                <a:gd name="connsiteX67" fmla="*/ 682171 w 5863771"/>
                <a:gd name="connsiteY67" fmla="*/ 4967752 h 5963204"/>
                <a:gd name="connsiteX68" fmla="*/ 769257 w 5863771"/>
                <a:gd name="connsiteY68" fmla="*/ 5040324 h 5963204"/>
                <a:gd name="connsiteX69" fmla="*/ 856342 w 5863771"/>
                <a:gd name="connsiteY69" fmla="*/ 5112895 h 5963204"/>
                <a:gd name="connsiteX70" fmla="*/ 928914 w 5863771"/>
                <a:gd name="connsiteY70" fmla="*/ 5170952 h 5963204"/>
                <a:gd name="connsiteX71" fmla="*/ 986971 w 5863771"/>
                <a:gd name="connsiteY71" fmla="*/ 5229009 h 5963204"/>
                <a:gd name="connsiteX72" fmla="*/ 1117600 w 5863771"/>
                <a:gd name="connsiteY72" fmla="*/ 5301581 h 5963204"/>
                <a:gd name="connsiteX73" fmla="*/ 1219200 w 5863771"/>
                <a:gd name="connsiteY73" fmla="*/ 5374152 h 5963204"/>
                <a:gd name="connsiteX74" fmla="*/ 1262742 w 5863771"/>
                <a:gd name="connsiteY74" fmla="*/ 5388666 h 5963204"/>
                <a:gd name="connsiteX75" fmla="*/ 1364342 w 5863771"/>
                <a:gd name="connsiteY75" fmla="*/ 5446724 h 5963204"/>
                <a:gd name="connsiteX76" fmla="*/ 1407885 w 5863771"/>
                <a:gd name="connsiteY76" fmla="*/ 5475752 h 5963204"/>
                <a:gd name="connsiteX77" fmla="*/ 1524000 w 5863771"/>
                <a:gd name="connsiteY77" fmla="*/ 5533809 h 5963204"/>
                <a:gd name="connsiteX78" fmla="*/ 1611085 w 5863771"/>
                <a:gd name="connsiteY78" fmla="*/ 5577352 h 5963204"/>
                <a:gd name="connsiteX79" fmla="*/ 1727200 w 5863771"/>
                <a:gd name="connsiteY79" fmla="*/ 5635409 h 5963204"/>
                <a:gd name="connsiteX80" fmla="*/ 1799771 w 5863771"/>
                <a:gd name="connsiteY80" fmla="*/ 5664438 h 5963204"/>
                <a:gd name="connsiteX81" fmla="*/ 1843314 w 5863771"/>
                <a:gd name="connsiteY81" fmla="*/ 5678952 h 5963204"/>
                <a:gd name="connsiteX82" fmla="*/ 1973942 w 5863771"/>
                <a:gd name="connsiteY82" fmla="*/ 5722495 h 5963204"/>
                <a:gd name="connsiteX83" fmla="*/ 2061028 w 5863771"/>
                <a:gd name="connsiteY83" fmla="*/ 5751524 h 5963204"/>
                <a:gd name="connsiteX84" fmla="*/ 2177142 w 5863771"/>
                <a:gd name="connsiteY84" fmla="*/ 5780552 h 5963204"/>
                <a:gd name="connsiteX85" fmla="*/ 2220685 w 5863771"/>
                <a:gd name="connsiteY85" fmla="*/ 5795066 h 5963204"/>
                <a:gd name="connsiteX86" fmla="*/ 2380342 w 5863771"/>
                <a:gd name="connsiteY86" fmla="*/ 5809581 h 5963204"/>
                <a:gd name="connsiteX87" fmla="*/ 2554514 w 5863771"/>
                <a:gd name="connsiteY87" fmla="*/ 5838609 h 5963204"/>
                <a:gd name="connsiteX88" fmla="*/ 2714171 w 5863771"/>
                <a:gd name="connsiteY88" fmla="*/ 5867638 h 5963204"/>
                <a:gd name="connsiteX89" fmla="*/ 2859314 w 5863771"/>
                <a:gd name="connsiteY89" fmla="*/ 5882152 h 5963204"/>
                <a:gd name="connsiteX90" fmla="*/ 3759200 w 5863771"/>
                <a:gd name="connsiteY90" fmla="*/ 5882152 h 5963204"/>
                <a:gd name="connsiteX91" fmla="*/ 3846285 w 5863771"/>
                <a:gd name="connsiteY91" fmla="*/ 5853124 h 5963204"/>
                <a:gd name="connsiteX92" fmla="*/ 3976914 w 5863771"/>
                <a:gd name="connsiteY92" fmla="*/ 5809581 h 5963204"/>
                <a:gd name="connsiteX93" fmla="*/ 4049485 w 5863771"/>
                <a:gd name="connsiteY93" fmla="*/ 5795066 h 5963204"/>
                <a:gd name="connsiteX94" fmla="*/ 4194628 w 5863771"/>
                <a:gd name="connsiteY94" fmla="*/ 5751524 h 5963204"/>
                <a:gd name="connsiteX95" fmla="*/ 4238171 w 5863771"/>
                <a:gd name="connsiteY95" fmla="*/ 5737009 h 5963204"/>
                <a:gd name="connsiteX96" fmla="*/ 4296228 w 5863771"/>
                <a:gd name="connsiteY96" fmla="*/ 5722495 h 5963204"/>
                <a:gd name="connsiteX97" fmla="*/ 4397828 w 5863771"/>
                <a:gd name="connsiteY97" fmla="*/ 5664438 h 5963204"/>
                <a:gd name="connsiteX98" fmla="*/ 4484914 w 5863771"/>
                <a:gd name="connsiteY98" fmla="*/ 5635409 h 5963204"/>
                <a:gd name="connsiteX99" fmla="*/ 4615542 w 5863771"/>
                <a:gd name="connsiteY99" fmla="*/ 5577352 h 5963204"/>
                <a:gd name="connsiteX100" fmla="*/ 4673600 w 5863771"/>
                <a:gd name="connsiteY100" fmla="*/ 5548324 h 5963204"/>
                <a:gd name="connsiteX101" fmla="*/ 4717142 w 5863771"/>
                <a:gd name="connsiteY101" fmla="*/ 5519295 h 5963204"/>
                <a:gd name="connsiteX102" fmla="*/ 4775200 w 5863771"/>
                <a:gd name="connsiteY102" fmla="*/ 5504781 h 5963204"/>
                <a:gd name="connsiteX103" fmla="*/ 4862285 w 5863771"/>
                <a:gd name="connsiteY103" fmla="*/ 5461238 h 5963204"/>
                <a:gd name="connsiteX104" fmla="*/ 4949371 w 5863771"/>
                <a:gd name="connsiteY104" fmla="*/ 5417695 h 5963204"/>
                <a:gd name="connsiteX105" fmla="*/ 5036457 w 5863771"/>
                <a:gd name="connsiteY105" fmla="*/ 5359638 h 5963204"/>
                <a:gd name="connsiteX106" fmla="*/ 5109028 w 5863771"/>
                <a:gd name="connsiteY106" fmla="*/ 5316095 h 5963204"/>
                <a:gd name="connsiteX107" fmla="*/ 5196114 w 5863771"/>
                <a:gd name="connsiteY107" fmla="*/ 5229009 h 5963204"/>
                <a:gd name="connsiteX108" fmla="*/ 5297714 w 5863771"/>
                <a:gd name="connsiteY108" fmla="*/ 5141924 h 5963204"/>
                <a:gd name="connsiteX109" fmla="*/ 5355771 w 5863771"/>
                <a:gd name="connsiteY109" fmla="*/ 5040324 h 5963204"/>
                <a:gd name="connsiteX110" fmla="*/ 5399314 w 5863771"/>
                <a:gd name="connsiteY110" fmla="*/ 4996781 h 5963204"/>
                <a:gd name="connsiteX111" fmla="*/ 5515428 w 5863771"/>
                <a:gd name="connsiteY111" fmla="*/ 4837124 h 5963204"/>
                <a:gd name="connsiteX112" fmla="*/ 5588000 w 5863771"/>
                <a:gd name="connsiteY112" fmla="*/ 4750038 h 5963204"/>
                <a:gd name="connsiteX113" fmla="*/ 5646057 w 5863771"/>
                <a:gd name="connsiteY113" fmla="*/ 4604895 h 5963204"/>
                <a:gd name="connsiteX114" fmla="*/ 5704114 w 5863771"/>
                <a:gd name="connsiteY114" fmla="*/ 4488781 h 5963204"/>
                <a:gd name="connsiteX115" fmla="*/ 5762171 w 5863771"/>
                <a:gd name="connsiteY115" fmla="*/ 4358152 h 5963204"/>
                <a:gd name="connsiteX116" fmla="*/ 5776685 w 5863771"/>
                <a:gd name="connsiteY116" fmla="*/ 4271066 h 5963204"/>
                <a:gd name="connsiteX117" fmla="*/ 5791200 w 5863771"/>
                <a:gd name="connsiteY117" fmla="*/ 4227524 h 5963204"/>
                <a:gd name="connsiteX118" fmla="*/ 5805714 w 5863771"/>
                <a:gd name="connsiteY118" fmla="*/ 4140438 h 5963204"/>
                <a:gd name="connsiteX119" fmla="*/ 5820228 w 5863771"/>
                <a:gd name="connsiteY119" fmla="*/ 4096895 h 5963204"/>
                <a:gd name="connsiteX120" fmla="*/ 5834742 w 5863771"/>
                <a:gd name="connsiteY120" fmla="*/ 4038838 h 5963204"/>
                <a:gd name="connsiteX121" fmla="*/ 5849257 w 5863771"/>
                <a:gd name="connsiteY121" fmla="*/ 3893695 h 5963204"/>
                <a:gd name="connsiteX122" fmla="*/ 5863771 w 5863771"/>
                <a:gd name="connsiteY122" fmla="*/ 3821124 h 5963204"/>
                <a:gd name="connsiteX123" fmla="*/ 5849257 w 5863771"/>
                <a:gd name="connsiteY123" fmla="*/ 2021352 h 5963204"/>
                <a:gd name="connsiteX124" fmla="*/ 5834742 w 5863771"/>
                <a:gd name="connsiteY124" fmla="*/ 1876209 h 5963204"/>
                <a:gd name="connsiteX125" fmla="*/ 5805714 w 5863771"/>
                <a:gd name="connsiteY125" fmla="*/ 1731066 h 5963204"/>
                <a:gd name="connsiteX126" fmla="*/ 5762171 w 5863771"/>
                <a:gd name="connsiteY126" fmla="*/ 1542381 h 5963204"/>
                <a:gd name="connsiteX127" fmla="*/ 5704114 w 5863771"/>
                <a:gd name="connsiteY127" fmla="*/ 1455295 h 5963204"/>
                <a:gd name="connsiteX128" fmla="*/ 5646057 w 5863771"/>
                <a:gd name="connsiteY128" fmla="*/ 1382724 h 5963204"/>
                <a:gd name="connsiteX129" fmla="*/ 5558971 w 5863771"/>
                <a:gd name="connsiteY129" fmla="*/ 1281124 h 5963204"/>
                <a:gd name="connsiteX130" fmla="*/ 5529942 w 5863771"/>
                <a:gd name="connsiteY130" fmla="*/ 1237581 h 5963204"/>
                <a:gd name="connsiteX131" fmla="*/ 5486400 w 5863771"/>
                <a:gd name="connsiteY131" fmla="*/ 1208552 h 5963204"/>
                <a:gd name="connsiteX132" fmla="*/ 5442857 w 5863771"/>
                <a:gd name="connsiteY132" fmla="*/ 1150495 h 5963204"/>
                <a:gd name="connsiteX133" fmla="*/ 5326742 w 5863771"/>
                <a:gd name="connsiteY133" fmla="*/ 1063409 h 5963204"/>
                <a:gd name="connsiteX134" fmla="*/ 5225142 w 5863771"/>
                <a:gd name="connsiteY134" fmla="*/ 961809 h 5963204"/>
                <a:gd name="connsiteX135" fmla="*/ 5181600 w 5863771"/>
                <a:gd name="connsiteY135" fmla="*/ 918266 h 5963204"/>
                <a:gd name="connsiteX136" fmla="*/ 5080000 w 5863771"/>
                <a:gd name="connsiteY136" fmla="*/ 845695 h 5963204"/>
                <a:gd name="connsiteX137" fmla="*/ 4992914 w 5863771"/>
                <a:gd name="connsiteY137" fmla="*/ 758609 h 5963204"/>
                <a:gd name="connsiteX138" fmla="*/ 4862285 w 5863771"/>
                <a:gd name="connsiteY138" fmla="*/ 671524 h 5963204"/>
                <a:gd name="connsiteX139" fmla="*/ 4818742 w 5863771"/>
                <a:gd name="connsiteY139" fmla="*/ 642495 h 5963204"/>
                <a:gd name="connsiteX140" fmla="*/ 4775200 w 5863771"/>
                <a:gd name="connsiteY140" fmla="*/ 613466 h 5963204"/>
                <a:gd name="connsiteX141" fmla="*/ 4644571 w 5863771"/>
                <a:gd name="connsiteY141" fmla="*/ 555409 h 5963204"/>
                <a:gd name="connsiteX142" fmla="*/ 4601028 w 5863771"/>
                <a:gd name="connsiteY142" fmla="*/ 511866 h 5963204"/>
                <a:gd name="connsiteX143" fmla="*/ 4557485 w 5863771"/>
                <a:gd name="connsiteY143" fmla="*/ 497352 h 5963204"/>
                <a:gd name="connsiteX144" fmla="*/ 4441371 w 5863771"/>
                <a:gd name="connsiteY144" fmla="*/ 439295 h 5963204"/>
                <a:gd name="connsiteX145" fmla="*/ 4296228 w 5863771"/>
                <a:gd name="connsiteY145" fmla="*/ 366724 h 5963204"/>
                <a:gd name="connsiteX146" fmla="*/ 4252685 w 5863771"/>
                <a:gd name="connsiteY146" fmla="*/ 337695 h 5963204"/>
                <a:gd name="connsiteX147" fmla="*/ 4165600 w 5863771"/>
                <a:gd name="connsiteY147" fmla="*/ 308666 h 5963204"/>
                <a:gd name="connsiteX148" fmla="*/ 4049485 w 5863771"/>
                <a:gd name="connsiteY148" fmla="*/ 265124 h 5963204"/>
                <a:gd name="connsiteX149" fmla="*/ 3947885 w 5863771"/>
                <a:gd name="connsiteY149" fmla="*/ 221581 h 5963204"/>
                <a:gd name="connsiteX150" fmla="*/ 3817257 w 5863771"/>
                <a:gd name="connsiteY150" fmla="*/ 178038 h 5963204"/>
                <a:gd name="connsiteX151" fmla="*/ 3556000 w 5863771"/>
                <a:gd name="connsiteY151" fmla="*/ 134495 h 5963204"/>
                <a:gd name="connsiteX152" fmla="*/ 3512457 w 5863771"/>
                <a:gd name="connsiteY152" fmla="*/ 119981 h 5963204"/>
                <a:gd name="connsiteX153" fmla="*/ 3410857 w 5863771"/>
                <a:gd name="connsiteY153" fmla="*/ 90952 h 5963204"/>
                <a:gd name="connsiteX154" fmla="*/ 3352800 w 5863771"/>
                <a:gd name="connsiteY154" fmla="*/ 61924 h 5963204"/>
                <a:gd name="connsiteX155" fmla="*/ 3149600 w 5863771"/>
                <a:gd name="connsiteY155" fmla="*/ 32895 h 5963204"/>
                <a:gd name="connsiteX156" fmla="*/ 3048000 w 5863771"/>
                <a:gd name="connsiteY156" fmla="*/ 18381 h 5963204"/>
                <a:gd name="connsiteX157" fmla="*/ 2989942 w 5863771"/>
                <a:gd name="connsiteY157" fmla="*/ 3866 h 5963204"/>
                <a:gd name="connsiteX158" fmla="*/ 2786742 w 5863771"/>
                <a:gd name="connsiteY158" fmla="*/ 32895 h 596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5863771" h="5963204">
                  <a:moveTo>
                    <a:pt x="2786742" y="32895"/>
                  </a:moveTo>
                  <a:cubicBezTo>
                    <a:pt x="2738361" y="44990"/>
                    <a:pt x="2868482" y="1405"/>
                    <a:pt x="2699657" y="76438"/>
                  </a:cubicBezTo>
                  <a:cubicBezTo>
                    <a:pt x="2628620" y="108010"/>
                    <a:pt x="2619456" y="100498"/>
                    <a:pt x="2554514" y="119981"/>
                  </a:cubicBezTo>
                  <a:cubicBezTo>
                    <a:pt x="2525206" y="128774"/>
                    <a:pt x="2496457" y="139333"/>
                    <a:pt x="2467428" y="149009"/>
                  </a:cubicBezTo>
                  <a:cubicBezTo>
                    <a:pt x="2452914" y="153847"/>
                    <a:pt x="2438887" y="160524"/>
                    <a:pt x="2423885" y="163524"/>
                  </a:cubicBezTo>
                  <a:cubicBezTo>
                    <a:pt x="2399695" y="168362"/>
                    <a:pt x="2375247" y="172055"/>
                    <a:pt x="2351314" y="178038"/>
                  </a:cubicBezTo>
                  <a:cubicBezTo>
                    <a:pt x="2336471" y="181749"/>
                    <a:pt x="2322706" y="189233"/>
                    <a:pt x="2307771" y="192552"/>
                  </a:cubicBezTo>
                  <a:cubicBezTo>
                    <a:pt x="2279043" y="198936"/>
                    <a:pt x="2249714" y="202228"/>
                    <a:pt x="2220685" y="207066"/>
                  </a:cubicBezTo>
                  <a:cubicBezTo>
                    <a:pt x="2191657" y="216742"/>
                    <a:pt x="2159060" y="219122"/>
                    <a:pt x="2133600" y="236095"/>
                  </a:cubicBezTo>
                  <a:cubicBezTo>
                    <a:pt x="2119086" y="245771"/>
                    <a:pt x="2105659" y="257323"/>
                    <a:pt x="2090057" y="265124"/>
                  </a:cubicBezTo>
                  <a:cubicBezTo>
                    <a:pt x="2076373" y="271966"/>
                    <a:pt x="2060198" y="272796"/>
                    <a:pt x="2046514" y="279638"/>
                  </a:cubicBezTo>
                  <a:cubicBezTo>
                    <a:pt x="2030912" y="287439"/>
                    <a:pt x="2018911" y="301581"/>
                    <a:pt x="2002971" y="308666"/>
                  </a:cubicBezTo>
                  <a:cubicBezTo>
                    <a:pt x="1975009" y="321093"/>
                    <a:pt x="1915885" y="337695"/>
                    <a:pt x="1915885" y="337695"/>
                  </a:cubicBezTo>
                  <a:cubicBezTo>
                    <a:pt x="1901371" y="347371"/>
                    <a:pt x="1888283" y="359639"/>
                    <a:pt x="1872342" y="366724"/>
                  </a:cubicBezTo>
                  <a:cubicBezTo>
                    <a:pt x="1801288" y="398303"/>
                    <a:pt x="1792153" y="390780"/>
                    <a:pt x="1727200" y="410266"/>
                  </a:cubicBezTo>
                  <a:cubicBezTo>
                    <a:pt x="1697892" y="419059"/>
                    <a:pt x="1669143" y="429619"/>
                    <a:pt x="1640114" y="439295"/>
                  </a:cubicBezTo>
                  <a:cubicBezTo>
                    <a:pt x="1640109" y="439297"/>
                    <a:pt x="1553032" y="468321"/>
                    <a:pt x="1553028" y="468324"/>
                  </a:cubicBezTo>
                  <a:cubicBezTo>
                    <a:pt x="1538514" y="478000"/>
                    <a:pt x="1524799" y="488999"/>
                    <a:pt x="1509485" y="497352"/>
                  </a:cubicBezTo>
                  <a:cubicBezTo>
                    <a:pt x="1471496" y="518073"/>
                    <a:pt x="1429376" y="531405"/>
                    <a:pt x="1393371" y="555409"/>
                  </a:cubicBezTo>
                  <a:cubicBezTo>
                    <a:pt x="1378857" y="565085"/>
                    <a:pt x="1363229" y="573271"/>
                    <a:pt x="1349828" y="584438"/>
                  </a:cubicBezTo>
                  <a:cubicBezTo>
                    <a:pt x="1334059" y="597579"/>
                    <a:pt x="1323364" y="616595"/>
                    <a:pt x="1306285" y="627981"/>
                  </a:cubicBezTo>
                  <a:cubicBezTo>
                    <a:pt x="1293555" y="636468"/>
                    <a:pt x="1277256" y="637657"/>
                    <a:pt x="1262742" y="642495"/>
                  </a:cubicBezTo>
                  <a:lnTo>
                    <a:pt x="1175657" y="700552"/>
                  </a:lnTo>
                  <a:cubicBezTo>
                    <a:pt x="1161143" y="710228"/>
                    <a:pt x="1144449" y="717246"/>
                    <a:pt x="1132114" y="729581"/>
                  </a:cubicBezTo>
                  <a:cubicBezTo>
                    <a:pt x="1117600" y="744095"/>
                    <a:pt x="1101712" y="757355"/>
                    <a:pt x="1088571" y="773124"/>
                  </a:cubicBezTo>
                  <a:cubicBezTo>
                    <a:pt x="1077404" y="786525"/>
                    <a:pt x="1072670" y="805179"/>
                    <a:pt x="1059542" y="816666"/>
                  </a:cubicBezTo>
                  <a:cubicBezTo>
                    <a:pt x="1033286" y="839640"/>
                    <a:pt x="1001485" y="855372"/>
                    <a:pt x="972457" y="874724"/>
                  </a:cubicBezTo>
                  <a:lnTo>
                    <a:pt x="928914" y="903752"/>
                  </a:lnTo>
                  <a:cubicBezTo>
                    <a:pt x="851503" y="1019867"/>
                    <a:pt x="953105" y="879561"/>
                    <a:pt x="856342" y="976324"/>
                  </a:cubicBezTo>
                  <a:cubicBezTo>
                    <a:pt x="844007" y="988659"/>
                    <a:pt x="838481" y="1006465"/>
                    <a:pt x="827314" y="1019866"/>
                  </a:cubicBezTo>
                  <a:cubicBezTo>
                    <a:pt x="814173" y="1035635"/>
                    <a:pt x="796373" y="1047206"/>
                    <a:pt x="783771" y="1063409"/>
                  </a:cubicBezTo>
                  <a:cubicBezTo>
                    <a:pt x="762352" y="1090948"/>
                    <a:pt x="745066" y="1121466"/>
                    <a:pt x="725714" y="1150495"/>
                  </a:cubicBezTo>
                  <a:lnTo>
                    <a:pt x="609600" y="1324666"/>
                  </a:lnTo>
                  <a:lnTo>
                    <a:pt x="580571" y="1368209"/>
                  </a:lnTo>
                  <a:cubicBezTo>
                    <a:pt x="570895" y="1382723"/>
                    <a:pt x="566056" y="1402076"/>
                    <a:pt x="551542" y="1411752"/>
                  </a:cubicBezTo>
                  <a:cubicBezTo>
                    <a:pt x="537028" y="1421428"/>
                    <a:pt x="521038" y="1429192"/>
                    <a:pt x="508000" y="1440781"/>
                  </a:cubicBezTo>
                  <a:cubicBezTo>
                    <a:pt x="477317" y="1468055"/>
                    <a:pt x="420914" y="1527866"/>
                    <a:pt x="420914" y="1527866"/>
                  </a:cubicBezTo>
                  <a:cubicBezTo>
                    <a:pt x="390881" y="1587931"/>
                    <a:pt x="380795" y="1601263"/>
                    <a:pt x="362857" y="1673009"/>
                  </a:cubicBezTo>
                  <a:cubicBezTo>
                    <a:pt x="354744" y="1705460"/>
                    <a:pt x="333446" y="1796955"/>
                    <a:pt x="319314" y="1818152"/>
                  </a:cubicBezTo>
                  <a:lnTo>
                    <a:pt x="290285" y="1861695"/>
                  </a:lnTo>
                  <a:cubicBezTo>
                    <a:pt x="280609" y="1890724"/>
                    <a:pt x="278230" y="1923321"/>
                    <a:pt x="261257" y="1948781"/>
                  </a:cubicBezTo>
                  <a:cubicBezTo>
                    <a:pt x="220226" y="2010327"/>
                    <a:pt x="240029" y="1976721"/>
                    <a:pt x="203200" y="2050381"/>
                  </a:cubicBezTo>
                  <a:cubicBezTo>
                    <a:pt x="159403" y="2269354"/>
                    <a:pt x="215182" y="1996454"/>
                    <a:pt x="174171" y="2181009"/>
                  </a:cubicBezTo>
                  <a:cubicBezTo>
                    <a:pt x="137329" y="2346801"/>
                    <a:pt x="180532" y="2170087"/>
                    <a:pt x="145142" y="2311638"/>
                  </a:cubicBezTo>
                  <a:cubicBezTo>
                    <a:pt x="140304" y="2364857"/>
                    <a:pt x="138185" y="2418394"/>
                    <a:pt x="130628" y="2471295"/>
                  </a:cubicBezTo>
                  <a:cubicBezTo>
                    <a:pt x="128464" y="2486441"/>
                    <a:pt x="118136" y="2499673"/>
                    <a:pt x="116114" y="2514838"/>
                  </a:cubicBezTo>
                  <a:cubicBezTo>
                    <a:pt x="108415" y="2572585"/>
                    <a:pt x="109300" y="2631262"/>
                    <a:pt x="101600" y="2689009"/>
                  </a:cubicBezTo>
                  <a:cubicBezTo>
                    <a:pt x="99578" y="2704174"/>
                    <a:pt x="90796" y="2717709"/>
                    <a:pt x="87085" y="2732552"/>
                  </a:cubicBezTo>
                  <a:cubicBezTo>
                    <a:pt x="81102" y="2756485"/>
                    <a:pt x="76984" y="2780852"/>
                    <a:pt x="72571" y="2805124"/>
                  </a:cubicBezTo>
                  <a:cubicBezTo>
                    <a:pt x="36451" y="3003787"/>
                    <a:pt x="83476" y="2757817"/>
                    <a:pt x="43542" y="3037352"/>
                  </a:cubicBezTo>
                  <a:cubicBezTo>
                    <a:pt x="40721" y="3057099"/>
                    <a:pt x="33866" y="3076057"/>
                    <a:pt x="29028" y="3095409"/>
                  </a:cubicBezTo>
                  <a:cubicBezTo>
                    <a:pt x="24190" y="3143790"/>
                    <a:pt x="20545" y="3192305"/>
                    <a:pt x="14514" y="3240552"/>
                  </a:cubicBezTo>
                  <a:cubicBezTo>
                    <a:pt x="10864" y="3269754"/>
                    <a:pt x="0" y="3298209"/>
                    <a:pt x="0" y="3327638"/>
                  </a:cubicBezTo>
                  <a:cubicBezTo>
                    <a:pt x="0" y="3530896"/>
                    <a:pt x="5489" y="3734181"/>
                    <a:pt x="14514" y="3937238"/>
                  </a:cubicBezTo>
                  <a:cubicBezTo>
                    <a:pt x="15193" y="3952522"/>
                    <a:pt x="24825" y="3966070"/>
                    <a:pt x="29028" y="3980781"/>
                  </a:cubicBezTo>
                  <a:cubicBezTo>
                    <a:pt x="34508" y="3999961"/>
                    <a:pt x="37810" y="4019731"/>
                    <a:pt x="43542" y="4038838"/>
                  </a:cubicBezTo>
                  <a:cubicBezTo>
                    <a:pt x="58031" y="4087135"/>
                    <a:pt x="84754" y="4182426"/>
                    <a:pt x="130628" y="4213009"/>
                  </a:cubicBezTo>
                  <a:lnTo>
                    <a:pt x="174171" y="4242038"/>
                  </a:lnTo>
                  <a:cubicBezTo>
                    <a:pt x="214307" y="4362450"/>
                    <a:pt x="146928" y="4173039"/>
                    <a:pt x="246742" y="4372666"/>
                  </a:cubicBezTo>
                  <a:cubicBezTo>
                    <a:pt x="256418" y="4392019"/>
                    <a:pt x="267248" y="4410837"/>
                    <a:pt x="275771" y="4430724"/>
                  </a:cubicBezTo>
                  <a:cubicBezTo>
                    <a:pt x="281798" y="4444786"/>
                    <a:pt x="281799" y="4461536"/>
                    <a:pt x="290285" y="4474266"/>
                  </a:cubicBezTo>
                  <a:cubicBezTo>
                    <a:pt x="312636" y="4507792"/>
                    <a:pt x="345241" y="4525418"/>
                    <a:pt x="377371" y="4546838"/>
                  </a:cubicBezTo>
                  <a:cubicBezTo>
                    <a:pt x="408505" y="4640241"/>
                    <a:pt x="367477" y="4538794"/>
                    <a:pt x="435428" y="4633924"/>
                  </a:cubicBezTo>
                  <a:cubicBezTo>
                    <a:pt x="448004" y="4651530"/>
                    <a:pt x="451881" y="4674375"/>
                    <a:pt x="464457" y="4691981"/>
                  </a:cubicBezTo>
                  <a:cubicBezTo>
                    <a:pt x="476388" y="4708684"/>
                    <a:pt x="495398" y="4719321"/>
                    <a:pt x="508000" y="4735524"/>
                  </a:cubicBezTo>
                  <a:cubicBezTo>
                    <a:pt x="529419" y="4763063"/>
                    <a:pt x="546705" y="4793581"/>
                    <a:pt x="566057" y="4822609"/>
                  </a:cubicBezTo>
                  <a:cubicBezTo>
                    <a:pt x="575733" y="4837123"/>
                    <a:pt x="582750" y="4853817"/>
                    <a:pt x="595085" y="4866152"/>
                  </a:cubicBezTo>
                  <a:cubicBezTo>
                    <a:pt x="703131" y="4974198"/>
                    <a:pt x="570453" y="4837415"/>
                    <a:pt x="682171" y="4967752"/>
                  </a:cubicBezTo>
                  <a:cubicBezTo>
                    <a:pt x="745774" y="5041955"/>
                    <a:pt x="702070" y="4984335"/>
                    <a:pt x="769257" y="5040324"/>
                  </a:cubicBezTo>
                  <a:cubicBezTo>
                    <a:pt x="881018" y="5133457"/>
                    <a:pt x="748230" y="5040818"/>
                    <a:pt x="856342" y="5112895"/>
                  </a:cubicBezTo>
                  <a:cubicBezTo>
                    <a:pt x="927078" y="5218998"/>
                    <a:pt x="839686" y="5107218"/>
                    <a:pt x="928914" y="5170952"/>
                  </a:cubicBezTo>
                  <a:cubicBezTo>
                    <a:pt x="951185" y="5186859"/>
                    <a:pt x="965600" y="5211912"/>
                    <a:pt x="986971" y="5229009"/>
                  </a:cubicBezTo>
                  <a:cubicBezTo>
                    <a:pt x="1058267" y="5286045"/>
                    <a:pt x="1053466" y="5280202"/>
                    <a:pt x="1117600" y="5301581"/>
                  </a:cubicBezTo>
                  <a:cubicBezTo>
                    <a:pt x="1130754" y="5311447"/>
                    <a:pt x="1197972" y="5363538"/>
                    <a:pt x="1219200" y="5374152"/>
                  </a:cubicBezTo>
                  <a:cubicBezTo>
                    <a:pt x="1232884" y="5380994"/>
                    <a:pt x="1248228" y="5383828"/>
                    <a:pt x="1262742" y="5388666"/>
                  </a:cubicBezTo>
                  <a:cubicBezTo>
                    <a:pt x="1368817" y="5459384"/>
                    <a:pt x="1235451" y="5373072"/>
                    <a:pt x="1364342" y="5446724"/>
                  </a:cubicBezTo>
                  <a:cubicBezTo>
                    <a:pt x="1379488" y="5455379"/>
                    <a:pt x="1392571" y="5467399"/>
                    <a:pt x="1407885" y="5475752"/>
                  </a:cubicBezTo>
                  <a:cubicBezTo>
                    <a:pt x="1445875" y="5496473"/>
                    <a:pt x="1487995" y="5509805"/>
                    <a:pt x="1524000" y="5533809"/>
                  </a:cubicBezTo>
                  <a:cubicBezTo>
                    <a:pt x="1619418" y="5597424"/>
                    <a:pt x="1516659" y="5534432"/>
                    <a:pt x="1611085" y="5577352"/>
                  </a:cubicBezTo>
                  <a:cubicBezTo>
                    <a:pt x="1650480" y="5595259"/>
                    <a:pt x="1687022" y="5619337"/>
                    <a:pt x="1727200" y="5635409"/>
                  </a:cubicBezTo>
                  <a:cubicBezTo>
                    <a:pt x="1751390" y="5645085"/>
                    <a:pt x="1775376" y="5655290"/>
                    <a:pt x="1799771" y="5664438"/>
                  </a:cubicBezTo>
                  <a:cubicBezTo>
                    <a:pt x="1814096" y="5669810"/>
                    <a:pt x="1829252" y="5672925"/>
                    <a:pt x="1843314" y="5678952"/>
                  </a:cubicBezTo>
                  <a:cubicBezTo>
                    <a:pt x="1998551" y="5745482"/>
                    <a:pt x="1794511" y="5673559"/>
                    <a:pt x="1973942" y="5722495"/>
                  </a:cubicBezTo>
                  <a:cubicBezTo>
                    <a:pt x="2003463" y="5730546"/>
                    <a:pt x="2031343" y="5744103"/>
                    <a:pt x="2061028" y="5751524"/>
                  </a:cubicBezTo>
                  <a:cubicBezTo>
                    <a:pt x="2099733" y="5761200"/>
                    <a:pt x="2139293" y="5767936"/>
                    <a:pt x="2177142" y="5780552"/>
                  </a:cubicBezTo>
                  <a:cubicBezTo>
                    <a:pt x="2191656" y="5785390"/>
                    <a:pt x="2205539" y="5792902"/>
                    <a:pt x="2220685" y="5795066"/>
                  </a:cubicBezTo>
                  <a:cubicBezTo>
                    <a:pt x="2273586" y="5802623"/>
                    <a:pt x="2327123" y="5804743"/>
                    <a:pt x="2380342" y="5809581"/>
                  </a:cubicBezTo>
                  <a:cubicBezTo>
                    <a:pt x="2473937" y="5840779"/>
                    <a:pt x="2384369" y="5814302"/>
                    <a:pt x="2554514" y="5838609"/>
                  </a:cubicBezTo>
                  <a:cubicBezTo>
                    <a:pt x="2762609" y="5868337"/>
                    <a:pt x="2475505" y="5837805"/>
                    <a:pt x="2714171" y="5867638"/>
                  </a:cubicBezTo>
                  <a:cubicBezTo>
                    <a:pt x="2762418" y="5873669"/>
                    <a:pt x="2810933" y="5877314"/>
                    <a:pt x="2859314" y="5882152"/>
                  </a:cubicBezTo>
                  <a:cubicBezTo>
                    <a:pt x="3183529" y="5963204"/>
                    <a:pt x="2983447" y="5918515"/>
                    <a:pt x="3759200" y="5882152"/>
                  </a:cubicBezTo>
                  <a:cubicBezTo>
                    <a:pt x="3789765" y="5880719"/>
                    <a:pt x="3816600" y="5860546"/>
                    <a:pt x="3846285" y="5853124"/>
                  </a:cubicBezTo>
                  <a:cubicBezTo>
                    <a:pt x="4069125" y="5797411"/>
                    <a:pt x="3703611" y="5891572"/>
                    <a:pt x="3976914" y="5809581"/>
                  </a:cubicBezTo>
                  <a:cubicBezTo>
                    <a:pt x="4000543" y="5802492"/>
                    <a:pt x="4025295" y="5799904"/>
                    <a:pt x="4049485" y="5795066"/>
                  </a:cubicBezTo>
                  <a:cubicBezTo>
                    <a:pt x="4149810" y="5744904"/>
                    <a:pt x="4064511" y="5780439"/>
                    <a:pt x="4194628" y="5751524"/>
                  </a:cubicBezTo>
                  <a:cubicBezTo>
                    <a:pt x="4209563" y="5748205"/>
                    <a:pt x="4223460" y="5741212"/>
                    <a:pt x="4238171" y="5737009"/>
                  </a:cubicBezTo>
                  <a:cubicBezTo>
                    <a:pt x="4257351" y="5731529"/>
                    <a:pt x="4276876" y="5727333"/>
                    <a:pt x="4296228" y="5722495"/>
                  </a:cubicBezTo>
                  <a:cubicBezTo>
                    <a:pt x="4335506" y="5696309"/>
                    <a:pt x="4351788" y="5682854"/>
                    <a:pt x="4397828" y="5664438"/>
                  </a:cubicBezTo>
                  <a:cubicBezTo>
                    <a:pt x="4426238" y="5653074"/>
                    <a:pt x="4458676" y="5651152"/>
                    <a:pt x="4484914" y="5635409"/>
                  </a:cubicBezTo>
                  <a:cubicBezTo>
                    <a:pt x="4641699" y="5541337"/>
                    <a:pt x="4482663" y="5627180"/>
                    <a:pt x="4615542" y="5577352"/>
                  </a:cubicBezTo>
                  <a:cubicBezTo>
                    <a:pt x="4635801" y="5569755"/>
                    <a:pt x="4654814" y="5559059"/>
                    <a:pt x="4673600" y="5548324"/>
                  </a:cubicBezTo>
                  <a:cubicBezTo>
                    <a:pt x="4688746" y="5539669"/>
                    <a:pt x="4701109" y="5526166"/>
                    <a:pt x="4717142" y="5519295"/>
                  </a:cubicBezTo>
                  <a:cubicBezTo>
                    <a:pt x="4735477" y="5511437"/>
                    <a:pt x="4755847" y="5509619"/>
                    <a:pt x="4775200" y="5504781"/>
                  </a:cubicBezTo>
                  <a:cubicBezTo>
                    <a:pt x="4899980" y="5421592"/>
                    <a:pt x="4742107" y="5521327"/>
                    <a:pt x="4862285" y="5461238"/>
                  </a:cubicBezTo>
                  <a:cubicBezTo>
                    <a:pt x="4974831" y="5404965"/>
                    <a:pt x="4839925" y="5454176"/>
                    <a:pt x="4949371" y="5417695"/>
                  </a:cubicBezTo>
                  <a:cubicBezTo>
                    <a:pt x="4978400" y="5398343"/>
                    <a:pt x="5007023" y="5378369"/>
                    <a:pt x="5036457" y="5359638"/>
                  </a:cubicBezTo>
                  <a:cubicBezTo>
                    <a:pt x="5060257" y="5344492"/>
                    <a:pt x="5089080" y="5336043"/>
                    <a:pt x="5109028" y="5316095"/>
                  </a:cubicBezTo>
                  <a:cubicBezTo>
                    <a:pt x="5138057" y="5287066"/>
                    <a:pt x="5163272" y="5253641"/>
                    <a:pt x="5196114" y="5229009"/>
                  </a:cubicBezTo>
                  <a:cubicBezTo>
                    <a:pt x="5270592" y="5173150"/>
                    <a:pt x="5237066" y="5202571"/>
                    <a:pt x="5297714" y="5141924"/>
                  </a:cubicBezTo>
                  <a:cubicBezTo>
                    <a:pt x="5315462" y="5106427"/>
                    <a:pt x="5330123" y="5071101"/>
                    <a:pt x="5355771" y="5040324"/>
                  </a:cubicBezTo>
                  <a:cubicBezTo>
                    <a:pt x="5368912" y="5024555"/>
                    <a:pt x="5386173" y="5012550"/>
                    <a:pt x="5399314" y="4996781"/>
                  </a:cubicBezTo>
                  <a:cubicBezTo>
                    <a:pt x="5480360" y="4899525"/>
                    <a:pt x="5348034" y="5004518"/>
                    <a:pt x="5515428" y="4837124"/>
                  </a:cubicBezTo>
                  <a:cubicBezTo>
                    <a:pt x="5555453" y="4797099"/>
                    <a:pt x="5561058" y="4797187"/>
                    <a:pt x="5588000" y="4750038"/>
                  </a:cubicBezTo>
                  <a:cubicBezTo>
                    <a:pt x="5689450" y="4572500"/>
                    <a:pt x="5527117" y="4842775"/>
                    <a:pt x="5646057" y="4604895"/>
                  </a:cubicBezTo>
                  <a:cubicBezTo>
                    <a:pt x="5665409" y="4566190"/>
                    <a:pt x="5688043" y="4528959"/>
                    <a:pt x="5704114" y="4488781"/>
                  </a:cubicBezTo>
                  <a:cubicBezTo>
                    <a:pt x="5741177" y="4396120"/>
                    <a:pt x="5721490" y="4439512"/>
                    <a:pt x="5762171" y="4358152"/>
                  </a:cubicBezTo>
                  <a:cubicBezTo>
                    <a:pt x="5767009" y="4329123"/>
                    <a:pt x="5770301" y="4299794"/>
                    <a:pt x="5776685" y="4271066"/>
                  </a:cubicBezTo>
                  <a:cubicBezTo>
                    <a:pt x="5780004" y="4256131"/>
                    <a:pt x="5787881" y="4242459"/>
                    <a:pt x="5791200" y="4227524"/>
                  </a:cubicBezTo>
                  <a:cubicBezTo>
                    <a:pt x="5797584" y="4198796"/>
                    <a:pt x="5799330" y="4169166"/>
                    <a:pt x="5805714" y="4140438"/>
                  </a:cubicBezTo>
                  <a:cubicBezTo>
                    <a:pt x="5809033" y="4125503"/>
                    <a:pt x="5816025" y="4111606"/>
                    <a:pt x="5820228" y="4096895"/>
                  </a:cubicBezTo>
                  <a:cubicBezTo>
                    <a:pt x="5825708" y="4077715"/>
                    <a:pt x="5829904" y="4058190"/>
                    <a:pt x="5834742" y="4038838"/>
                  </a:cubicBezTo>
                  <a:cubicBezTo>
                    <a:pt x="5839580" y="3990457"/>
                    <a:pt x="5842831" y="3941891"/>
                    <a:pt x="5849257" y="3893695"/>
                  </a:cubicBezTo>
                  <a:cubicBezTo>
                    <a:pt x="5852517" y="3869242"/>
                    <a:pt x="5863771" y="3845793"/>
                    <a:pt x="5863771" y="3821124"/>
                  </a:cubicBezTo>
                  <a:cubicBezTo>
                    <a:pt x="5863771" y="3221180"/>
                    <a:pt x="5858211" y="2621229"/>
                    <a:pt x="5849257" y="2021352"/>
                  </a:cubicBezTo>
                  <a:cubicBezTo>
                    <a:pt x="5848531" y="1972735"/>
                    <a:pt x="5840423" y="1924498"/>
                    <a:pt x="5834742" y="1876209"/>
                  </a:cubicBezTo>
                  <a:cubicBezTo>
                    <a:pt x="5822612" y="1773107"/>
                    <a:pt x="5829012" y="1800962"/>
                    <a:pt x="5805714" y="1731066"/>
                  </a:cubicBezTo>
                  <a:cubicBezTo>
                    <a:pt x="5799022" y="1684222"/>
                    <a:pt x="5791152" y="1585853"/>
                    <a:pt x="5762171" y="1542381"/>
                  </a:cubicBezTo>
                  <a:cubicBezTo>
                    <a:pt x="5742819" y="1513352"/>
                    <a:pt x="5715146" y="1488393"/>
                    <a:pt x="5704114" y="1455295"/>
                  </a:cubicBezTo>
                  <a:cubicBezTo>
                    <a:pt x="5684084" y="1395203"/>
                    <a:pt x="5702330" y="1420238"/>
                    <a:pt x="5646057" y="1382724"/>
                  </a:cubicBezTo>
                  <a:cubicBezTo>
                    <a:pt x="5483010" y="1165325"/>
                    <a:pt x="5710571" y="1463041"/>
                    <a:pt x="5558971" y="1281124"/>
                  </a:cubicBezTo>
                  <a:cubicBezTo>
                    <a:pt x="5547803" y="1267723"/>
                    <a:pt x="5542277" y="1249916"/>
                    <a:pt x="5529942" y="1237581"/>
                  </a:cubicBezTo>
                  <a:cubicBezTo>
                    <a:pt x="5517607" y="1225246"/>
                    <a:pt x="5498735" y="1220887"/>
                    <a:pt x="5486400" y="1208552"/>
                  </a:cubicBezTo>
                  <a:cubicBezTo>
                    <a:pt x="5469295" y="1191447"/>
                    <a:pt x="5460757" y="1166767"/>
                    <a:pt x="5442857" y="1150495"/>
                  </a:cubicBezTo>
                  <a:cubicBezTo>
                    <a:pt x="5407058" y="1117950"/>
                    <a:pt x="5360953" y="1097620"/>
                    <a:pt x="5326742" y="1063409"/>
                  </a:cubicBezTo>
                  <a:lnTo>
                    <a:pt x="5225142" y="961809"/>
                  </a:lnTo>
                  <a:cubicBezTo>
                    <a:pt x="5210628" y="947295"/>
                    <a:pt x="5198679" y="929652"/>
                    <a:pt x="5181600" y="918266"/>
                  </a:cubicBezTo>
                  <a:cubicBezTo>
                    <a:pt x="5151309" y="898072"/>
                    <a:pt x="5105723" y="868846"/>
                    <a:pt x="5080000" y="845695"/>
                  </a:cubicBezTo>
                  <a:cubicBezTo>
                    <a:pt x="5049486" y="818232"/>
                    <a:pt x="5027072" y="781381"/>
                    <a:pt x="4992914" y="758609"/>
                  </a:cubicBezTo>
                  <a:lnTo>
                    <a:pt x="4862285" y="671524"/>
                  </a:lnTo>
                  <a:lnTo>
                    <a:pt x="4818742" y="642495"/>
                  </a:lnTo>
                  <a:cubicBezTo>
                    <a:pt x="4804228" y="632819"/>
                    <a:pt x="4790802" y="621267"/>
                    <a:pt x="4775200" y="613466"/>
                  </a:cubicBezTo>
                  <a:cubicBezTo>
                    <a:pt x="4693839" y="572787"/>
                    <a:pt x="4737231" y="592474"/>
                    <a:pt x="4644571" y="555409"/>
                  </a:cubicBezTo>
                  <a:cubicBezTo>
                    <a:pt x="4630057" y="540895"/>
                    <a:pt x="4618107" y="523252"/>
                    <a:pt x="4601028" y="511866"/>
                  </a:cubicBezTo>
                  <a:cubicBezTo>
                    <a:pt x="4588298" y="503379"/>
                    <a:pt x="4571413" y="503683"/>
                    <a:pt x="4557485" y="497352"/>
                  </a:cubicBezTo>
                  <a:cubicBezTo>
                    <a:pt x="4518091" y="479446"/>
                    <a:pt x="4478477" y="461559"/>
                    <a:pt x="4441371" y="439295"/>
                  </a:cubicBezTo>
                  <a:cubicBezTo>
                    <a:pt x="4239522" y="318185"/>
                    <a:pt x="4493755" y="465487"/>
                    <a:pt x="4296228" y="366724"/>
                  </a:cubicBezTo>
                  <a:cubicBezTo>
                    <a:pt x="4280625" y="358923"/>
                    <a:pt x="4268626" y="344780"/>
                    <a:pt x="4252685" y="337695"/>
                  </a:cubicBezTo>
                  <a:cubicBezTo>
                    <a:pt x="4224724" y="325268"/>
                    <a:pt x="4192968" y="322350"/>
                    <a:pt x="4165600" y="308666"/>
                  </a:cubicBezTo>
                  <a:cubicBezTo>
                    <a:pt x="4089700" y="270717"/>
                    <a:pt x="4128533" y="284886"/>
                    <a:pt x="4049485" y="265124"/>
                  </a:cubicBezTo>
                  <a:cubicBezTo>
                    <a:pt x="3961242" y="206295"/>
                    <a:pt x="4055001" y="261750"/>
                    <a:pt x="3947885" y="221581"/>
                  </a:cubicBezTo>
                  <a:cubicBezTo>
                    <a:pt x="3810532" y="170073"/>
                    <a:pt x="3976298" y="209846"/>
                    <a:pt x="3817257" y="178038"/>
                  </a:cubicBezTo>
                  <a:cubicBezTo>
                    <a:pt x="3689806" y="114312"/>
                    <a:pt x="3807952" y="164136"/>
                    <a:pt x="3556000" y="134495"/>
                  </a:cubicBezTo>
                  <a:cubicBezTo>
                    <a:pt x="3540805" y="132707"/>
                    <a:pt x="3527168" y="124184"/>
                    <a:pt x="3512457" y="119981"/>
                  </a:cubicBezTo>
                  <a:cubicBezTo>
                    <a:pt x="3475638" y="109461"/>
                    <a:pt x="3445652" y="105864"/>
                    <a:pt x="3410857" y="90952"/>
                  </a:cubicBezTo>
                  <a:cubicBezTo>
                    <a:pt x="3390970" y="82429"/>
                    <a:pt x="3373326" y="68766"/>
                    <a:pt x="3352800" y="61924"/>
                  </a:cubicBezTo>
                  <a:cubicBezTo>
                    <a:pt x="3305379" y="46117"/>
                    <a:pt x="3183790" y="37169"/>
                    <a:pt x="3149600" y="32895"/>
                  </a:cubicBezTo>
                  <a:cubicBezTo>
                    <a:pt x="3115654" y="28652"/>
                    <a:pt x="3081659" y="24501"/>
                    <a:pt x="3048000" y="18381"/>
                  </a:cubicBezTo>
                  <a:cubicBezTo>
                    <a:pt x="3028373" y="14813"/>
                    <a:pt x="3009865" y="4862"/>
                    <a:pt x="2989942" y="3866"/>
                  </a:cubicBezTo>
                  <a:cubicBezTo>
                    <a:pt x="2912629" y="0"/>
                    <a:pt x="2835123" y="20800"/>
                    <a:pt x="2786742" y="32895"/>
                  </a:cubicBezTo>
                  <a:close/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25953245" y="13701710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6200000" flipH="1">
            <a:off x="26753350" y="13251644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16200000" flipH="1">
            <a:off x="27451637" y="12801583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16200000" flipH="1">
            <a:off x="28200284" y="12351522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H="1">
            <a:off x="28897781" y="11901461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6200000" flipH="1">
            <a:off x="29631213" y="11451401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16200000" flipH="1">
            <a:off x="30335541" y="11002712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16200000" flipH="1">
            <a:off x="31135647" y="10552651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16200000" flipH="1">
            <a:off x="31887962" y="10102590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148678" y="10100909"/>
            <a:ext cx="2143407" cy="1625060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10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598578" y="13962111"/>
            <a:ext cx="1588768" cy="1625060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339570" y="7879841"/>
            <a:ext cx="4930066" cy="2585324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276990" y="19409972"/>
            <a:ext cx="4930066" cy="2585324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2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549253" y="24856275"/>
            <a:ext cx="8220610" cy="1551194"/>
          </a:xfrm>
          <a:prstGeom prst="rect">
            <a:avLst/>
          </a:prstGeom>
          <a:noFill/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 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3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071292" y="18799948"/>
            <a:ext cx="4930066" cy="2585324"/>
          </a:xfrm>
          <a:prstGeom prst="rect">
            <a:avLst/>
          </a:prstGeom>
          <a:noFill/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4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877782" y="7577979"/>
            <a:ext cx="4930066" cy="2585324"/>
          </a:xfrm>
          <a:prstGeom prst="rect">
            <a:avLst/>
          </a:prstGeom>
          <a:noFill/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5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387548" y="3158985"/>
            <a:ext cx="9201214" cy="1551194"/>
          </a:xfrm>
          <a:prstGeom prst="rect">
            <a:avLst/>
          </a:prstGeom>
          <a:noFill/>
          <a:ln w="76200">
            <a:noFill/>
          </a:ln>
        </p:spPr>
        <p:txBody>
          <a:bodyPr wrap="squar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 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6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32741402" y="9658404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5241428" y="1082217"/>
            <a:ext cx="25001178" cy="2419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r"/>
            <a:r>
              <a:rPr lang="ru-RU" sz="22400" b="1" dirty="0">
                <a:solidFill>
                  <a:schemeClr val="bg1"/>
                </a:solidFill>
              </a:rPr>
              <a:t>Колесо баланса</a:t>
            </a:r>
          </a:p>
        </p:txBody>
      </p:sp>
    </p:spTree>
    <p:extLst>
      <p:ext uri="{BB962C8B-B14F-4D97-AF65-F5344CB8AC3E}">
        <p14:creationId xmlns:p14="http://schemas.microsoft.com/office/powerpoint/2010/main" val="24346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87376" y="239068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Технологии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3380064" y="14185776"/>
            <a:ext cx="9793088" cy="972108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3380064" y="18758181"/>
            <a:ext cx="4866951" cy="4860643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1147816" y="18758181"/>
            <a:ext cx="709919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96088" y="13886599"/>
            <a:ext cx="11593288" cy="97872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9000" b="1" dirty="0" smtClean="0">
                <a:solidFill>
                  <a:srgbClr val="C00000"/>
                </a:solidFill>
              </a:rPr>
              <a:t>Сайт АРГО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Чаты АРГО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Чаты производителей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Собственные чаты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Работа в других чатах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Блоги/сообщества</a:t>
            </a:r>
            <a:br>
              <a:rPr lang="ru-RU" sz="9000" b="1" dirty="0" smtClean="0">
                <a:solidFill>
                  <a:srgbClr val="C00000"/>
                </a:solidFill>
              </a:rPr>
            </a:br>
            <a:r>
              <a:rPr lang="ru-RU" sz="9000" b="1" dirty="0" smtClean="0">
                <a:solidFill>
                  <a:srgbClr val="C00000"/>
                </a:solidFill>
              </a:rPr>
              <a:t>и т.д.</a:t>
            </a:r>
            <a:endParaRPr lang="ru-RU" sz="9000" b="1" dirty="0">
              <a:solidFill>
                <a:srgbClr val="C00000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2011912" y="5537908"/>
            <a:ext cx="13249472" cy="367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7619424" y="3960640"/>
            <a:ext cx="21530392" cy="538656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Технологии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19424" y="3960640"/>
            <a:ext cx="21530392" cy="538656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solidFill>
                  <a:srgbClr val="C00000"/>
                </a:solidFill>
              </a:rPr>
              <a:t>Саморазвитие/рост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187376" y="239068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Технологии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69696" y="17570152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Личностный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рост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3380064" y="14185776"/>
            <a:ext cx="9793088" cy="972108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8247015" y="18758181"/>
            <a:ext cx="6870353" cy="1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1147816" y="18758181"/>
            <a:ext cx="709919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3380064" y="18758182"/>
            <a:ext cx="5019351" cy="5148675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53" y="25268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19424" y="3960640"/>
            <a:ext cx="21530392" cy="5400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err="1" smtClean="0">
                <a:solidFill>
                  <a:srgbClr val="C00000"/>
                </a:solidFill>
              </a:rPr>
              <a:t>Командообразование</a:t>
            </a:r>
            <a:endParaRPr lang="ru-RU" sz="150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87376" y="239068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Технологии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69696" y="17570152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Личностный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рост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45160" y="1166549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Командо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образование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3380064" y="14185776"/>
            <a:ext cx="9793088" cy="972108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38247016" y="13973820"/>
            <a:ext cx="4998144" cy="4784362"/>
          </a:xfrm>
          <a:prstGeom prst="line">
            <a:avLst/>
          </a:prstGeom>
          <a:ln w="2540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1147816" y="18758181"/>
            <a:ext cx="709919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33380064" y="18758183"/>
            <a:ext cx="5019351" cy="5148674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38247015" y="18758183"/>
            <a:ext cx="6942361" cy="381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53" y="25268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253" y="26792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19424" y="3960640"/>
            <a:ext cx="21530392" cy="54006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rgbClr val="C00000"/>
                </a:solidFill>
              </a:rPr>
              <a:t>Индивидуальные решения</a:t>
            </a:r>
            <a:endParaRPr lang="ru-RU" sz="150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87376" y="239068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Технологии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69696" y="17570152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Личностный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рост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45160" y="1166549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Командо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8247015" y="11703431"/>
            <a:ext cx="0" cy="141095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3380064" y="14185776"/>
            <a:ext cx="9793088" cy="972108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8247016" y="13973820"/>
            <a:ext cx="4998144" cy="4784362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1147816" y="18758181"/>
            <a:ext cx="709919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3380064" y="18758183"/>
            <a:ext cx="5019351" cy="5148674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38247015" y="18758183"/>
            <a:ext cx="6942361" cy="381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808648" y="1778617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7844560" y="1663404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7844560" y="1548192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7844560" y="1432979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7844560" y="13177664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7844560" y="1987440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7844560" y="21026536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7844560" y="22250672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7844560" y="23402800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7844560" y="24554928"/>
            <a:ext cx="828000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53" y="23744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53" y="2526872"/>
            <a:ext cx="9721080" cy="22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27226936" y="-1"/>
            <a:ext cx="22178464" cy="38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0" b="1" dirty="0" smtClean="0">
                <a:solidFill>
                  <a:schemeClr val="accent5">
                    <a:lumMod val="50000"/>
                  </a:schemeClr>
                </a:solidFill>
              </a:rPr>
              <a:t>Как «Прокачать»?</a:t>
            </a:r>
            <a:endParaRPr lang="ru-RU" sz="1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87376" y="239068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Технологии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69696" y="17570152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Личностный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рост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45160" y="1166549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Корпоративная 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культура/этика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87176" y="0"/>
            <a:ext cx="26426936" cy="29091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174" y="9458"/>
            <a:ext cx="26465126" cy="29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264435" y="2952528"/>
            <a:ext cx="9649072" cy="2304256"/>
          </a:xfrm>
          <a:prstGeom prst="rect">
            <a:avLst/>
          </a:prstGeom>
          <a:solidFill>
            <a:srgbClr val="E30613">
              <a:alpha val="7000"/>
            </a:srgbClr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87376" y="239068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Технологии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69696" y="17570152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Личностный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рост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45160" y="1166549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Корпоративная 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культура/этика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011912" y="5537908"/>
            <a:ext cx="13249472" cy="3679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2" y="3110143"/>
            <a:ext cx="23926800" cy="219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264435" y="2952528"/>
            <a:ext cx="9649072" cy="2304256"/>
          </a:xfrm>
          <a:prstGeom prst="rect">
            <a:avLst/>
          </a:prstGeom>
          <a:solidFill>
            <a:srgbClr val="E30613">
              <a:alpha val="7000"/>
            </a:srgbClr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9458"/>
            <a:ext cx="51556065" cy="290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0264" y="936124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6288" y="257790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59384" y="11377464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Бизнес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61184" y="2390685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Продуктовые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промоушены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47216" y="1814621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87376" y="239068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Технологии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69696" y="17570152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Личностный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рост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45160" y="11665496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Корпоративная 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культура/этика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715768" y="5760840"/>
            <a:ext cx="15769752" cy="3672408"/>
          </a:xfrm>
          <a:prstGeom prst="rect">
            <a:avLst/>
          </a:prstGeom>
          <a:solidFill>
            <a:srgbClr val="E30613">
              <a:alpha val="7000"/>
            </a:srgbClr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45" y="3031851"/>
            <a:ext cx="24003000" cy="2195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264435" y="2880520"/>
            <a:ext cx="9649072" cy="2304256"/>
          </a:xfrm>
          <a:prstGeom prst="rect">
            <a:avLst/>
          </a:prstGeom>
          <a:solidFill>
            <a:srgbClr val="E30613">
              <a:alpha val="7000"/>
            </a:srgbClr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614102">
            <a:off x="16990375" y="16509497"/>
            <a:ext cx="21078402" cy="972108"/>
          </a:xfrm>
          <a:prstGeom prst="leftArrow">
            <a:avLst>
              <a:gd name="adj1" fmla="val 50000"/>
              <a:gd name="adj2" fmla="val 1372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022" y="6756137"/>
            <a:ext cx="18549261" cy="19820808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Дано:</a:t>
            </a:r>
            <a:endParaRPr lang="en-US" sz="7800" b="1" dirty="0">
              <a:solidFill>
                <a:srgbClr val="FFFF00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Структура </a:t>
            </a:r>
            <a:r>
              <a:rPr lang="ru-RU" sz="7800" dirty="0">
                <a:solidFill>
                  <a:schemeClr val="bg1"/>
                </a:solidFill>
              </a:rPr>
              <a:t>1000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Рекрутинг</a:t>
            </a:r>
            <a:r>
              <a:rPr lang="ru-RU" sz="7800" dirty="0">
                <a:solidFill>
                  <a:schemeClr val="bg1"/>
                </a:solidFill>
              </a:rPr>
              <a:t> + 50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Сохранение/Выбывание</a:t>
            </a:r>
            <a:r>
              <a:rPr lang="ru-RU" sz="7800" dirty="0">
                <a:solidFill>
                  <a:schemeClr val="bg1"/>
                </a:solidFill>
              </a:rPr>
              <a:t> –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 итогу остается 1000 чел</a:t>
            </a: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Активность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r>
              <a:rPr lang="en-US" sz="7800" dirty="0">
                <a:solidFill>
                  <a:schemeClr val="bg1"/>
                </a:solidFill>
              </a:rPr>
              <a:t>2</a:t>
            </a:r>
            <a:r>
              <a:rPr lang="ru-RU" sz="7800" dirty="0">
                <a:solidFill>
                  <a:schemeClr val="bg1"/>
                </a:solidFill>
              </a:rPr>
              <a:t>%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Средняя покупка </a:t>
            </a:r>
            <a:r>
              <a:rPr lang="ru-RU" sz="7800" dirty="0">
                <a:solidFill>
                  <a:schemeClr val="bg1"/>
                </a:solidFill>
              </a:rPr>
              <a:t>1</a:t>
            </a:r>
            <a:r>
              <a:rPr lang="en-US" sz="7800" dirty="0">
                <a:solidFill>
                  <a:schemeClr val="bg1"/>
                </a:solidFill>
              </a:rPr>
              <a:t>76 PV</a:t>
            </a:r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Самостоятельных</a:t>
            </a:r>
            <a:r>
              <a:rPr lang="ru-RU" sz="7800" dirty="0">
                <a:solidFill>
                  <a:schemeClr val="bg1"/>
                </a:solidFill>
              </a:rPr>
              <a:t> </a:t>
            </a:r>
            <a:r>
              <a:rPr lang="ru-RU" sz="7800" b="1" dirty="0">
                <a:solidFill>
                  <a:schemeClr val="bg1"/>
                </a:solidFill>
              </a:rPr>
              <a:t>веток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endParaRPr lang="en-US" sz="7800" dirty="0">
              <a:solidFill>
                <a:schemeClr val="bg1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Итого ОО </a:t>
            </a:r>
            <a:r>
              <a:rPr lang="ru-RU" sz="7800" dirty="0">
                <a:solidFill>
                  <a:schemeClr val="bg1"/>
                </a:solidFill>
              </a:rPr>
              <a:t>= 1000*22%*</a:t>
            </a:r>
            <a:r>
              <a:rPr lang="en-US" sz="7800" dirty="0">
                <a:solidFill>
                  <a:schemeClr val="bg1"/>
                </a:solidFill>
              </a:rPr>
              <a:t>1</a:t>
            </a:r>
            <a:r>
              <a:rPr lang="ru-RU" sz="7800" dirty="0">
                <a:solidFill>
                  <a:schemeClr val="bg1"/>
                </a:solidFill>
              </a:rPr>
              <a:t>76 = 38</a:t>
            </a:r>
            <a:r>
              <a:rPr lang="en-US" sz="7800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720 </a:t>
            </a:r>
            <a:r>
              <a:rPr lang="en-US" sz="7800" dirty="0">
                <a:solidFill>
                  <a:schemeClr val="bg1"/>
                </a:solidFill>
              </a:rPr>
              <a:t>PV</a:t>
            </a: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Бонус: </a:t>
            </a:r>
            <a:r>
              <a:rPr lang="ru-RU" sz="7800" b="1" dirty="0">
                <a:solidFill>
                  <a:srgbClr val="FFFF00"/>
                </a:solidFill>
              </a:rPr>
              <a:t>115 560 р.</a:t>
            </a:r>
            <a:br>
              <a:rPr lang="ru-RU" sz="7800" b="1" dirty="0">
                <a:solidFill>
                  <a:srgbClr val="FFFF00"/>
                </a:solidFill>
              </a:rPr>
            </a:br>
            <a:endParaRPr lang="ru-RU" sz="7800" b="1" dirty="0">
              <a:solidFill>
                <a:srgbClr val="FFFF00"/>
              </a:solidFill>
            </a:endParaRPr>
          </a:p>
          <a:p>
            <a:r>
              <a:rPr lang="ru-RU" sz="7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</p:spPr>
        <p:txBody>
          <a:bodyPr>
            <a:normAutofit/>
          </a:bodyPr>
          <a:lstStyle/>
          <a:p>
            <a:pPr algn="r"/>
            <a:r>
              <a:rPr lang="ru-RU" sz="20000" b="1" dirty="0" smtClean="0">
                <a:solidFill>
                  <a:srgbClr val="FFFF00"/>
                </a:solidFill>
              </a:rPr>
              <a:t>Пример расчета</a:t>
            </a:r>
            <a:endParaRPr lang="ru-RU" sz="2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022" y="6756137"/>
            <a:ext cx="18549261" cy="19820808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Дано:</a:t>
            </a:r>
            <a:endParaRPr lang="en-US" sz="7800" b="1" dirty="0">
              <a:solidFill>
                <a:srgbClr val="FFFF00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Структура </a:t>
            </a:r>
            <a:r>
              <a:rPr lang="ru-RU" sz="7800" dirty="0">
                <a:solidFill>
                  <a:schemeClr val="bg1"/>
                </a:solidFill>
              </a:rPr>
              <a:t>1000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Рекрутинг</a:t>
            </a:r>
            <a:r>
              <a:rPr lang="ru-RU" sz="7800" dirty="0">
                <a:solidFill>
                  <a:schemeClr val="bg1"/>
                </a:solidFill>
              </a:rPr>
              <a:t> + 50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Сохранение/Выбывание</a:t>
            </a:r>
            <a:r>
              <a:rPr lang="ru-RU" sz="7800" dirty="0">
                <a:solidFill>
                  <a:schemeClr val="bg1"/>
                </a:solidFill>
              </a:rPr>
              <a:t> –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 итогу остается 1000 чел</a:t>
            </a: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Активность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r>
              <a:rPr lang="en-US" sz="7800" dirty="0">
                <a:solidFill>
                  <a:schemeClr val="bg1"/>
                </a:solidFill>
              </a:rPr>
              <a:t>2</a:t>
            </a:r>
            <a:r>
              <a:rPr lang="ru-RU" sz="7800" dirty="0">
                <a:solidFill>
                  <a:schemeClr val="bg1"/>
                </a:solidFill>
              </a:rPr>
              <a:t>%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Средняя покупка </a:t>
            </a:r>
            <a:r>
              <a:rPr lang="ru-RU" sz="7800" dirty="0">
                <a:solidFill>
                  <a:schemeClr val="bg1"/>
                </a:solidFill>
              </a:rPr>
              <a:t>1</a:t>
            </a:r>
            <a:r>
              <a:rPr lang="en-US" sz="7800" dirty="0">
                <a:solidFill>
                  <a:schemeClr val="bg1"/>
                </a:solidFill>
              </a:rPr>
              <a:t>76 PV</a:t>
            </a:r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Самостоятельных</a:t>
            </a:r>
            <a:r>
              <a:rPr lang="ru-RU" sz="7800" dirty="0">
                <a:solidFill>
                  <a:schemeClr val="bg1"/>
                </a:solidFill>
              </a:rPr>
              <a:t> </a:t>
            </a:r>
            <a:r>
              <a:rPr lang="ru-RU" sz="7800" b="1" dirty="0">
                <a:solidFill>
                  <a:schemeClr val="bg1"/>
                </a:solidFill>
              </a:rPr>
              <a:t>веток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endParaRPr lang="en-US" sz="7800" dirty="0">
              <a:solidFill>
                <a:schemeClr val="bg1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Итого ОО </a:t>
            </a:r>
            <a:r>
              <a:rPr lang="ru-RU" sz="7800" dirty="0">
                <a:solidFill>
                  <a:schemeClr val="bg1"/>
                </a:solidFill>
              </a:rPr>
              <a:t>= 1000*22%*</a:t>
            </a:r>
            <a:r>
              <a:rPr lang="en-US" sz="7800" dirty="0">
                <a:solidFill>
                  <a:schemeClr val="bg1"/>
                </a:solidFill>
              </a:rPr>
              <a:t>1</a:t>
            </a:r>
            <a:r>
              <a:rPr lang="ru-RU" sz="7800" dirty="0">
                <a:solidFill>
                  <a:schemeClr val="bg1"/>
                </a:solidFill>
              </a:rPr>
              <a:t>76 = 38</a:t>
            </a:r>
            <a:r>
              <a:rPr lang="en-US" sz="7800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720 </a:t>
            </a:r>
            <a:r>
              <a:rPr lang="en-US" sz="7800" dirty="0">
                <a:solidFill>
                  <a:schemeClr val="bg1"/>
                </a:solidFill>
              </a:rPr>
              <a:t>PV</a:t>
            </a: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Бонус: </a:t>
            </a:r>
            <a:r>
              <a:rPr lang="ru-RU" sz="7800" b="1" dirty="0">
                <a:solidFill>
                  <a:srgbClr val="FFFF00"/>
                </a:solidFill>
              </a:rPr>
              <a:t>115 560 р.</a:t>
            </a:r>
            <a:br>
              <a:rPr lang="ru-RU" sz="7800" b="1" dirty="0">
                <a:solidFill>
                  <a:srgbClr val="FFFF00"/>
                </a:solidFill>
              </a:rPr>
            </a:br>
            <a:endParaRPr lang="ru-RU" sz="7800" b="1" dirty="0">
              <a:solidFill>
                <a:srgbClr val="FFFF00"/>
              </a:solidFill>
            </a:endParaRPr>
          </a:p>
          <a:p>
            <a:r>
              <a:rPr lang="ru-RU" sz="7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44794" y="6756140"/>
            <a:ext cx="18549261" cy="18614327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Цель:</a:t>
            </a:r>
            <a:r>
              <a:rPr lang="ru-RU" sz="7800" b="1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увеличить значение 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показателей </a:t>
            </a:r>
            <a:r>
              <a:rPr lang="ru-RU" sz="7800" b="1" dirty="0">
                <a:solidFill>
                  <a:srgbClr val="FFFF00"/>
                </a:solidFill>
              </a:rPr>
              <a:t>на 6%</a:t>
            </a:r>
          </a:p>
          <a:p>
            <a:r>
              <a:rPr lang="ru-RU" sz="7800" dirty="0">
                <a:solidFill>
                  <a:schemeClr val="bg1"/>
                </a:solidFill>
              </a:rPr>
              <a:t/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noFill/>
              </a:rPr>
              <a:t>Рекрутинг</a:t>
            </a:r>
            <a:r>
              <a:rPr lang="ru-RU" sz="7800" dirty="0">
                <a:noFill/>
              </a:rPr>
              <a:t> +10 (т.е. 60</a:t>
            </a:r>
            <a:r>
              <a:rPr lang="en-US" sz="7800" dirty="0">
                <a:noFill/>
              </a:rPr>
              <a:t> </a:t>
            </a:r>
            <a:r>
              <a:rPr lang="ru-RU" sz="7800" dirty="0">
                <a:noFill/>
              </a:rPr>
              <a:t>чел)</a:t>
            </a:r>
            <a:br>
              <a:rPr lang="ru-RU" sz="7800" dirty="0">
                <a:noFill/>
              </a:rPr>
            </a:br>
            <a:r>
              <a:rPr lang="ru-RU" sz="7800" b="1" dirty="0">
                <a:noFill/>
              </a:rPr>
              <a:t>Сохранение</a:t>
            </a:r>
            <a:r>
              <a:rPr lang="ru-RU" sz="7800" dirty="0">
                <a:noFill/>
              </a:rPr>
              <a:t> +1 мес.</a:t>
            </a:r>
            <a:br>
              <a:rPr lang="ru-RU" sz="7800" dirty="0">
                <a:noFill/>
              </a:rPr>
            </a:br>
            <a:r>
              <a:rPr lang="ru-RU" sz="7800" b="1" dirty="0">
                <a:noFill/>
              </a:rPr>
              <a:t>В итоге </a:t>
            </a:r>
            <a:r>
              <a:rPr lang="ru-RU" sz="7800" dirty="0">
                <a:noFill/>
              </a:rPr>
              <a:t>структура 1060 чел (+6%)</a:t>
            </a:r>
          </a:p>
          <a:p>
            <a:endParaRPr lang="ru-RU" sz="7800" dirty="0">
              <a:noFill/>
            </a:endParaRPr>
          </a:p>
          <a:p>
            <a:r>
              <a:rPr lang="ru-RU" sz="7800" b="1" dirty="0">
                <a:noFill/>
              </a:rPr>
              <a:t>Активность</a:t>
            </a:r>
            <a:r>
              <a:rPr lang="ru-RU" sz="7800" dirty="0">
                <a:noFill/>
              </a:rPr>
              <a:t> +6% = 23,3%</a:t>
            </a:r>
          </a:p>
          <a:p>
            <a:r>
              <a:rPr lang="ru-RU" sz="7800" b="1" dirty="0">
                <a:noFill/>
              </a:rPr>
              <a:t>Средняя покупка </a:t>
            </a:r>
            <a:r>
              <a:rPr lang="ru-RU" sz="7800" dirty="0">
                <a:noFill/>
              </a:rPr>
              <a:t>+6% = 187</a:t>
            </a:r>
            <a:r>
              <a:rPr lang="en-US" sz="7800" dirty="0">
                <a:noFill/>
              </a:rPr>
              <a:t> PV</a:t>
            </a:r>
          </a:p>
          <a:p>
            <a:r>
              <a:rPr lang="ru-RU" sz="7800" dirty="0">
                <a:noFill/>
              </a:rPr>
              <a:t>Самостоятельных </a:t>
            </a:r>
            <a:r>
              <a:rPr lang="ru-RU" sz="7800" b="1" dirty="0">
                <a:noFill/>
              </a:rPr>
              <a:t>веток</a:t>
            </a:r>
            <a:r>
              <a:rPr lang="ru-RU" sz="7800" dirty="0">
                <a:noFill/>
              </a:rPr>
              <a:t> 2</a:t>
            </a:r>
            <a:endParaRPr lang="en-US" sz="7800" dirty="0">
              <a:noFill/>
            </a:endParaRPr>
          </a:p>
          <a:p>
            <a:endParaRPr lang="en-US" sz="7800" dirty="0">
              <a:noFill/>
            </a:endParaRPr>
          </a:p>
          <a:p>
            <a:r>
              <a:rPr lang="ru-RU" sz="7800" b="1" dirty="0">
                <a:noFill/>
              </a:rPr>
              <a:t>Итого </a:t>
            </a:r>
            <a:r>
              <a:rPr lang="en-US" sz="7800" b="1" dirty="0">
                <a:noFill/>
              </a:rPr>
              <a:t>OO </a:t>
            </a:r>
            <a:r>
              <a:rPr lang="en-US" sz="7800" dirty="0">
                <a:noFill/>
              </a:rPr>
              <a:t>= 1060*23,3%*187 = 46 185 PV</a:t>
            </a:r>
            <a:endParaRPr lang="ru-RU" sz="7800" dirty="0">
              <a:noFill/>
            </a:endParaRPr>
          </a:p>
          <a:p>
            <a:endParaRPr lang="ru-RU" sz="7800" dirty="0">
              <a:noFill/>
            </a:endParaRPr>
          </a:p>
          <a:p>
            <a:r>
              <a:rPr lang="ru-RU" sz="7800" b="1" dirty="0">
                <a:noFill/>
              </a:rPr>
              <a:t>Бонус: 150 230 р. (+30%)</a:t>
            </a:r>
            <a:r>
              <a:rPr lang="ru-RU" sz="7800" dirty="0">
                <a:noFill/>
              </a:rPr>
              <a:t/>
            </a:r>
            <a:br>
              <a:rPr lang="ru-RU" sz="7800" dirty="0">
                <a:noFill/>
              </a:rPr>
            </a:br>
            <a:r>
              <a:rPr lang="ru-RU" sz="7800" dirty="0">
                <a:noFill/>
              </a:rPr>
              <a:t>(разброс в интервале </a:t>
            </a:r>
            <a:r>
              <a:rPr lang="en-US" sz="7800" dirty="0">
                <a:noFill/>
              </a:rPr>
              <a:t>~ </a:t>
            </a:r>
            <a:r>
              <a:rPr lang="ru-RU" sz="7800" dirty="0">
                <a:noFill/>
              </a:rPr>
              <a:t>120-165 тыс.)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</p:spPr>
        <p:txBody>
          <a:bodyPr>
            <a:normAutofit/>
          </a:bodyPr>
          <a:lstStyle/>
          <a:p>
            <a:pPr algn="r"/>
            <a:r>
              <a:rPr lang="ru-RU" sz="20000" b="1" dirty="0" smtClean="0">
                <a:solidFill>
                  <a:srgbClr val="FFFF00"/>
                </a:solidFill>
              </a:rPr>
              <a:t>Пример расчета</a:t>
            </a:r>
            <a:endParaRPr lang="ru-RU" sz="2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022" y="6756137"/>
            <a:ext cx="18549261" cy="19820808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Дано:</a:t>
            </a:r>
            <a:endParaRPr lang="en-US" sz="7800" b="1" dirty="0">
              <a:solidFill>
                <a:srgbClr val="FFFF00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Структура </a:t>
            </a:r>
            <a:r>
              <a:rPr lang="ru-RU" sz="7800" dirty="0">
                <a:solidFill>
                  <a:schemeClr val="bg1"/>
                </a:solidFill>
              </a:rPr>
              <a:t>1000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Рекрутинг</a:t>
            </a:r>
            <a:r>
              <a:rPr lang="ru-RU" sz="7800" dirty="0">
                <a:solidFill>
                  <a:schemeClr val="bg1"/>
                </a:solidFill>
              </a:rPr>
              <a:t> + 50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Сохранение/Выбывание</a:t>
            </a:r>
            <a:r>
              <a:rPr lang="ru-RU" sz="7800" dirty="0">
                <a:solidFill>
                  <a:schemeClr val="bg1"/>
                </a:solidFill>
              </a:rPr>
              <a:t> –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 итогу остается 1000 чел</a:t>
            </a: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Активность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r>
              <a:rPr lang="en-US" sz="7800" dirty="0">
                <a:solidFill>
                  <a:schemeClr val="bg1"/>
                </a:solidFill>
              </a:rPr>
              <a:t>2</a:t>
            </a:r>
            <a:r>
              <a:rPr lang="ru-RU" sz="7800" dirty="0">
                <a:solidFill>
                  <a:schemeClr val="bg1"/>
                </a:solidFill>
              </a:rPr>
              <a:t>%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Средняя покупка </a:t>
            </a:r>
            <a:r>
              <a:rPr lang="ru-RU" sz="7800" dirty="0">
                <a:solidFill>
                  <a:schemeClr val="bg1"/>
                </a:solidFill>
              </a:rPr>
              <a:t>1</a:t>
            </a:r>
            <a:r>
              <a:rPr lang="en-US" sz="7800" dirty="0">
                <a:solidFill>
                  <a:schemeClr val="bg1"/>
                </a:solidFill>
              </a:rPr>
              <a:t>76 PV</a:t>
            </a:r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Самостоятельных</a:t>
            </a:r>
            <a:r>
              <a:rPr lang="ru-RU" sz="7800" dirty="0">
                <a:solidFill>
                  <a:schemeClr val="bg1"/>
                </a:solidFill>
              </a:rPr>
              <a:t> </a:t>
            </a:r>
            <a:r>
              <a:rPr lang="ru-RU" sz="7800" b="1" dirty="0">
                <a:solidFill>
                  <a:schemeClr val="bg1"/>
                </a:solidFill>
              </a:rPr>
              <a:t>веток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endParaRPr lang="en-US" sz="7800" dirty="0">
              <a:solidFill>
                <a:schemeClr val="bg1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Итого ОО </a:t>
            </a:r>
            <a:r>
              <a:rPr lang="ru-RU" sz="7800" dirty="0">
                <a:solidFill>
                  <a:schemeClr val="bg1"/>
                </a:solidFill>
              </a:rPr>
              <a:t>= 1000*22%*</a:t>
            </a:r>
            <a:r>
              <a:rPr lang="en-US" sz="7800" dirty="0">
                <a:solidFill>
                  <a:schemeClr val="bg1"/>
                </a:solidFill>
              </a:rPr>
              <a:t>1</a:t>
            </a:r>
            <a:r>
              <a:rPr lang="ru-RU" sz="7800" dirty="0">
                <a:solidFill>
                  <a:schemeClr val="bg1"/>
                </a:solidFill>
              </a:rPr>
              <a:t>76 = 38</a:t>
            </a:r>
            <a:r>
              <a:rPr lang="en-US" sz="7800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720 </a:t>
            </a:r>
            <a:r>
              <a:rPr lang="en-US" sz="7800" dirty="0">
                <a:solidFill>
                  <a:schemeClr val="bg1"/>
                </a:solidFill>
              </a:rPr>
              <a:t>PV</a:t>
            </a: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Бонус: 115 560 р.</a:t>
            </a:r>
            <a:br>
              <a:rPr lang="ru-RU" sz="7800" b="1" dirty="0">
                <a:solidFill>
                  <a:schemeClr val="bg1"/>
                </a:solidFill>
              </a:rPr>
            </a:br>
            <a:endParaRPr lang="ru-RU" sz="7800" b="1" dirty="0">
              <a:solidFill>
                <a:schemeClr val="bg1"/>
              </a:solidFill>
            </a:endParaRPr>
          </a:p>
          <a:p>
            <a:r>
              <a:rPr lang="ru-RU" sz="7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44794" y="6756140"/>
            <a:ext cx="18549261" cy="18614327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Цель: </a:t>
            </a:r>
            <a:r>
              <a:rPr lang="ru-RU" sz="7800" dirty="0">
                <a:solidFill>
                  <a:schemeClr val="bg1"/>
                </a:solidFill>
              </a:rPr>
              <a:t>увеличить значение 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показателей </a:t>
            </a:r>
            <a:r>
              <a:rPr lang="ru-RU" sz="7800" b="1" dirty="0">
                <a:solidFill>
                  <a:srgbClr val="FFFF00"/>
                </a:solidFill>
              </a:rPr>
              <a:t>на 6%</a:t>
            </a:r>
          </a:p>
          <a:p>
            <a:r>
              <a:rPr lang="ru-RU" sz="7800" dirty="0">
                <a:solidFill>
                  <a:schemeClr val="bg1"/>
                </a:solidFill>
              </a:rPr>
              <a:t/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noFill/>
              </a:rPr>
              <a:t>Рекрутинг</a:t>
            </a:r>
            <a:r>
              <a:rPr lang="ru-RU" sz="7800" dirty="0">
                <a:noFill/>
              </a:rPr>
              <a:t> +10 (т.е. 60</a:t>
            </a:r>
            <a:r>
              <a:rPr lang="en-US" sz="7800" dirty="0">
                <a:noFill/>
              </a:rPr>
              <a:t> </a:t>
            </a:r>
            <a:r>
              <a:rPr lang="ru-RU" sz="7800" dirty="0">
                <a:noFill/>
              </a:rPr>
              <a:t>чел)</a:t>
            </a:r>
            <a:br>
              <a:rPr lang="ru-RU" sz="7800" dirty="0">
                <a:noFill/>
              </a:rPr>
            </a:br>
            <a:r>
              <a:rPr lang="ru-RU" sz="7800" b="1" dirty="0">
                <a:noFill/>
              </a:rPr>
              <a:t>Сохранение</a:t>
            </a:r>
            <a:r>
              <a:rPr lang="ru-RU" sz="7800" dirty="0">
                <a:noFill/>
              </a:rPr>
              <a:t> +1 мес.</a:t>
            </a:r>
            <a:br>
              <a:rPr lang="ru-RU" sz="7800" dirty="0">
                <a:noFill/>
              </a:rPr>
            </a:br>
            <a:r>
              <a:rPr lang="ru-RU" sz="7800" b="1" dirty="0">
                <a:noFill/>
              </a:rPr>
              <a:t>В итоге </a:t>
            </a:r>
            <a:r>
              <a:rPr lang="ru-RU" sz="7800" dirty="0">
                <a:noFill/>
              </a:rPr>
              <a:t>структура 1060 чел (+6%)</a:t>
            </a:r>
          </a:p>
          <a:p>
            <a:endParaRPr lang="ru-RU" sz="7800" dirty="0">
              <a:noFill/>
            </a:endParaRPr>
          </a:p>
          <a:p>
            <a:r>
              <a:rPr lang="ru-RU" sz="7800" b="1" dirty="0">
                <a:noFill/>
              </a:rPr>
              <a:t>Активность</a:t>
            </a:r>
            <a:r>
              <a:rPr lang="ru-RU" sz="7800" dirty="0">
                <a:noFill/>
              </a:rPr>
              <a:t> +6% = 23,3%</a:t>
            </a:r>
          </a:p>
          <a:p>
            <a:r>
              <a:rPr lang="ru-RU" sz="7800" b="1" dirty="0">
                <a:noFill/>
              </a:rPr>
              <a:t>Средняя покупка </a:t>
            </a:r>
            <a:r>
              <a:rPr lang="ru-RU" sz="7800" dirty="0">
                <a:noFill/>
              </a:rPr>
              <a:t>+6% = 187</a:t>
            </a:r>
            <a:r>
              <a:rPr lang="en-US" sz="7800" dirty="0">
                <a:noFill/>
              </a:rPr>
              <a:t> PV</a:t>
            </a:r>
          </a:p>
          <a:p>
            <a:r>
              <a:rPr lang="ru-RU" sz="7800" dirty="0">
                <a:noFill/>
              </a:rPr>
              <a:t>Самостоятельных </a:t>
            </a:r>
            <a:r>
              <a:rPr lang="ru-RU" sz="7800" b="1" dirty="0">
                <a:noFill/>
              </a:rPr>
              <a:t>веток</a:t>
            </a:r>
            <a:r>
              <a:rPr lang="ru-RU" sz="7800" dirty="0">
                <a:noFill/>
              </a:rPr>
              <a:t> 2</a:t>
            </a:r>
            <a:endParaRPr lang="en-US" sz="7800" dirty="0">
              <a:noFill/>
            </a:endParaRPr>
          </a:p>
          <a:p>
            <a:endParaRPr lang="en-US" sz="7800" dirty="0">
              <a:noFill/>
            </a:endParaRPr>
          </a:p>
          <a:p>
            <a:r>
              <a:rPr lang="ru-RU" sz="7800" b="1" dirty="0">
                <a:noFill/>
              </a:rPr>
              <a:t>Итого </a:t>
            </a:r>
            <a:r>
              <a:rPr lang="en-US" sz="7800" b="1" dirty="0">
                <a:noFill/>
              </a:rPr>
              <a:t>OO </a:t>
            </a:r>
            <a:r>
              <a:rPr lang="en-US" sz="7800" dirty="0">
                <a:noFill/>
              </a:rPr>
              <a:t>= 1060*23,3%*187 = 46 185 PV</a:t>
            </a:r>
            <a:endParaRPr lang="ru-RU" sz="7800" dirty="0">
              <a:noFill/>
            </a:endParaRPr>
          </a:p>
          <a:p>
            <a:endParaRPr lang="ru-RU" sz="7800" dirty="0">
              <a:noFill/>
            </a:endParaRPr>
          </a:p>
          <a:p>
            <a:r>
              <a:rPr lang="ru-RU" sz="7800" b="1" dirty="0">
                <a:noFill/>
              </a:rPr>
              <a:t>Бонус: 150 230 р. (+30%)</a:t>
            </a:r>
            <a:r>
              <a:rPr lang="ru-RU" sz="7800" dirty="0">
                <a:noFill/>
              </a:rPr>
              <a:t/>
            </a:r>
            <a:br>
              <a:rPr lang="ru-RU" sz="7800" dirty="0">
                <a:noFill/>
              </a:rPr>
            </a:br>
            <a:r>
              <a:rPr lang="ru-RU" sz="7800" dirty="0">
                <a:noFill/>
              </a:rPr>
              <a:t>(разброс в интервале </a:t>
            </a:r>
            <a:r>
              <a:rPr lang="en-US" sz="7800" dirty="0">
                <a:noFill/>
              </a:rPr>
              <a:t>~ </a:t>
            </a:r>
            <a:r>
              <a:rPr lang="ru-RU" sz="7800" dirty="0">
                <a:noFill/>
              </a:rPr>
              <a:t>120-165 тыс.)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474586" y="6784801"/>
            <a:ext cx="15522080" cy="12581906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Как?</a:t>
            </a:r>
          </a:p>
          <a:p>
            <a:endParaRPr lang="ru-RU" sz="7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 err="1">
                <a:solidFill>
                  <a:schemeClr val="accent6">
                    <a:lumMod val="75000"/>
                  </a:schemeClr>
                </a:solidFill>
              </a:rPr>
              <a:t>Промоушен</a:t>
            </a:r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 на подписание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Работа с неактивными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Мероприятия по продукции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Презентации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Мероприятия по бизнесу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Обучение способам работы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Мотивационный «выезд» команды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</p:spPr>
        <p:txBody>
          <a:bodyPr>
            <a:normAutofit/>
          </a:bodyPr>
          <a:lstStyle/>
          <a:p>
            <a:pPr algn="r"/>
            <a:r>
              <a:rPr lang="ru-RU" sz="20000" b="1" dirty="0" smtClean="0">
                <a:solidFill>
                  <a:srgbClr val="FFFF00"/>
                </a:solidFill>
              </a:rPr>
              <a:t>Пример расчета</a:t>
            </a:r>
            <a:endParaRPr lang="ru-RU" sz="2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0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Проанализировать сферы жизни и стать успешнее: рисуем колесо баланса"/>
          <p:cNvSpPr>
            <a:spLocks noChangeAspect="1" noChangeArrowheads="1"/>
          </p:cNvSpPr>
          <p:nvPr/>
        </p:nvSpPr>
        <p:spPr bwMode="auto">
          <a:xfrm>
            <a:off x="355600" y="-573406"/>
            <a:ext cx="1706880" cy="1280160"/>
          </a:xfrm>
          <a:prstGeom prst="rect">
            <a:avLst/>
          </a:prstGeom>
          <a:noFill/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5522080" y="4723925"/>
            <a:ext cx="19770005" cy="20404653"/>
            <a:chOff x="2411760" y="375033"/>
            <a:chExt cx="4344843" cy="4393439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6200000" flipH="1">
              <a:off x="2428860" y="2571749"/>
              <a:ext cx="4286282" cy="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6200000" flipH="1">
              <a:off x="2500296" y="2518172"/>
              <a:ext cx="4286282" cy="3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>
                <a:rot lat="0" lon="0" rev="180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16200000" flipH="1">
              <a:off x="2581260" y="2625329"/>
              <a:ext cx="4286282" cy="3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олилиния 34"/>
            <p:cNvSpPr/>
            <p:nvPr/>
          </p:nvSpPr>
          <p:spPr>
            <a:xfrm>
              <a:off x="2411760" y="411510"/>
              <a:ext cx="4344843" cy="4335940"/>
            </a:xfrm>
            <a:custGeom>
              <a:avLst/>
              <a:gdLst>
                <a:gd name="connsiteX0" fmla="*/ 2786742 w 5863771"/>
                <a:gd name="connsiteY0" fmla="*/ 32895 h 5963204"/>
                <a:gd name="connsiteX1" fmla="*/ 2699657 w 5863771"/>
                <a:gd name="connsiteY1" fmla="*/ 76438 h 5963204"/>
                <a:gd name="connsiteX2" fmla="*/ 2554514 w 5863771"/>
                <a:gd name="connsiteY2" fmla="*/ 119981 h 5963204"/>
                <a:gd name="connsiteX3" fmla="*/ 2467428 w 5863771"/>
                <a:gd name="connsiteY3" fmla="*/ 149009 h 5963204"/>
                <a:gd name="connsiteX4" fmla="*/ 2423885 w 5863771"/>
                <a:gd name="connsiteY4" fmla="*/ 163524 h 5963204"/>
                <a:gd name="connsiteX5" fmla="*/ 2351314 w 5863771"/>
                <a:gd name="connsiteY5" fmla="*/ 178038 h 5963204"/>
                <a:gd name="connsiteX6" fmla="*/ 2307771 w 5863771"/>
                <a:gd name="connsiteY6" fmla="*/ 192552 h 5963204"/>
                <a:gd name="connsiteX7" fmla="*/ 2220685 w 5863771"/>
                <a:gd name="connsiteY7" fmla="*/ 207066 h 5963204"/>
                <a:gd name="connsiteX8" fmla="*/ 2133600 w 5863771"/>
                <a:gd name="connsiteY8" fmla="*/ 236095 h 5963204"/>
                <a:gd name="connsiteX9" fmla="*/ 2090057 w 5863771"/>
                <a:gd name="connsiteY9" fmla="*/ 265124 h 5963204"/>
                <a:gd name="connsiteX10" fmla="*/ 2046514 w 5863771"/>
                <a:gd name="connsiteY10" fmla="*/ 279638 h 5963204"/>
                <a:gd name="connsiteX11" fmla="*/ 2002971 w 5863771"/>
                <a:gd name="connsiteY11" fmla="*/ 308666 h 5963204"/>
                <a:gd name="connsiteX12" fmla="*/ 1915885 w 5863771"/>
                <a:gd name="connsiteY12" fmla="*/ 337695 h 5963204"/>
                <a:gd name="connsiteX13" fmla="*/ 1872342 w 5863771"/>
                <a:gd name="connsiteY13" fmla="*/ 366724 h 5963204"/>
                <a:gd name="connsiteX14" fmla="*/ 1727200 w 5863771"/>
                <a:gd name="connsiteY14" fmla="*/ 410266 h 5963204"/>
                <a:gd name="connsiteX15" fmla="*/ 1640114 w 5863771"/>
                <a:gd name="connsiteY15" fmla="*/ 439295 h 5963204"/>
                <a:gd name="connsiteX16" fmla="*/ 1553028 w 5863771"/>
                <a:gd name="connsiteY16" fmla="*/ 468324 h 5963204"/>
                <a:gd name="connsiteX17" fmla="*/ 1509485 w 5863771"/>
                <a:gd name="connsiteY17" fmla="*/ 497352 h 5963204"/>
                <a:gd name="connsiteX18" fmla="*/ 1393371 w 5863771"/>
                <a:gd name="connsiteY18" fmla="*/ 555409 h 5963204"/>
                <a:gd name="connsiteX19" fmla="*/ 1349828 w 5863771"/>
                <a:gd name="connsiteY19" fmla="*/ 584438 h 5963204"/>
                <a:gd name="connsiteX20" fmla="*/ 1306285 w 5863771"/>
                <a:gd name="connsiteY20" fmla="*/ 627981 h 5963204"/>
                <a:gd name="connsiteX21" fmla="*/ 1262742 w 5863771"/>
                <a:gd name="connsiteY21" fmla="*/ 642495 h 5963204"/>
                <a:gd name="connsiteX22" fmla="*/ 1175657 w 5863771"/>
                <a:gd name="connsiteY22" fmla="*/ 700552 h 5963204"/>
                <a:gd name="connsiteX23" fmla="*/ 1132114 w 5863771"/>
                <a:gd name="connsiteY23" fmla="*/ 729581 h 5963204"/>
                <a:gd name="connsiteX24" fmla="*/ 1088571 w 5863771"/>
                <a:gd name="connsiteY24" fmla="*/ 773124 h 5963204"/>
                <a:gd name="connsiteX25" fmla="*/ 1059542 w 5863771"/>
                <a:gd name="connsiteY25" fmla="*/ 816666 h 5963204"/>
                <a:gd name="connsiteX26" fmla="*/ 972457 w 5863771"/>
                <a:gd name="connsiteY26" fmla="*/ 874724 h 5963204"/>
                <a:gd name="connsiteX27" fmla="*/ 928914 w 5863771"/>
                <a:gd name="connsiteY27" fmla="*/ 903752 h 5963204"/>
                <a:gd name="connsiteX28" fmla="*/ 856342 w 5863771"/>
                <a:gd name="connsiteY28" fmla="*/ 976324 h 5963204"/>
                <a:gd name="connsiteX29" fmla="*/ 827314 w 5863771"/>
                <a:gd name="connsiteY29" fmla="*/ 1019866 h 5963204"/>
                <a:gd name="connsiteX30" fmla="*/ 783771 w 5863771"/>
                <a:gd name="connsiteY30" fmla="*/ 1063409 h 5963204"/>
                <a:gd name="connsiteX31" fmla="*/ 725714 w 5863771"/>
                <a:gd name="connsiteY31" fmla="*/ 1150495 h 5963204"/>
                <a:gd name="connsiteX32" fmla="*/ 609600 w 5863771"/>
                <a:gd name="connsiteY32" fmla="*/ 1324666 h 5963204"/>
                <a:gd name="connsiteX33" fmla="*/ 580571 w 5863771"/>
                <a:gd name="connsiteY33" fmla="*/ 1368209 h 5963204"/>
                <a:gd name="connsiteX34" fmla="*/ 551542 w 5863771"/>
                <a:gd name="connsiteY34" fmla="*/ 1411752 h 5963204"/>
                <a:gd name="connsiteX35" fmla="*/ 508000 w 5863771"/>
                <a:gd name="connsiteY35" fmla="*/ 1440781 h 5963204"/>
                <a:gd name="connsiteX36" fmla="*/ 420914 w 5863771"/>
                <a:gd name="connsiteY36" fmla="*/ 1527866 h 5963204"/>
                <a:gd name="connsiteX37" fmla="*/ 362857 w 5863771"/>
                <a:gd name="connsiteY37" fmla="*/ 1673009 h 5963204"/>
                <a:gd name="connsiteX38" fmla="*/ 319314 w 5863771"/>
                <a:gd name="connsiteY38" fmla="*/ 1818152 h 5963204"/>
                <a:gd name="connsiteX39" fmla="*/ 290285 w 5863771"/>
                <a:gd name="connsiteY39" fmla="*/ 1861695 h 5963204"/>
                <a:gd name="connsiteX40" fmla="*/ 261257 w 5863771"/>
                <a:gd name="connsiteY40" fmla="*/ 1948781 h 5963204"/>
                <a:gd name="connsiteX41" fmla="*/ 203200 w 5863771"/>
                <a:gd name="connsiteY41" fmla="*/ 2050381 h 5963204"/>
                <a:gd name="connsiteX42" fmla="*/ 174171 w 5863771"/>
                <a:gd name="connsiteY42" fmla="*/ 2181009 h 5963204"/>
                <a:gd name="connsiteX43" fmla="*/ 145142 w 5863771"/>
                <a:gd name="connsiteY43" fmla="*/ 2311638 h 5963204"/>
                <a:gd name="connsiteX44" fmla="*/ 130628 w 5863771"/>
                <a:gd name="connsiteY44" fmla="*/ 2471295 h 5963204"/>
                <a:gd name="connsiteX45" fmla="*/ 116114 w 5863771"/>
                <a:gd name="connsiteY45" fmla="*/ 2514838 h 5963204"/>
                <a:gd name="connsiteX46" fmla="*/ 101600 w 5863771"/>
                <a:gd name="connsiteY46" fmla="*/ 2689009 h 5963204"/>
                <a:gd name="connsiteX47" fmla="*/ 87085 w 5863771"/>
                <a:gd name="connsiteY47" fmla="*/ 2732552 h 5963204"/>
                <a:gd name="connsiteX48" fmla="*/ 72571 w 5863771"/>
                <a:gd name="connsiteY48" fmla="*/ 2805124 h 5963204"/>
                <a:gd name="connsiteX49" fmla="*/ 43542 w 5863771"/>
                <a:gd name="connsiteY49" fmla="*/ 3037352 h 5963204"/>
                <a:gd name="connsiteX50" fmla="*/ 29028 w 5863771"/>
                <a:gd name="connsiteY50" fmla="*/ 3095409 h 5963204"/>
                <a:gd name="connsiteX51" fmla="*/ 14514 w 5863771"/>
                <a:gd name="connsiteY51" fmla="*/ 3240552 h 5963204"/>
                <a:gd name="connsiteX52" fmla="*/ 0 w 5863771"/>
                <a:gd name="connsiteY52" fmla="*/ 3327638 h 5963204"/>
                <a:gd name="connsiteX53" fmla="*/ 14514 w 5863771"/>
                <a:gd name="connsiteY53" fmla="*/ 3937238 h 5963204"/>
                <a:gd name="connsiteX54" fmla="*/ 29028 w 5863771"/>
                <a:gd name="connsiteY54" fmla="*/ 3980781 h 5963204"/>
                <a:gd name="connsiteX55" fmla="*/ 43542 w 5863771"/>
                <a:gd name="connsiteY55" fmla="*/ 4038838 h 5963204"/>
                <a:gd name="connsiteX56" fmla="*/ 130628 w 5863771"/>
                <a:gd name="connsiteY56" fmla="*/ 4213009 h 5963204"/>
                <a:gd name="connsiteX57" fmla="*/ 174171 w 5863771"/>
                <a:gd name="connsiteY57" fmla="*/ 4242038 h 5963204"/>
                <a:gd name="connsiteX58" fmla="*/ 246742 w 5863771"/>
                <a:gd name="connsiteY58" fmla="*/ 4372666 h 5963204"/>
                <a:gd name="connsiteX59" fmla="*/ 275771 w 5863771"/>
                <a:gd name="connsiteY59" fmla="*/ 4430724 h 5963204"/>
                <a:gd name="connsiteX60" fmla="*/ 290285 w 5863771"/>
                <a:gd name="connsiteY60" fmla="*/ 4474266 h 5963204"/>
                <a:gd name="connsiteX61" fmla="*/ 377371 w 5863771"/>
                <a:gd name="connsiteY61" fmla="*/ 4546838 h 5963204"/>
                <a:gd name="connsiteX62" fmla="*/ 435428 w 5863771"/>
                <a:gd name="connsiteY62" fmla="*/ 4633924 h 5963204"/>
                <a:gd name="connsiteX63" fmla="*/ 464457 w 5863771"/>
                <a:gd name="connsiteY63" fmla="*/ 4691981 h 5963204"/>
                <a:gd name="connsiteX64" fmla="*/ 508000 w 5863771"/>
                <a:gd name="connsiteY64" fmla="*/ 4735524 h 5963204"/>
                <a:gd name="connsiteX65" fmla="*/ 566057 w 5863771"/>
                <a:gd name="connsiteY65" fmla="*/ 4822609 h 5963204"/>
                <a:gd name="connsiteX66" fmla="*/ 595085 w 5863771"/>
                <a:gd name="connsiteY66" fmla="*/ 4866152 h 5963204"/>
                <a:gd name="connsiteX67" fmla="*/ 682171 w 5863771"/>
                <a:gd name="connsiteY67" fmla="*/ 4967752 h 5963204"/>
                <a:gd name="connsiteX68" fmla="*/ 769257 w 5863771"/>
                <a:gd name="connsiteY68" fmla="*/ 5040324 h 5963204"/>
                <a:gd name="connsiteX69" fmla="*/ 856342 w 5863771"/>
                <a:gd name="connsiteY69" fmla="*/ 5112895 h 5963204"/>
                <a:gd name="connsiteX70" fmla="*/ 928914 w 5863771"/>
                <a:gd name="connsiteY70" fmla="*/ 5170952 h 5963204"/>
                <a:gd name="connsiteX71" fmla="*/ 986971 w 5863771"/>
                <a:gd name="connsiteY71" fmla="*/ 5229009 h 5963204"/>
                <a:gd name="connsiteX72" fmla="*/ 1117600 w 5863771"/>
                <a:gd name="connsiteY72" fmla="*/ 5301581 h 5963204"/>
                <a:gd name="connsiteX73" fmla="*/ 1219200 w 5863771"/>
                <a:gd name="connsiteY73" fmla="*/ 5374152 h 5963204"/>
                <a:gd name="connsiteX74" fmla="*/ 1262742 w 5863771"/>
                <a:gd name="connsiteY74" fmla="*/ 5388666 h 5963204"/>
                <a:gd name="connsiteX75" fmla="*/ 1364342 w 5863771"/>
                <a:gd name="connsiteY75" fmla="*/ 5446724 h 5963204"/>
                <a:gd name="connsiteX76" fmla="*/ 1407885 w 5863771"/>
                <a:gd name="connsiteY76" fmla="*/ 5475752 h 5963204"/>
                <a:gd name="connsiteX77" fmla="*/ 1524000 w 5863771"/>
                <a:gd name="connsiteY77" fmla="*/ 5533809 h 5963204"/>
                <a:gd name="connsiteX78" fmla="*/ 1611085 w 5863771"/>
                <a:gd name="connsiteY78" fmla="*/ 5577352 h 5963204"/>
                <a:gd name="connsiteX79" fmla="*/ 1727200 w 5863771"/>
                <a:gd name="connsiteY79" fmla="*/ 5635409 h 5963204"/>
                <a:gd name="connsiteX80" fmla="*/ 1799771 w 5863771"/>
                <a:gd name="connsiteY80" fmla="*/ 5664438 h 5963204"/>
                <a:gd name="connsiteX81" fmla="*/ 1843314 w 5863771"/>
                <a:gd name="connsiteY81" fmla="*/ 5678952 h 5963204"/>
                <a:gd name="connsiteX82" fmla="*/ 1973942 w 5863771"/>
                <a:gd name="connsiteY82" fmla="*/ 5722495 h 5963204"/>
                <a:gd name="connsiteX83" fmla="*/ 2061028 w 5863771"/>
                <a:gd name="connsiteY83" fmla="*/ 5751524 h 5963204"/>
                <a:gd name="connsiteX84" fmla="*/ 2177142 w 5863771"/>
                <a:gd name="connsiteY84" fmla="*/ 5780552 h 5963204"/>
                <a:gd name="connsiteX85" fmla="*/ 2220685 w 5863771"/>
                <a:gd name="connsiteY85" fmla="*/ 5795066 h 5963204"/>
                <a:gd name="connsiteX86" fmla="*/ 2380342 w 5863771"/>
                <a:gd name="connsiteY86" fmla="*/ 5809581 h 5963204"/>
                <a:gd name="connsiteX87" fmla="*/ 2554514 w 5863771"/>
                <a:gd name="connsiteY87" fmla="*/ 5838609 h 5963204"/>
                <a:gd name="connsiteX88" fmla="*/ 2714171 w 5863771"/>
                <a:gd name="connsiteY88" fmla="*/ 5867638 h 5963204"/>
                <a:gd name="connsiteX89" fmla="*/ 2859314 w 5863771"/>
                <a:gd name="connsiteY89" fmla="*/ 5882152 h 5963204"/>
                <a:gd name="connsiteX90" fmla="*/ 3759200 w 5863771"/>
                <a:gd name="connsiteY90" fmla="*/ 5882152 h 5963204"/>
                <a:gd name="connsiteX91" fmla="*/ 3846285 w 5863771"/>
                <a:gd name="connsiteY91" fmla="*/ 5853124 h 5963204"/>
                <a:gd name="connsiteX92" fmla="*/ 3976914 w 5863771"/>
                <a:gd name="connsiteY92" fmla="*/ 5809581 h 5963204"/>
                <a:gd name="connsiteX93" fmla="*/ 4049485 w 5863771"/>
                <a:gd name="connsiteY93" fmla="*/ 5795066 h 5963204"/>
                <a:gd name="connsiteX94" fmla="*/ 4194628 w 5863771"/>
                <a:gd name="connsiteY94" fmla="*/ 5751524 h 5963204"/>
                <a:gd name="connsiteX95" fmla="*/ 4238171 w 5863771"/>
                <a:gd name="connsiteY95" fmla="*/ 5737009 h 5963204"/>
                <a:gd name="connsiteX96" fmla="*/ 4296228 w 5863771"/>
                <a:gd name="connsiteY96" fmla="*/ 5722495 h 5963204"/>
                <a:gd name="connsiteX97" fmla="*/ 4397828 w 5863771"/>
                <a:gd name="connsiteY97" fmla="*/ 5664438 h 5963204"/>
                <a:gd name="connsiteX98" fmla="*/ 4484914 w 5863771"/>
                <a:gd name="connsiteY98" fmla="*/ 5635409 h 5963204"/>
                <a:gd name="connsiteX99" fmla="*/ 4615542 w 5863771"/>
                <a:gd name="connsiteY99" fmla="*/ 5577352 h 5963204"/>
                <a:gd name="connsiteX100" fmla="*/ 4673600 w 5863771"/>
                <a:gd name="connsiteY100" fmla="*/ 5548324 h 5963204"/>
                <a:gd name="connsiteX101" fmla="*/ 4717142 w 5863771"/>
                <a:gd name="connsiteY101" fmla="*/ 5519295 h 5963204"/>
                <a:gd name="connsiteX102" fmla="*/ 4775200 w 5863771"/>
                <a:gd name="connsiteY102" fmla="*/ 5504781 h 5963204"/>
                <a:gd name="connsiteX103" fmla="*/ 4862285 w 5863771"/>
                <a:gd name="connsiteY103" fmla="*/ 5461238 h 5963204"/>
                <a:gd name="connsiteX104" fmla="*/ 4949371 w 5863771"/>
                <a:gd name="connsiteY104" fmla="*/ 5417695 h 5963204"/>
                <a:gd name="connsiteX105" fmla="*/ 5036457 w 5863771"/>
                <a:gd name="connsiteY105" fmla="*/ 5359638 h 5963204"/>
                <a:gd name="connsiteX106" fmla="*/ 5109028 w 5863771"/>
                <a:gd name="connsiteY106" fmla="*/ 5316095 h 5963204"/>
                <a:gd name="connsiteX107" fmla="*/ 5196114 w 5863771"/>
                <a:gd name="connsiteY107" fmla="*/ 5229009 h 5963204"/>
                <a:gd name="connsiteX108" fmla="*/ 5297714 w 5863771"/>
                <a:gd name="connsiteY108" fmla="*/ 5141924 h 5963204"/>
                <a:gd name="connsiteX109" fmla="*/ 5355771 w 5863771"/>
                <a:gd name="connsiteY109" fmla="*/ 5040324 h 5963204"/>
                <a:gd name="connsiteX110" fmla="*/ 5399314 w 5863771"/>
                <a:gd name="connsiteY110" fmla="*/ 4996781 h 5963204"/>
                <a:gd name="connsiteX111" fmla="*/ 5515428 w 5863771"/>
                <a:gd name="connsiteY111" fmla="*/ 4837124 h 5963204"/>
                <a:gd name="connsiteX112" fmla="*/ 5588000 w 5863771"/>
                <a:gd name="connsiteY112" fmla="*/ 4750038 h 5963204"/>
                <a:gd name="connsiteX113" fmla="*/ 5646057 w 5863771"/>
                <a:gd name="connsiteY113" fmla="*/ 4604895 h 5963204"/>
                <a:gd name="connsiteX114" fmla="*/ 5704114 w 5863771"/>
                <a:gd name="connsiteY114" fmla="*/ 4488781 h 5963204"/>
                <a:gd name="connsiteX115" fmla="*/ 5762171 w 5863771"/>
                <a:gd name="connsiteY115" fmla="*/ 4358152 h 5963204"/>
                <a:gd name="connsiteX116" fmla="*/ 5776685 w 5863771"/>
                <a:gd name="connsiteY116" fmla="*/ 4271066 h 5963204"/>
                <a:gd name="connsiteX117" fmla="*/ 5791200 w 5863771"/>
                <a:gd name="connsiteY117" fmla="*/ 4227524 h 5963204"/>
                <a:gd name="connsiteX118" fmla="*/ 5805714 w 5863771"/>
                <a:gd name="connsiteY118" fmla="*/ 4140438 h 5963204"/>
                <a:gd name="connsiteX119" fmla="*/ 5820228 w 5863771"/>
                <a:gd name="connsiteY119" fmla="*/ 4096895 h 5963204"/>
                <a:gd name="connsiteX120" fmla="*/ 5834742 w 5863771"/>
                <a:gd name="connsiteY120" fmla="*/ 4038838 h 5963204"/>
                <a:gd name="connsiteX121" fmla="*/ 5849257 w 5863771"/>
                <a:gd name="connsiteY121" fmla="*/ 3893695 h 5963204"/>
                <a:gd name="connsiteX122" fmla="*/ 5863771 w 5863771"/>
                <a:gd name="connsiteY122" fmla="*/ 3821124 h 5963204"/>
                <a:gd name="connsiteX123" fmla="*/ 5849257 w 5863771"/>
                <a:gd name="connsiteY123" fmla="*/ 2021352 h 5963204"/>
                <a:gd name="connsiteX124" fmla="*/ 5834742 w 5863771"/>
                <a:gd name="connsiteY124" fmla="*/ 1876209 h 5963204"/>
                <a:gd name="connsiteX125" fmla="*/ 5805714 w 5863771"/>
                <a:gd name="connsiteY125" fmla="*/ 1731066 h 5963204"/>
                <a:gd name="connsiteX126" fmla="*/ 5762171 w 5863771"/>
                <a:gd name="connsiteY126" fmla="*/ 1542381 h 5963204"/>
                <a:gd name="connsiteX127" fmla="*/ 5704114 w 5863771"/>
                <a:gd name="connsiteY127" fmla="*/ 1455295 h 5963204"/>
                <a:gd name="connsiteX128" fmla="*/ 5646057 w 5863771"/>
                <a:gd name="connsiteY128" fmla="*/ 1382724 h 5963204"/>
                <a:gd name="connsiteX129" fmla="*/ 5558971 w 5863771"/>
                <a:gd name="connsiteY129" fmla="*/ 1281124 h 5963204"/>
                <a:gd name="connsiteX130" fmla="*/ 5529942 w 5863771"/>
                <a:gd name="connsiteY130" fmla="*/ 1237581 h 5963204"/>
                <a:gd name="connsiteX131" fmla="*/ 5486400 w 5863771"/>
                <a:gd name="connsiteY131" fmla="*/ 1208552 h 5963204"/>
                <a:gd name="connsiteX132" fmla="*/ 5442857 w 5863771"/>
                <a:gd name="connsiteY132" fmla="*/ 1150495 h 5963204"/>
                <a:gd name="connsiteX133" fmla="*/ 5326742 w 5863771"/>
                <a:gd name="connsiteY133" fmla="*/ 1063409 h 5963204"/>
                <a:gd name="connsiteX134" fmla="*/ 5225142 w 5863771"/>
                <a:gd name="connsiteY134" fmla="*/ 961809 h 5963204"/>
                <a:gd name="connsiteX135" fmla="*/ 5181600 w 5863771"/>
                <a:gd name="connsiteY135" fmla="*/ 918266 h 5963204"/>
                <a:gd name="connsiteX136" fmla="*/ 5080000 w 5863771"/>
                <a:gd name="connsiteY136" fmla="*/ 845695 h 5963204"/>
                <a:gd name="connsiteX137" fmla="*/ 4992914 w 5863771"/>
                <a:gd name="connsiteY137" fmla="*/ 758609 h 5963204"/>
                <a:gd name="connsiteX138" fmla="*/ 4862285 w 5863771"/>
                <a:gd name="connsiteY138" fmla="*/ 671524 h 5963204"/>
                <a:gd name="connsiteX139" fmla="*/ 4818742 w 5863771"/>
                <a:gd name="connsiteY139" fmla="*/ 642495 h 5963204"/>
                <a:gd name="connsiteX140" fmla="*/ 4775200 w 5863771"/>
                <a:gd name="connsiteY140" fmla="*/ 613466 h 5963204"/>
                <a:gd name="connsiteX141" fmla="*/ 4644571 w 5863771"/>
                <a:gd name="connsiteY141" fmla="*/ 555409 h 5963204"/>
                <a:gd name="connsiteX142" fmla="*/ 4601028 w 5863771"/>
                <a:gd name="connsiteY142" fmla="*/ 511866 h 5963204"/>
                <a:gd name="connsiteX143" fmla="*/ 4557485 w 5863771"/>
                <a:gd name="connsiteY143" fmla="*/ 497352 h 5963204"/>
                <a:gd name="connsiteX144" fmla="*/ 4441371 w 5863771"/>
                <a:gd name="connsiteY144" fmla="*/ 439295 h 5963204"/>
                <a:gd name="connsiteX145" fmla="*/ 4296228 w 5863771"/>
                <a:gd name="connsiteY145" fmla="*/ 366724 h 5963204"/>
                <a:gd name="connsiteX146" fmla="*/ 4252685 w 5863771"/>
                <a:gd name="connsiteY146" fmla="*/ 337695 h 5963204"/>
                <a:gd name="connsiteX147" fmla="*/ 4165600 w 5863771"/>
                <a:gd name="connsiteY147" fmla="*/ 308666 h 5963204"/>
                <a:gd name="connsiteX148" fmla="*/ 4049485 w 5863771"/>
                <a:gd name="connsiteY148" fmla="*/ 265124 h 5963204"/>
                <a:gd name="connsiteX149" fmla="*/ 3947885 w 5863771"/>
                <a:gd name="connsiteY149" fmla="*/ 221581 h 5963204"/>
                <a:gd name="connsiteX150" fmla="*/ 3817257 w 5863771"/>
                <a:gd name="connsiteY150" fmla="*/ 178038 h 5963204"/>
                <a:gd name="connsiteX151" fmla="*/ 3556000 w 5863771"/>
                <a:gd name="connsiteY151" fmla="*/ 134495 h 5963204"/>
                <a:gd name="connsiteX152" fmla="*/ 3512457 w 5863771"/>
                <a:gd name="connsiteY152" fmla="*/ 119981 h 5963204"/>
                <a:gd name="connsiteX153" fmla="*/ 3410857 w 5863771"/>
                <a:gd name="connsiteY153" fmla="*/ 90952 h 5963204"/>
                <a:gd name="connsiteX154" fmla="*/ 3352800 w 5863771"/>
                <a:gd name="connsiteY154" fmla="*/ 61924 h 5963204"/>
                <a:gd name="connsiteX155" fmla="*/ 3149600 w 5863771"/>
                <a:gd name="connsiteY155" fmla="*/ 32895 h 5963204"/>
                <a:gd name="connsiteX156" fmla="*/ 3048000 w 5863771"/>
                <a:gd name="connsiteY156" fmla="*/ 18381 h 5963204"/>
                <a:gd name="connsiteX157" fmla="*/ 2989942 w 5863771"/>
                <a:gd name="connsiteY157" fmla="*/ 3866 h 5963204"/>
                <a:gd name="connsiteX158" fmla="*/ 2786742 w 5863771"/>
                <a:gd name="connsiteY158" fmla="*/ 32895 h 596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5863771" h="5963204">
                  <a:moveTo>
                    <a:pt x="2786742" y="32895"/>
                  </a:moveTo>
                  <a:cubicBezTo>
                    <a:pt x="2738361" y="44990"/>
                    <a:pt x="2868482" y="1405"/>
                    <a:pt x="2699657" y="76438"/>
                  </a:cubicBezTo>
                  <a:cubicBezTo>
                    <a:pt x="2628620" y="108010"/>
                    <a:pt x="2619456" y="100498"/>
                    <a:pt x="2554514" y="119981"/>
                  </a:cubicBezTo>
                  <a:cubicBezTo>
                    <a:pt x="2525206" y="128774"/>
                    <a:pt x="2496457" y="139333"/>
                    <a:pt x="2467428" y="149009"/>
                  </a:cubicBezTo>
                  <a:cubicBezTo>
                    <a:pt x="2452914" y="153847"/>
                    <a:pt x="2438887" y="160524"/>
                    <a:pt x="2423885" y="163524"/>
                  </a:cubicBezTo>
                  <a:cubicBezTo>
                    <a:pt x="2399695" y="168362"/>
                    <a:pt x="2375247" y="172055"/>
                    <a:pt x="2351314" y="178038"/>
                  </a:cubicBezTo>
                  <a:cubicBezTo>
                    <a:pt x="2336471" y="181749"/>
                    <a:pt x="2322706" y="189233"/>
                    <a:pt x="2307771" y="192552"/>
                  </a:cubicBezTo>
                  <a:cubicBezTo>
                    <a:pt x="2279043" y="198936"/>
                    <a:pt x="2249714" y="202228"/>
                    <a:pt x="2220685" y="207066"/>
                  </a:cubicBezTo>
                  <a:cubicBezTo>
                    <a:pt x="2191657" y="216742"/>
                    <a:pt x="2159060" y="219122"/>
                    <a:pt x="2133600" y="236095"/>
                  </a:cubicBezTo>
                  <a:cubicBezTo>
                    <a:pt x="2119086" y="245771"/>
                    <a:pt x="2105659" y="257323"/>
                    <a:pt x="2090057" y="265124"/>
                  </a:cubicBezTo>
                  <a:cubicBezTo>
                    <a:pt x="2076373" y="271966"/>
                    <a:pt x="2060198" y="272796"/>
                    <a:pt x="2046514" y="279638"/>
                  </a:cubicBezTo>
                  <a:cubicBezTo>
                    <a:pt x="2030912" y="287439"/>
                    <a:pt x="2018911" y="301581"/>
                    <a:pt x="2002971" y="308666"/>
                  </a:cubicBezTo>
                  <a:cubicBezTo>
                    <a:pt x="1975009" y="321093"/>
                    <a:pt x="1915885" y="337695"/>
                    <a:pt x="1915885" y="337695"/>
                  </a:cubicBezTo>
                  <a:cubicBezTo>
                    <a:pt x="1901371" y="347371"/>
                    <a:pt x="1888283" y="359639"/>
                    <a:pt x="1872342" y="366724"/>
                  </a:cubicBezTo>
                  <a:cubicBezTo>
                    <a:pt x="1801288" y="398303"/>
                    <a:pt x="1792153" y="390780"/>
                    <a:pt x="1727200" y="410266"/>
                  </a:cubicBezTo>
                  <a:cubicBezTo>
                    <a:pt x="1697892" y="419059"/>
                    <a:pt x="1669143" y="429619"/>
                    <a:pt x="1640114" y="439295"/>
                  </a:cubicBezTo>
                  <a:cubicBezTo>
                    <a:pt x="1640109" y="439297"/>
                    <a:pt x="1553032" y="468321"/>
                    <a:pt x="1553028" y="468324"/>
                  </a:cubicBezTo>
                  <a:cubicBezTo>
                    <a:pt x="1538514" y="478000"/>
                    <a:pt x="1524799" y="488999"/>
                    <a:pt x="1509485" y="497352"/>
                  </a:cubicBezTo>
                  <a:cubicBezTo>
                    <a:pt x="1471496" y="518073"/>
                    <a:pt x="1429376" y="531405"/>
                    <a:pt x="1393371" y="555409"/>
                  </a:cubicBezTo>
                  <a:cubicBezTo>
                    <a:pt x="1378857" y="565085"/>
                    <a:pt x="1363229" y="573271"/>
                    <a:pt x="1349828" y="584438"/>
                  </a:cubicBezTo>
                  <a:cubicBezTo>
                    <a:pt x="1334059" y="597579"/>
                    <a:pt x="1323364" y="616595"/>
                    <a:pt x="1306285" y="627981"/>
                  </a:cubicBezTo>
                  <a:cubicBezTo>
                    <a:pt x="1293555" y="636468"/>
                    <a:pt x="1277256" y="637657"/>
                    <a:pt x="1262742" y="642495"/>
                  </a:cubicBezTo>
                  <a:lnTo>
                    <a:pt x="1175657" y="700552"/>
                  </a:lnTo>
                  <a:cubicBezTo>
                    <a:pt x="1161143" y="710228"/>
                    <a:pt x="1144449" y="717246"/>
                    <a:pt x="1132114" y="729581"/>
                  </a:cubicBezTo>
                  <a:cubicBezTo>
                    <a:pt x="1117600" y="744095"/>
                    <a:pt x="1101712" y="757355"/>
                    <a:pt x="1088571" y="773124"/>
                  </a:cubicBezTo>
                  <a:cubicBezTo>
                    <a:pt x="1077404" y="786525"/>
                    <a:pt x="1072670" y="805179"/>
                    <a:pt x="1059542" y="816666"/>
                  </a:cubicBezTo>
                  <a:cubicBezTo>
                    <a:pt x="1033286" y="839640"/>
                    <a:pt x="1001485" y="855372"/>
                    <a:pt x="972457" y="874724"/>
                  </a:cubicBezTo>
                  <a:lnTo>
                    <a:pt x="928914" y="903752"/>
                  </a:lnTo>
                  <a:cubicBezTo>
                    <a:pt x="851503" y="1019867"/>
                    <a:pt x="953105" y="879561"/>
                    <a:pt x="856342" y="976324"/>
                  </a:cubicBezTo>
                  <a:cubicBezTo>
                    <a:pt x="844007" y="988659"/>
                    <a:pt x="838481" y="1006465"/>
                    <a:pt x="827314" y="1019866"/>
                  </a:cubicBezTo>
                  <a:cubicBezTo>
                    <a:pt x="814173" y="1035635"/>
                    <a:pt x="796373" y="1047206"/>
                    <a:pt x="783771" y="1063409"/>
                  </a:cubicBezTo>
                  <a:cubicBezTo>
                    <a:pt x="762352" y="1090948"/>
                    <a:pt x="745066" y="1121466"/>
                    <a:pt x="725714" y="1150495"/>
                  </a:cubicBezTo>
                  <a:lnTo>
                    <a:pt x="609600" y="1324666"/>
                  </a:lnTo>
                  <a:lnTo>
                    <a:pt x="580571" y="1368209"/>
                  </a:lnTo>
                  <a:cubicBezTo>
                    <a:pt x="570895" y="1382723"/>
                    <a:pt x="566056" y="1402076"/>
                    <a:pt x="551542" y="1411752"/>
                  </a:cubicBezTo>
                  <a:cubicBezTo>
                    <a:pt x="537028" y="1421428"/>
                    <a:pt x="521038" y="1429192"/>
                    <a:pt x="508000" y="1440781"/>
                  </a:cubicBezTo>
                  <a:cubicBezTo>
                    <a:pt x="477317" y="1468055"/>
                    <a:pt x="420914" y="1527866"/>
                    <a:pt x="420914" y="1527866"/>
                  </a:cubicBezTo>
                  <a:cubicBezTo>
                    <a:pt x="390881" y="1587931"/>
                    <a:pt x="380795" y="1601263"/>
                    <a:pt x="362857" y="1673009"/>
                  </a:cubicBezTo>
                  <a:cubicBezTo>
                    <a:pt x="354744" y="1705460"/>
                    <a:pt x="333446" y="1796955"/>
                    <a:pt x="319314" y="1818152"/>
                  </a:cubicBezTo>
                  <a:lnTo>
                    <a:pt x="290285" y="1861695"/>
                  </a:lnTo>
                  <a:cubicBezTo>
                    <a:pt x="280609" y="1890724"/>
                    <a:pt x="278230" y="1923321"/>
                    <a:pt x="261257" y="1948781"/>
                  </a:cubicBezTo>
                  <a:cubicBezTo>
                    <a:pt x="220226" y="2010327"/>
                    <a:pt x="240029" y="1976721"/>
                    <a:pt x="203200" y="2050381"/>
                  </a:cubicBezTo>
                  <a:cubicBezTo>
                    <a:pt x="159403" y="2269354"/>
                    <a:pt x="215182" y="1996454"/>
                    <a:pt x="174171" y="2181009"/>
                  </a:cubicBezTo>
                  <a:cubicBezTo>
                    <a:pt x="137329" y="2346801"/>
                    <a:pt x="180532" y="2170087"/>
                    <a:pt x="145142" y="2311638"/>
                  </a:cubicBezTo>
                  <a:cubicBezTo>
                    <a:pt x="140304" y="2364857"/>
                    <a:pt x="138185" y="2418394"/>
                    <a:pt x="130628" y="2471295"/>
                  </a:cubicBezTo>
                  <a:cubicBezTo>
                    <a:pt x="128464" y="2486441"/>
                    <a:pt x="118136" y="2499673"/>
                    <a:pt x="116114" y="2514838"/>
                  </a:cubicBezTo>
                  <a:cubicBezTo>
                    <a:pt x="108415" y="2572585"/>
                    <a:pt x="109300" y="2631262"/>
                    <a:pt x="101600" y="2689009"/>
                  </a:cubicBezTo>
                  <a:cubicBezTo>
                    <a:pt x="99578" y="2704174"/>
                    <a:pt x="90796" y="2717709"/>
                    <a:pt x="87085" y="2732552"/>
                  </a:cubicBezTo>
                  <a:cubicBezTo>
                    <a:pt x="81102" y="2756485"/>
                    <a:pt x="76984" y="2780852"/>
                    <a:pt x="72571" y="2805124"/>
                  </a:cubicBezTo>
                  <a:cubicBezTo>
                    <a:pt x="36451" y="3003787"/>
                    <a:pt x="83476" y="2757817"/>
                    <a:pt x="43542" y="3037352"/>
                  </a:cubicBezTo>
                  <a:cubicBezTo>
                    <a:pt x="40721" y="3057099"/>
                    <a:pt x="33866" y="3076057"/>
                    <a:pt x="29028" y="3095409"/>
                  </a:cubicBezTo>
                  <a:cubicBezTo>
                    <a:pt x="24190" y="3143790"/>
                    <a:pt x="20545" y="3192305"/>
                    <a:pt x="14514" y="3240552"/>
                  </a:cubicBezTo>
                  <a:cubicBezTo>
                    <a:pt x="10864" y="3269754"/>
                    <a:pt x="0" y="3298209"/>
                    <a:pt x="0" y="3327638"/>
                  </a:cubicBezTo>
                  <a:cubicBezTo>
                    <a:pt x="0" y="3530896"/>
                    <a:pt x="5489" y="3734181"/>
                    <a:pt x="14514" y="3937238"/>
                  </a:cubicBezTo>
                  <a:cubicBezTo>
                    <a:pt x="15193" y="3952522"/>
                    <a:pt x="24825" y="3966070"/>
                    <a:pt x="29028" y="3980781"/>
                  </a:cubicBezTo>
                  <a:cubicBezTo>
                    <a:pt x="34508" y="3999961"/>
                    <a:pt x="37810" y="4019731"/>
                    <a:pt x="43542" y="4038838"/>
                  </a:cubicBezTo>
                  <a:cubicBezTo>
                    <a:pt x="58031" y="4087135"/>
                    <a:pt x="84754" y="4182426"/>
                    <a:pt x="130628" y="4213009"/>
                  </a:cubicBezTo>
                  <a:lnTo>
                    <a:pt x="174171" y="4242038"/>
                  </a:lnTo>
                  <a:cubicBezTo>
                    <a:pt x="214307" y="4362450"/>
                    <a:pt x="146928" y="4173039"/>
                    <a:pt x="246742" y="4372666"/>
                  </a:cubicBezTo>
                  <a:cubicBezTo>
                    <a:pt x="256418" y="4392019"/>
                    <a:pt x="267248" y="4410837"/>
                    <a:pt x="275771" y="4430724"/>
                  </a:cubicBezTo>
                  <a:cubicBezTo>
                    <a:pt x="281798" y="4444786"/>
                    <a:pt x="281799" y="4461536"/>
                    <a:pt x="290285" y="4474266"/>
                  </a:cubicBezTo>
                  <a:cubicBezTo>
                    <a:pt x="312636" y="4507792"/>
                    <a:pt x="345241" y="4525418"/>
                    <a:pt x="377371" y="4546838"/>
                  </a:cubicBezTo>
                  <a:cubicBezTo>
                    <a:pt x="408505" y="4640241"/>
                    <a:pt x="367477" y="4538794"/>
                    <a:pt x="435428" y="4633924"/>
                  </a:cubicBezTo>
                  <a:cubicBezTo>
                    <a:pt x="448004" y="4651530"/>
                    <a:pt x="451881" y="4674375"/>
                    <a:pt x="464457" y="4691981"/>
                  </a:cubicBezTo>
                  <a:cubicBezTo>
                    <a:pt x="476388" y="4708684"/>
                    <a:pt x="495398" y="4719321"/>
                    <a:pt x="508000" y="4735524"/>
                  </a:cubicBezTo>
                  <a:cubicBezTo>
                    <a:pt x="529419" y="4763063"/>
                    <a:pt x="546705" y="4793581"/>
                    <a:pt x="566057" y="4822609"/>
                  </a:cubicBezTo>
                  <a:cubicBezTo>
                    <a:pt x="575733" y="4837123"/>
                    <a:pt x="582750" y="4853817"/>
                    <a:pt x="595085" y="4866152"/>
                  </a:cubicBezTo>
                  <a:cubicBezTo>
                    <a:pt x="703131" y="4974198"/>
                    <a:pt x="570453" y="4837415"/>
                    <a:pt x="682171" y="4967752"/>
                  </a:cubicBezTo>
                  <a:cubicBezTo>
                    <a:pt x="745774" y="5041955"/>
                    <a:pt x="702070" y="4984335"/>
                    <a:pt x="769257" y="5040324"/>
                  </a:cubicBezTo>
                  <a:cubicBezTo>
                    <a:pt x="881018" y="5133457"/>
                    <a:pt x="748230" y="5040818"/>
                    <a:pt x="856342" y="5112895"/>
                  </a:cubicBezTo>
                  <a:cubicBezTo>
                    <a:pt x="927078" y="5218998"/>
                    <a:pt x="839686" y="5107218"/>
                    <a:pt x="928914" y="5170952"/>
                  </a:cubicBezTo>
                  <a:cubicBezTo>
                    <a:pt x="951185" y="5186859"/>
                    <a:pt x="965600" y="5211912"/>
                    <a:pt x="986971" y="5229009"/>
                  </a:cubicBezTo>
                  <a:cubicBezTo>
                    <a:pt x="1058267" y="5286045"/>
                    <a:pt x="1053466" y="5280202"/>
                    <a:pt x="1117600" y="5301581"/>
                  </a:cubicBezTo>
                  <a:cubicBezTo>
                    <a:pt x="1130754" y="5311447"/>
                    <a:pt x="1197972" y="5363538"/>
                    <a:pt x="1219200" y="5374152"/>
                  </a:cubicBezTo>
                  <a:cubicBezTo>
                    <a:pt x="1232884" y="5380994"/>
                    <a:pt x="1248228" y="5383828"/>
                    <a:pt x="1262742" y="5388666"/>
                  </a:cubicBezTo>
                  <a:cubicBezTo>
                    <a:pt x="1368817" y="5459384"/>
                    <a:pt x="1235451" y="5373072"/>
                    <a:pt x="1364342" y="5446724"/>
                  </a:cubicBezTo>
                  <a:cubicBezTo>
                    <a:pt x="1379488" y="5455379"/>
                    <a:pt x="1392571" y="5467399"/>
                    <a:pt x="1407885" y="5475752"/>
                  </a:cubicBezTo>
                  <a:cubicBezTo>
                    <a:pt x="1445875" y="5496473"/>
                    <a:pt x="1487995" y="5509805"/>
                    <a:pt x="1524000" y="5533809"/>
                  </a:cubicBezTo>
                  <a:cubicBezTo>
                    <a:pt x="1619418" y="5597424"/>
                    <a:pt x="1516659" y="5534432"/>
                    <a:pt x="1611085" y="5577352"/>
                  </a:cubicBezTo>
                  <a:cubicBezTo>
                    <a:pt x="1650480" y="5595259"/>
                    <a:pt x="1687022" y="5619337"/>
                    <a:pt x="1727200" y="5635409"/>
                  </a:cubicBezTo>
                  <a:cubicBezTo>
                    <a:pt x="1751390" y="5645085"/>
                    <a:pt x="1775376" y="5655290"/>
                    <a:pt x="1799771" y="5664438"/>
                  </a:cubicBezTo>
                  <a:cubicBezTo>
                    <a:pt x="1814096" y="5669810"/>
                    <a:pt x="1829252" y="5672925"/>
                    <a:pt x="1843314" y="5678952"/>
                  </a:cubicBezTo>
                  <a:cubicBezTo>
                    <a:pt x="1998551" y="5745482"/>
                    <a:pt x="1794511" y="5673559"/>
                    <a:pt x="1973942" y="5722495"/>
                  </a:cubicBezTo>
                  <a:cubicBezTo>
                    <a:pt x="2003463" y="5730546"/>
                    <a:pt x="2031343" y="5744103"/>
                    <a:pt x="2061028" y="5751524"/>
                  </a:cubicBezTo>
                  <a:cubicBezTo>
                    <a:pt x="2099733" y="5761200"/>
                    <a:pt x="2139293" y="5767936"/>
                    <a:pt x="2177142" y="5780552"/>
                  </a:cubicBezTo>
                  <a:cubicBezTo>
                    <a:pt x="2191656" y="5785390"/>
                    <a:pt x="2205539" y="5792902"/>
                    <a:pt x="2220685" y="5795066"/>
                  </a:cubicBezTo>
                  <a:cubicBezTo>
                    <a:pt x="2273586" y="5802623"/>
                    <a:pt x="2327123" y="5804743"/>
                    <a:pt x="2380342" y="5809581"/>
                  </a:cubicBezTo>
                  <a:cubicBezTo>
                    <a:pt x="2473937" y="5840779"/>
                    <a:pt x="2384369" y="5814302"/>
                    <a:pt x="2554514" y="5838609"/>
                  </a:cubicBezTo>
                  <a:cubicBezTo>
                    <a:pt x="2762609" y="5868337"/>
                    <a:pt x="2475505" y="5837805"/>
                    <a:pt x="2714171" y="5867638"/>
                  </a:cubicBezTo>
                  <a:cubicBezTo>
                    <a:pt x="2762418" y="5873669"/>
                    <a:pt x="2810933" y="5877314"/>
                    <a:pt x="2859314" y="5882152"/>
                  </a:cubicBezTo>
                  <a:cubicBezTo>
                    <a:pt x="3183529" y="5963204"/>
                    <a:pt x="2983447" y="5918515"/>
                    <a:pt x="3759200" y="5882152"/>
                  </a:cubicBezTo>
                  <a:cubicBezTo>
                    <a:pt x="3789765" y="5880719"/>
                    <a:pt x="3816600" y="5860546"/>
                    <a:pt x="3846285" y="5853124"/>
                  </a:cubicBezTo>
                  <a:cubicBezTo>
                    <a:pt x="4069125" y="5797411"/>
                    <a:pt x="3703611" y="5891572"/>
                    <a:pt x="3976914" y="5809581"/>
                  </a:cubicBezTo>
                  <a:cubicBezTo>
                    <a:pt x="4000543" y="5802492"/>
                    <a:pt x="4025295" y="5799904"/>
                    <a:pt x="4049485" y="5795066"/>
                  </a:cubicBezTo>
                  <a:cubicBezTo>
                    <a:pt x="4149810" y="5744904"/>
                    <a:pt x="4064511" y="5780439"/>
                    <a:pt x="4194628" y="5751524"/>
                  </a:cubicBezTo>
                  <a:cubicBezTo>
                    <a:pt x="4209563" y="5748205"/>
                    <a:pt x="4223460" y="5741212"/>
                    <a:pt x="4238171" y="5737009"/>
                  </a:cubicBezTo>
                  <a:cubicBezTo>
                    <a:pt x="4257351" y="5731529"/>
                    <a:pt x="4276876" y="5727333"/>
                    <a:pt x="4296228" y="5722495"/>
                  </a:cubicBezTo>
                  <a:cubicBezTo>
                    <a:pt x="4335506" y="5696309"/>
                    <a:pt x="4351788" y="5682854"/>
                    <a:pt x="4397828" y="5664438"/>
                  </a:cubicBezTo>
                  <a:cubicBezTo>
                    <a:pt x="4426238" y="5653074"/>
                    <a:pt x="4458676" y="5651152"/>
                    <a:pt x="4484914" y="5635409"/>
                  </a:cubicBezTo>
                  <a:cubicBezTo>
                    <a:pt x="4641699" y="5541337"/>
                    <a:pt x="4482663" y="5627180"/>
                    <a:pt x="4615542" y="5577352"/>
                  </a:cubicBezTo>
                  <a:cubicBezTo>
                    <a:pt x="4635801" y="5569755"/>
                    <a:pt x="4654814" y="5559059"/>
                    <a:pt x="4673600" y="5548324"/>
                  </a:cubicBezTo>
                  <a:cubicBezTo>
                    <a:pt x="4688746" y="5539669"/>
                    <a:pt x="4701109" y="5526166"/>
                    <a:pt x="4717142" y="5519295"/>
                  </a:cubicBezTo>
                  <a:cubicBezTo>
                    <a:pt x="4735477" y="5511437"/>
                    <a:pt x="4755847" y="5509619"/>
                    <a:pt x="4775200" y="5504781"/>
                  </a:cubicBezTo>
                  <a:cubicBezTo>
                    <a:pt x="4899980" y="5421592"/>
                    <a:pt x="4742107" y="5521327"/>
                    <a:pt x="4862285" y="5461238"/>
                  </a:cubicBezTo>
                  <a:cubicBezTo>
                    <a:pt x="4974831" y="5404965"/>
                    <a:pt x="4839925" y="5454176"/>
                    <a:pt x="4949371" y="5417695"/>
                  </a:cubicBezTo>
                  <a:cubicBezTo>
                    <a:pt x="4978400" y="5398343"/>
                    <a:pt x="5007023" y="5378369"/>
                    <a:pt x="5036457" y="5359638"/>
                  </a:cubicBezTo>
                  <a:cubicBezTo>
                    <a:pt x="5060257" y="5344492"/>
                    <a:pt x="5089080" y="5336043"/>
                    <a:pt x="5109028" y="5316095"/>
                  </a:cubicBezTo>
                  <a:cubicBezTo>
                    <a:pt x="5138057" y="5287066"/>
                    <a:pt x="5163272" y="5253641"/>
                    <a:pt x="5196114" y="5229009"/>
                  </a:cubicBezTo>
                  <a:cubicBezTo>
                    <a:pt x="5270592" y="5173150"/>
                    <a:pt x="5237066" y="5202571"/>
                    <a:pt x="5297714" y="5141924"/>
                  </a:cubicBezTo>
                  <a:cubicBezTo>
                    <a:pt x="5315462" y="5106427"/>
                    <a:pt x="5330123" y="5071101"/>
                    <a:pt x="5355771" y="5040324"/>
                  </a:cubicBezTo>
                  <a:cubicBezTo>
                    <a:pt x="5368912" y="5024555"/>
                    <a:pt x="5386173" y="5012550"/>
                    <a:pt x="5399314" y="4996781"/>
                  </a:cubicBezTo>
                  <a:cubicBezTo>
                    <a:pt x="5480360" y="4899525"/>
                    <a:pt x="5348034" y="5004518"/>
                    <a:pt x="5515428" y="4837124"/>
                  </a:cubicBezTo>
                  <a:cubicBezTo>
                    <a:pt x="5555453" y="4797099"/>
                    <a:pt x="5561058" y="4797187"/>
                    <a:pt x="5588000" y="4750038"/>
                  </a:cubicBezTo>
                  <a:cubicBezTo>
                    <a:pt x="5689450" y="4572500"/>
                    <a:pt x="5527117" y="4842775"/>
                    <a:pt x="5646057" y="4604895"/>
                  </a:cubicBezTo>
                  <a:cubicBezTo>
                    <a:pt x="5665409" y="4566190"/>
                    <a:pt x="5688043" y="4528959"/>
                    <a:pt x="5704114" y="4488781"/>
                  </a:cubicBezTo>
                  <a:cubicBezTo>
                    <a:pt x="5741177" y="4396120"/>
                    <a:pt x="5721490" y="4439512"/>
                    <a:pt x="5762171" y="4358152"/>
                  </a:cubicBezTo>
                  <a:cubicBezTo>
                    <a:pt x="5767009" y="4329123"/>
                    <a:pt x="5770301" y="4299794"/>
                    <a:pt x="5776685" y="4271066"/>
                  </a:cubicBezTo>
                  <a:cubicBezTo>
                    <a:pt x="5780004" y="4256131"/>
                    <a:pt x="5787881" y="4242459"/>
                    <a:pt x="5791200" y="4227524"/>
                  </a:cubicBezTo>
                  <a:cubicBezTo>
                    <a:pt x="5797584" y="4198796"/>
                    <a:pt x="5799330" y="4169166"/>
                    <a:pt x="5805714" y="4140438"/>
                  </a:cubicBezTo>
                  <a:cubicBezTo>
                    <a:pt x="5809033" y="4125503"/>
                    <a:pt x="5816025" y="4111606"/>
                    <a:pt x="5820228" y="4096895"/>
                  </a:cubicBezTo>
                  <a:cubicBezTo>
                    <a:pt x="5825708" y="4077715"/>
                    <a:pt x="5829904" y="4058190"/>
                    <a:pt x="5834742" y="4038838"/>
                  </a:cubicBezTo>
                  <a:cubicBezTo>
                    <a:pt x="5839580" y="3990457"/>
                    <a:pt x="5842831" y="3941891"/>
                    <a:pt x="5849257" y="3893695"/>
                  </a:cubicBezTo>
                  <a:cubicBezTo>
                    <a:pt x="5852517" y="3869242"/>
                    <a:pt x="5863771" y="3845793"/>
                    <a:pt x="5863771" y="3821124"/>
                  </a:cubicBezTo>
                  <a:cubicBezTo>
                    <a:pt x="5863771" y="3221180"/>
                    <a:pt x="5858211" y="2621229"/>
                    <a:pt x="5849257" y="2021352"/>
                  </a:cubicBezTo>
                  <a:cubicBezTo>
                    <a:pt x="5848531" y="1972735"/>
                    <a:pt x="5840423" y="1924498"/>
                    <a:pt x="5834742" y="1876209"/>
                  </a:cubicBezTo>
                  <a:cubicBezTo>
                    <a:pt x="5822612" y="1773107"/>
                    <a:pt x="5829012" y="1800962"/>
                    <a:pt x="5805714" y="1731066"/>
                  </a:cubicBezTo>
                  <a:cubicBezTo>
                    <a:pt x="5799022" y="1684222"/>
                    <a:pt x="5791152" y="1585853"/>
                    <a:pt x="5762171" y="1542381"/>
                  </a:cubicBezTo>
                  <a:cubicBezTo>
                    <a:pt x="5742819" y="1513352"/>
                    <a:pt x="5715146" y="1488393"/>
                    <a:pt x="5704114" y="1455295"/>
                  </a:cubicBezTo>
                  <a:cubicBezTo>
                    <a:pt x="5684084" y="1395203"/>
                    <a:pt x="5702330" y="1420238"/>
                    <a:pt x="5646057" y="1382724"/>
                  </a:cubicBezTo>
                  <a:cubicBezTo>
                    <a:pt x="5483010" y="1165325"/>
                    <a:pt x="5710571" y="1463041"/>
                    <a:pt x="5558971" y="1281124"/>
                  </a:cubicBezTo>
                  <a:cubicBezTo>
                    <a:pt x="5547803" y="1267723"/>
                    <a:pt x="5542277" y="1249916"/>
                    <a:pt x="5529942" y="1237581"/>
                  </a:cubicBezTo>
                  <a:cubicBezTo>
                    <a:pt x="5517607" y="1225246"/>
                    <a:pt x="5498735" y="1220887"/>
                    <a:pt x="5486400" y="1208552"/>
                  </a:cubicBezTo>
                  <a:cubicBezTo>
                    <a:pt x="5469295" y="1191447"/>
                    <a:pt x="5460757" y="1166767"/>
                    <a:pt x="5442857" y="1150495"/>
                  </a:cubicBezTo>
                  <a:cubicBezTo>
                    <a:pt x="5407058" y="1117950"/>
                    <a:pt x="5360953" y="1097620"/>
                    <a:pt x="5326742" y="1063409"/>
                  </a:cubicBezTo>
                  <a:lnTo>
                    <a:pt x="5225142" y="961809"/>
                  </a:lnTo>
                  <a:cubicBezTo>
                    <a:pt x="5210628" y="947295"/>
                    <a:pt x="5198679" y="929652"/>
                    <a:pt x="5181600" y="918266"/>
                  </a:cubicBezTo>
                  <a:cubicBezTo>
                    <a:pt x="5151309" y="898072"/>
                    <a:pt x="5105723" y="868846"/>
                    <a:pt x="5080000" y="845695"/>
                  </a:cubicBezTo>
                  <a:cubicBezTo>
                    <a:pt x="5049486" y="818232"/>
                    <a:pt x="5027072" y="781381"/>
                    <a:pt x="4992914" y="758609"/>
                  </a:cubicBezTo>
                  <a:lnTo>
                    <a:pt x="4862285" y="671524"/>
                  </a:lnTo>
                  <a:lnTo>
                    <a:pt x="4818742" y="642495"/>
                  </a:lnTo>
                  <a:cubicBezTo>
                    <a:pt x="4804228" y="632819"/>
                    <a:pt x="4790802" y="621267"/>
                    <a:pt x="4775200" y="613466"/>
                  </a:cubicBezTo>
                  <a:cubicBezTo>
                    <a:pt x="4693839" y="572787"/>
                    <a:pt x="4737231" y="592474"/>
                    <a:pt x="4644571" y="555409"/>
                  </a:cubicBezTo>
                  <a:cubicBezTo>
                    <a:pt x="4630057" y="540895"/>
                    <a:pt x="4618107" y="523252"/>
                    <a:pt x="4601028" y="511866"/>
                  </a:cubicBezTo>
                  <a:cubicBezTo>
                    <a:pt x="4588298" y="503379"/>
                    <a:pt x="4571413" y="503683"/>
                    <a:pt x="4557485" y="497352"/>
                  </a:cubicBezTo>
                  <a:cubicBezTo>
                    <a:pt x="4518091" y="479446"/>
                    <a:pt x="4478477" y="461559"/>
                    <a:pt x="4441371" y="439295"/>
                  </a:cubicBezTo>
                  <a:cubicBezTo>
                    <a:pt x="4239522" y="318185"/>
                    <a:pt x="4493755" y="465487"/>
                    <a:pt x="4296228" y="366724"/>
                  </a:cubicBezTo>
                  <a:cubicBezTo>
                    <a:pt x="4280625" y="358923"/>
                    <a:pt x="4268626" y="344780"/>
                    <a:pt x="4252685" y="337695"/>
                  </a:cubicBezTo>
                  <a:cubicBezTo>
                    <a:pt x="4224724" y="325268"/>
                    <a:pt x="4192968" y="322350"/>
                    <a:pt x="4165600" y="308666"/>
                  </a:cubicBezTo>
                  <a:cubicBezTo>
                    <a:pt x="4089700" y="270717"/>
                    <a:pt x="4128533" y="284886"/>
                    <a:pt x="4049485" y="265124"/>
                  </a:cubicBezTo>
                  <a:cubicBezTo>
                    <a:pt x="3961242" y="206295"/>
                    <a:pt x="4055001" y="261750"/>
                    <a:pt x="3947885" y="221581"/>
                  </a:cubicBezTo>
                  <a:cubicBezTo>
                    <a:pt x="3810532" y="170073"/>
                    <a:pt x="3976298" y="209846"/>
                    <a:pt x="3817257" y="178038"/>
                  </a:cubicBezTo>
                  <a:cubicBezTo>
                    <a:pt x="3689806" y="114312"/>
                    <a:pt x="3807952" y="164136"/>
                    <a:pt x="3556000" y="134495"/>
                  </a:cubicBezTo>
                  <a:cubicBezTo>
                    <a:pt x="3540805" y="132707"/>
                    <a:pt x="3527168" y="124184"/>
                    <a:pt x="3512457" y="119981"/>
                  </a:cubicBezTo>
                  <a:cubicBezTo>
                    <a:pt x="3475638" y="109461"/>
                    <a:pt x="3445652" y="105864"/>
                    <a:pt x="3410857" y="90952"/>
                  </a:cubicBezTo>
                  <a:cubicBezTo>
                    <a:pt x="3390970" y="82429"/>
                    <a:pt x="3373326" y="68766"/>
                    <a:pt x="3352800" y="61924"/>
                  </a:cubicBezTo>
                  <a:cubicBezTo>
                    <a:pt x="3305379" y="46117"/>
                    <a:pt x="3183790" y="37169"/>
                    <a:pt x="3149600" y="32895"/>
                  </a:cubicBezTo>
                  <a:cubicBezTo>
                    <a:pt x="3115654" y="28652"/>
                    <a:pt x="3081659" y="24501"/>
                    <a:pt x="3048000" y="18381"/>
                  </a:cubicBezTo>
                  <a:cubicBezTo>
                    <a:pt x="3028373" y="14813"/>
                    <a:pt x="3009865" y="4862"/>
                    <a:pt x="2989942" y="3866"/>
                  </a:cubicBezTo>
                  <a:cubicBezTo>
                    <a:pt x="2912629" y="0"/>
                    <a:pt x="2835123" y="20800"/>
                    <a:pt x="2786742" y="32895"/>
                  </a:cubicBezTo>
                  <a:close/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25953245" y="13701710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6200000" flipH="1">
            <a:off x="26753350" y="13251644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16200000" flipH="1">
            <a:off x="27451637" y="12801583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16200000" flipH="1">
            <a:off x="28200284" y="12351522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H="1">
            <a:off x="28897781" y="11901461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6200000" flipH="1">
            <a:off x="29631213" y="11451401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16200000" flipH="1">
            <a:off x="30335541" y="11002712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16200000" flipH="1">
            <a:off x="31135647" y="10552651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16200000" flipH="1">
            <a:off x="31887962" y="10102590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148678" y="10100909"/>
            <a:ext cx="2143407" cy="1625060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10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598578" y="13962111"/>
            <a:ext cx="1588768" cy="1625060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339570" y="7879841"/>
            <a:ext cx="4930066" cy="2585324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276990" y="19409972"/>
            <a:ext cx="4930066" cy="2585324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2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549253" y="24856275"/>
            <a:ext cx="8220610" cy="1551194"/>
          </a:xfrm>
          <a:prstGeom prst="rect">
            <a:avLst/>
          </a:prstGeom>
          <a:noFill/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 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3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071292" y="18799948"/>
            <a:ext cx="4930066" cy="2585324"/>
          </a:xfrm>
          <a:prstGeom prst="rect">
            <a:avLst/>
          </a:prstGeom>
          <a:noFill/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4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877782" y="7577979"/>
            <a:ext cx="4930066" cy="2585324"/>
          </a:xfrm>
          <a:prstGeom prst="rect">
            <a:avLst/>
          </a:prstGeom>
          <a:noFill/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5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387548" y="3158985"/>
            <a:ext cx="9201214" cy="1551194"/>
          </a:xfrm>
          <a:prstGeom prst="rect">
            <a:avLst/>
          </a:prstGeom>
          <a:noFill/>
          <a:ln w="76200">
            <a:noFill/>
          </a:ln>
        </p:spPr>
        <p:txBody>
          <a:bodyPr wrap="squar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 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6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32741402" y="9658404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5241428" y="1082217"/>
            <a:ext cx="25001178" cy="2419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r"/>
            <a:r>
              <a:rPr lang="ru-RU" sz="22400" b="1" dirty="0">
                <a:solidFill>
                  <a:schemeClr val="bg1"/>
                </a:solidFill>
              </a:rPr>
              <a:t>Колесо баланса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5407085" y="8353131"/>
            <a:ext cx="3940759" cy="394838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29582299" y="12589603"/>
            <a:ext cx="899030" cy="503815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25351654" y="17627759"/>
            <a:ext cx="5252206" cy="375751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23183739" y="16030370"/>
            <a:ext cx="2072790" cy="522659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9554531" y="8353142"/>
            <a:ext cx="5702004" cy="304825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9554531" y="11402765"/>
            <a:ext cx="3629209" cy="4627605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2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022" y="6756137"/>
            <a:ext cx="18549261" cy="19820808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Дано:</a:t>
            </a:r>
            <a:endParaRPr lang="en-US" sz="7800" b="1" dirty="0">
              <a:solidFill>
                <a:srgbClr val="FFFF00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Структура </a:t>
            </a:r>
            <a:r>
              <a:rPr lang="ru-RU" sz="7800" dirty="0">
                <a:solidFill>
                  <a:schemeClr val="bg1"/>
                </a:solidFill>
              </a:rPr>
              <a:t>1000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Рекрутинг</a:t>
            </a:r>
            <a:r>
              <a:rPr lang="ru-RU" sz="7800" dirty="0">
                <a:solidFill>
                  <a:schemeClr val="bg1"/>
                </a:solidFill>
              </a:rPr>
              <a:t> + 50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Сохранение/Выбывание</a:t>
            </a:r>
            <a:r>
              <a:rPr lang="ru-RU" sz="7800" dirty="0">
                <a:solidFill>
                  <a:schemeClr val="bg1"/>
                </a:solidFill>
              </a:rPr>
              <a:t> –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 итогу остается 1000 чел</a:t>
            </a: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Активность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r>
              <a:rPr lang="en-US" sz="7800" dirty="0">
                <a:solidFill>
                  <a:schemeClr val="bg1"/>
                </a:solidFill>
              </a:rPr>
              <a:t>2</a:t>
            </a:r>
            <a:r>
              <a:rPr lang="ru-RU" sz="7800" dirty="0">
                <a:solidFill>
                  <a:schemeClr val="bg1"/>
                </a:solidFill>
              </a:rPr>
              <a:t>%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Средняя покупка </a:t>
            </a:r>
            <a:r>
              <a:rPr lang="ru-RU" sz="7800" dirty="0">
                <a:solidFill>
                  <a:schemeClr val="bg1"/>
                </a:solidFill>
              </a:rPr>
              <a:t>1</a:t>
            </a:r>
            <a:r>
              <a:rPr lang="en-US" sz="7800" dirty="0">
                <a:solidFill>
                  <a:schemeClr val="bg1"/>
                </a:solidFill>
              </a:rPr>
              <a:t>76 PV</a:t>
            </a:r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Самостоятельных веток 2</a:t>
            </a:r>
            <a:endParaRPr lang="en-US" sz="7800" b="1" dirty="0">
              <a:solidFill>
                <a:schemeClr val="bg1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Итого ОО </a:t>
            </a:r>
            <a:r>
              <a:rPr lang="ru-RU" sz="7800" dirty="0">
                <a:solidFill>
                  <a:schemeClr val="bg1"/>
                </a:solidFill>
              </a:rPr>
              <a:t>= 1000*22%*</a:t>
            </a:r>
            <a:r>
              <a:rPr lang="en-US" sz="7800" dirty="0">
                <a:solidFill>
                  <a:schemeClr val="bg1"/>
                </a:solidFill>
              </a:rPr>
              <a:t>1</a:t>
            </a:r>
            <a:r>
              <a:rPr lang="ru-RU" sz="7800" dirty="0">
                <a:solidFill>
                  <a:schemeClr val="bg1"/>
                </a:solidFill>
              </a:rPr>
              <a:t>76 = 38</a:t>
            </a:r>
            <a:r>
              <a:rPr lang="en-US" sz="7800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720 </a:t>
            </a:r>
            <a:r>
              <a:rPr lang="en-US" sz="7800" dirty="0">
                <a:solidFill>
                  <a:schemeClr val="bg1"/>
                </a:solidFill>
              </a:rPr>
              <a:t>PV</a:t>
            </a: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Бонус: </a:t>
            </a:r>
            <a:r>
              <a:rPr lang="ru-RU" sz="7800" b="1" dirty="0">
                <a:solidFill>
                  <a:srgbClr val="FFFF00"/>
                </a:solidFill>
              </a:rPr>
              <a:t>115 560 р.</a:t>
            </a:r>
            <a:br>
              <a:rPr lang="ru-RU" sz="7800" b="1" dirty="0">
                <a:solidFill>
                  <a:srgbClr val="FFFF00"/>
                </a:solidFill>
              </a:rPr>
            </a:br>
            <a:endParaRPr lang="ru-RU" sz="7800" b="1" dirty="0">
              <a:solidFill>
                <a:srgbClr val="FFFF00"/>
              </a:solidFill>
            </a:endParaRPr>
          </a:p>
          <a:p>
            <a:r>
              <a:rPr lang="ru-RU" sz="7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44794" y="6756140"/>
            <a:ext cx="18549261" cy="18614327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Цель:</a:t>
            </a:r>
            <a:r>
              <a:rPr lang="ru-RU" sz="7800" b="1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увеличить значение 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показателей </a:t>
            </a:r>
            <a:r>
              <a:rPr lang="ru-RU" sz="7800" b="1" dirty="0">
                <a:solidFill>
                  <a:srgbClr val="FFFF00"/>
                </a:solidFill>
              </a:rPr>
              <a:t>на 6%</a:t>
            </a:r>
          </a:p>
          <a:p>
            <a:r>
              <a:rPr lang="ru-RU" sz="7800" dirty="0">
                <a:solidFill>
                  <a:schemeClr val="bg1"/>
                </a:solidFill>
              </a:rPr>
              <a:t/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Рекрутинг</a:t>
            </a:r>
            <a:r>
              <a:rPr lang="ru-RU" sz="7800" dirty="0">
                <a:solidFill>
                  <a:schemeClr val="bg1"/>
                </a:solidFill>
              </a:rPr>
              <a:t> +10 (т.е. 60</a:t>
            </a:r>
            <a:r>
              <a:rPr lang="en-US" sz="7800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чел)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Сохранение</a:t>
            </a:r>
            <a:r>
              <a:rPr lang="ru-RU" sz="7800" dirty="0">
                <a:solidFill>
                  <a:schemeClr val="bg1"/>
                </a:solidFill>
              </a:rPr>
              <a:t> +1 мес.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В итоге </a:t>
            </a:r>
            <a:r>
              <a:rPr lang="ru-RU" sz="7800" dirty="0">
                <a:solidFill>
                  <a:schemeClr val="bg1"/>
                </a:solidFill>
              </a:rPr>
              <a:t>структура 1060 чел </a:t>
            </a:r>
            <a:r>
              <a:rPr lang="ru-RU" sz="7800" b="1" dirty="0">
                <a:solidFill>
                  <a:srgbClr val="FFFF00"/>
                </a:solidFill>
              </a:rPr>
              <a:t>(+6%)</a:t>
            </a: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noFill/>
              </a:rPr>
              <a:t>Активность</a:t>
            </a:r>
            <a:r>
              <a:rPr lang="ru-RU" sz="7800" dirty="0">
                <a:noFill/>
              </a:rPr>
              <a:t> +6% = 23,3%</a:t>
            </a:r>
          </a:p>
          <a:p>
            <a:r>
              <a:rPr lang="ru-RU" sz="7800" b="1" dirty="0">
                <a:noFill/>
              </a:rPr>
              <a:t>Средняя покупка </a:t>
            </a:r>
            <a:r>
              <a:rPr lang="ru-RU" sz="7800" dirty="0">
                <a:noFill/>
              </a:rPr>
              <a:t>+6% = 187</a:t>
            </a:r>
            <a:r>
              <a:rPr lang="en-US" sz="7800" dirty="0">
                <a:noFill/>
              </a:rPr>
              <a:t> PV</a:t>
            </a:r>
          </a:p>
          <a:p>
            <a:r>
              <a:rPr lang="ru-RU" sz="7800" dirty="0">
                <a:noFill/>
              </a:rPr>
              <a:t>Самостоятельных </a:t>
            </a:r>
            <a:r>
              <a:rPr lang="ru-RU" sz="7800" b="1" dirty="0">
                <a:noFill/>
              </a:rPr>
              <a:t>веток</a:t>
            </a:r>
            <a:r>
              <a:rPr lang="ru-RU" sz="7800" dirty="0">
                <a:noFill/>
              </a:rPr>
              <a:t> 2</a:t>
            </a:r>
            <a:endParaRPr lang="en-US" sz="7800" dirty="0">
              <a:noFill/>
            </a:endParaRPr>
          </a:p>
          <a:p>
            <a:endParaRPr lang="en-US" sz="7800" dirty="0">
              <a:noFill/>
            </a:endParaRPr>
          </a:p>
          <a:p>
            <a:r>
              <a:rPr lang="ru-RU" sz="7800" b="1" dirty="0">
                <a:noFill/>
              </a:rPr>
              <a:t>Итого </a:t>
            </a:r>
            <a:r>
              <a:rPr lang="en-US" sz="7800" b="1" dirty="0">
                <a:noFill/>
              </a:rPr>
              <a:t>OO </a:t>
            </a:r>
            <a:r>
              <a:rPr lang="en-US" sz="7800" dirty="0">
                <a:noFill/>
              </a:rPr>
              <a:t>= 1060*23,3%*187 = 46 185 PV</a:t>
            </a:r>
            <a:endParaRPr lang="ru-RU" sz="7800" dirty="0">
              <a:noFill/>
            </a:endParaRPr>
          </a:p>
          <a:p>
            <a:endParaRPr lang="ru-RU" sz="7800" dirty="0">
              <a:noFill/>
            </a:endParaRPr>
          </a:p>
          <a:p>
            <a:r>
              <a:rPr lang="ru-RU" sz="7800" b="1" dirty="0">
                <a:noFill/>
              </a:rPr>
              <a:t>Бонус: 150 230 р. (+30%)</a:t>
            </a:r>
            <a:r>
              <a:rPr lang="ru-RU" sz="7800" dirty="0">
                <a:noFill/>
              </a:rPr>
              <a:t/>
            </a:r>
            <a:br>
              <a:rPr lang="ru-RU" sz="7800" dirty="0">
                <a:noFill/>
              </a:rPr>
            </a:br>
            <a:r>
              <a:rPr lang="ru-RU" sz="7800" dirty="0">
                <a:noFill/>
              </a:rPr>
              <a:t>(разброс в интервале </a:t>
            </a:r>
            <a:r>
              <a:rPr lang="en-US" sz="7800" dirty="0">
                <a:noFill/>
              </a:rPr>
              <a:t>~ </a:t>
            </a:r>
            <a:r>
              <a:rPr lang="ru-RU" sz="7800" dirty="0">
                <a:noFill/>
              </a:rPr>
              <a:t>120-165 тыс.)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474586" y="6784801"/>
            <a:ext cx="15522080" cy="12581906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Как?</a:t>
            </a:r>
          </a:p>
          <a:p>
            <a:endParaRPr lang="ru-RU" sz="7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 err="1">
                <a:solidFill>
                  <a:schemeClr val="accent6">
                    <a:lumMod val="75000"/>
                  </a:schemeClr>
                </a:solidFill>
              </a:rPr>
              <a:t>Промоушен</a:t>
            </a:r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 на подписание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Работа с неактивными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Мероприятия по продукции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Презентации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Мероприятия по бизнесу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Обучение способам работы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noFill/>
              </a:rPr>
              <a:t>Мотивационный «выезд» команды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</p:spPr>
        <p:txBody>
          <a:bodyPr>
            <a:normAutofit/>
          </a:bodyPr>
          <a:lstStyle/>
          <a:p>
            <a:pPr algn="r"/>
            <a:r>
              <a:rPr lang="ru-RU" sz="20000" b="1" dirty="0" smtClean="0">
                <a:solidFill>
                  <a:srgbClr val="FFFF00"/>
                </a:solidFill>
              </a:rPr>
              <a:t>Пример расчета</a:t>
            </a:r>
            <a:endParaRPr lang="ru-RU" sz="2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9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022" y="6756137"/>
            <a:ext cx="18549261" cy="19820808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Дано:</a:t>
            </a:r>
            <a:endParaRPr lang="en-US" sz="7800" b="1" dirty="0">
              <a:solidFill>
                <a:srgbClr val="FFFF00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Структура </a:t>
            </a:r>
            <a:r>
              <a:rPr lang="ru-RU" sz="7800" dirty="0">
                <a:solidFill>
                  <a:schemeClr val="bg1"/>
                </a:solidFill>
              </a:rPr>
              <a:t>1000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Рекрутинг</a:t>
            </a:r>
            <a:r>
              <a:rPr lang="ru-RU" sz="7800" dirty="0">
                <a:solidFill>
                  <a:schemeClr val="bg1"/>
                </a:solidFill>
              </a:rPr>
              <a:t> + 50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Сохранение/Выбывание</a:t>
            </a:r>
            <a:r>
              <a:rPr lang="ru-RU" sz="7800" dirty="0">
                <a:solidFill>
                  <a:schemeClr val="bg1"/>
                </a:solidFill>
              </a:rPr>
              <a:t> –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 итогу остается 1000 чел</a:t>
            </a: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Активность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r>
              <a:rPr lang="en-US" sz="7800" dirty="0">
                <a:solidFill>
                  <a:schemeClr val="bg1"/>
                </a:solidFill>
              </a:rPr>
              <a:t>2</a:t>
            </a:r>
            <a:r>
              <a:rPr lang="ru-RU" sz="7800" dirty="0">
                <a:solidFill>
                  <a:schemeClr val="bg1"/>
                </a:solidFill>
              </a:rPr>
              <a:t>%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Средняя покупка </a:t>
            </a:r>
            <a:r>
              <a:rPr lang="ru-RU" sz="7800" dirty="0">
                <a:solidFill>
                  <a:schemeClr val="bg1"/>
                </a:solidFill>
              </a:rPr>
              <a:t>1</a:t>
            </a:r>
            <a:r>
              <a:rPr lang="en-US" sz="7800" dirty="0">
                <a:solidFill>
                  <a:schemeClr val="bg1"/>
                </a:solidFill>
              </a:rPr>
              <a:t>76 PV</a:t>
            </a:r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Самостоятельных</a:t>
            </a:r>
            <a:r>
              <a:rPr lang="ru-RU" sz="7800" dirty="0">
                <a:solidFill>
                  <a:schemeClr val="bg1"/>
                </a:solidFill>
              </a:rPr>
              <a:t> </a:t>
            </a:r>
            <a:r>
              <a:rPr lang="ru-RU" sz="7800" b="1" dirty="0">
                <a:solidFill>
                  <a:schemeClr val="bg1"/>
                </a:solidFill>
              </a:rPr>
              <a:t>веток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endParaRPr lang="en-US" sz="7800" dirty="0">
              <a:solidFill>
                <a:schemeClr val="bg1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Итого ОО </a:t>
            </a:r>
            <a:r>
              <a:rPr lang="ru-RU" sz="7800" dirty="0">
                <a:solidFill>
                  <a:schemeClr val="bg1"/>
                </a:solidFill>
              </a:rPr>
              <a:t>= 1000*22%*</a:t>
            </a:r>
            <a:r>
              <a:rPr lang="en-US" sz="7800" dirty="0">
                <a:solidFill>
                  <a:schemeClr val="bg1"/>
                </a:solidFill>
              </a:rPr>
              <a:t>1</a:t>
            </a:r>
            <a:r>
              <a:rPr lang="ru-RU" sz="7800" dirty="0">
                <a:solidFill>
                  <a:schemeClr val="bg1"/>
                </a:solidFill>
              </a:rPr>
              <a:t>76 = 38</a:t>
            </a:r>
            <a:r>
              <a:rPr lang="en-US" sz="7800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720 </a:t>
            </a:r>
            <a:r>
              <a:rPr lang="en-US" sz="7800" dirty="0">
                <a:solidFill>
                  <a:schemeClr val="bg1"/>
                </a:solidFill>
              </a:rPr>
              <a:t>PV</a:t>
            </a: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Бонус: </a:t>
            </a:r>
            <a:r>
              <a:rPr lang="ru-RU" sz="7800" b="1" dirty="0">
                <a:solidFill>
                  <a:srgbClr val="FFFF00"/>
                </a:solidFill>
              </a:rPr>
              <a:t>115 560 р.</a:t>
            </a:r>
            <a:br>
              <a:rPr lang="ru-RU" sz="7800" b="1" dirty="0">
                <a:solidFill>
                  <a:srgbClr val="FFFF00"/>
                </a:solidFill>
              </a:rPr>
            </a:br>
            <a:endParaRPr lang="ru-RU" sz="7800" b="1" dirty="0">
              <a:solidFill>
                <a:srgbClr val="FFFF00"/>
              </a:solidFill>
            </a:endParaRPr>
          </a:p>
          <a:p>
            <a:r>
              <a:rPr lang="ru-RU" sz="7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44794" y="6756140"/>
            <a:ext cx="18549261" cy="18614327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Цель: </a:t>
            </a:r>
            <a:r>
              <a:rPr lang="ru-RU" sz="7800" dirty="0">
                <a:solidFill>
                  <a:schemeClr val="bg1"/>
                </a:solidFill>
              </a:rPr>
              <a:t>увеличить значение 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показателей </a:t>
            </a:r>
            <a:r>
              <a:rPr lang="ru-RU" sz="7800" b="1" dirty="0">
                <a:solidFill>
                  <a:srgbClr val="FFFF00"/>
                </a:solidFill>
              </a:rPr>
              <a:t>на 6%</a:t>
            </a:r>
          </a:p>
          <a:p>
            <a:r>
              <a:rPr lang="ru-RU" sz="7800" dirty="0">
                <a:solidFill>
                  <a:schemeClr val="bg1"/>
                </a:solidFill>
              </a:rPr>
              <a:t/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Рекрутинг</a:t>
            </a:r>
            <a:r>
              <a:rPr lang="ru-RU" sz="7800" dirty="0">
                <a:solidFill>
                  <a:schemeClr val="bg1"/>
                </a:solidFill>
              </a:rPr>
              <a:t> +10 (т.е. 60</a:t>
            </a:r>
            <a:r>
              <a:rPr lang="en-US" sz="7800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чел)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Сохранение</a:t>
            </a:r>
            <a:r>
              <a:rPr lang="ru-RU" sz="7800" dirty="0">
                <a:solidFill>
                  <a:schemeClr val="bg1"/>
                </a:solidFill>
              </a:rPr>
              <a:t> +1 мес.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В итоге </a:t>
            </a:r>
            <a:r>
              <a:rPr lang="ru-RU" sz="7800" dirty="0">
                <a:solidFill>
                  <a:schemeClr val="bg1"/>
                </a:solidFill>
              </a:rPr>
              <a:t>структура 1060 чел </a:t>
            </a:r>
            <a:r>
              <a:rPr lang="ru-RU" sz="7800" b="1" dirty="0">
                <a:solidFill>
                  <a:srgbClr val="FFFF00"/>
                </a:solidFill>
              </a:rPr>
              <a:t>(+6%)</a:t>
            </a: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Активность</a:t>
            </a:r>
            <a:r>
              <a:rPr lang="ru-RU" sz="7800" dirty="0">
                <a:solidFill>
                  <a:schemeClr val="bg1"/>
                </a:solidFill>
              </a:rPr>
              <a:t> </a:t>
            </a:r>
            <a:r>
              <a:rPr lang="ru-RU" sz="7800" b="1" dirty="0">
                <a:solidFill>
                  <a:srgbClr val="FFFF00"/>
                </a:solidFill>
              </a:rPr>
              <a:t>+6%</a:t>
            </a:r>
            <a:r>
              <a:rPr lang="ru-RU" sz="7800" dirty="0">
                <a:solidFill>
                  <a:schemeClr val="bg1"/>
                </a:solidFill>
              </a:rPr>
              <a:t> = 23,3%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Средняя покупка </a:t>
            </a:r>
            <a:r>
              <a:rPr lang="ru-RU" sz="7800" b="1" dirty="0">
                <a:solidFill>
                  <a:srgbClr val="FFFF00"/>
                </a:solidFill>
              </a:rPr>
              <a:t>+6% </a:t>
            </a:r>
            <a:r>
              <a:rPr lang="ru-RU" sz="7800" dirty="0">
                <a:solidFill>
                  <a:schemeClr val="bg1"/>
                </a:solidFill>
              </a:rPr>
              <a:t>= 187</a:t>
            </a:r>
            <a:r>
              <a:rPr lang="en-US" sz="7800" dirty="0">
                <a:solidFill>
                  <a:schemeClr val="bg1"/>
                </a:solidFill>
              </a:rPr>
              <a:t> PV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Самостоятельных</a:t>
            </a:r>
            <a:r>
              <a:rPr lang="ru-RU" sz="7800" dirty="0">
                <a:solidFill>
                  <a:schemeClr val="bg1"/>
                </a:solidFill>
              </a:rPr>
              <a:t> </a:t>
            </a:r>
            <a:r>
              <a:rPr lang="ru-RU" sz="7800" b="1" dirty="0">
                <a:solidFill>
                  <a:schemeClr val="bg1"/>
                </a:solidFill>
              </a:rPr>
              <a:t>веток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endParaRPr lang="en-US" sz="7800" dirty="0">
              <a:solidFill>
                <a:schemeClr val="bg1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noFill/>
              </a:rPr>
              <a:t>Итого </a:t>
            </a:r>
            <a:r>
              <a:rPr lang="en-US" sz="7800" b="1" dirty="0">
                <a:noFill/>
              </a:rPr>
              <a:t>OO </a:t>
            </a:r>
            <a:r>
              <a:rPr lang="en-US" sz="7800" dirty="0">
                <a:noFill/>
              </a:rPr>
              <a:t>= 1060*23,3%*187 = </a:t>
            </a:r>
            <a:r>
              <a:rPr lang="en-US" sz="7800" b="1" dirty="0">
                <a:noFill/>
              </a:rPr>
              <a:t>46 185 PV</a:t>
            </a:r>
            <a:endParaRPr lang="ru-RU" sz="7800" b="1" dirty="0">
              <a:noFill/>
            </a:endParaRPr>
          </a:p>
          <a:p>
            <a:endParaRPr lang="ru-RU" sz="7800" dirty="0">
              <a:noFill/>
            </a:endParaRPr>
          </a:p>
          <a:p>
            <a:r>
              <a:rPr lang="ru-RU" sz="7800" b="1" dirty="0">
                <a:noFill/>
              </a:rPr>
              <a:t>Бонус: 150 230 р. (+30%)</a:t>
            </a:r>
            <a:r>
              <a:rPr lang="ru-RU" sz="7800" dirty="0">
                <a:noFill/>
              </a:rPr>
              <a:t/>
            </a:r>
            <a:br>
              <a:rPr lang="ru-RU" sz="7800" dirty="0">
                <a:noFill/>
              </a:rPr>
            </a:br>
            <a:r>
              <a:rPr lang="ru-RU" sz="7800" dirty="0">
                <a:noFill/>
              </a:rPr>
              <a:t>(разброс в интервале </a:t>
            </a:r>
            <a:r>
              <a:rPr lang="en-US" sz="7800" dirty="0">
                <a:noFill/>
              </a:rPr>
              <a:t>~ </a:t>
            </a:r>
            <a:r>
              <a:rPr lang="ru-RU" sz="7800" dirty="0">
                <a:noFill/>
              </a:rPr>
              <a:t>120-165 тыс.)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474586" y="6784801"/>
            <a:ext cx="15522080" cy="12581906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Как?</a:t>
            </a:r>
          </a:p>
          <a:p>
            <a:endParaRPr lang="ru-RU" sz="7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dirty="0" err="1">
                <a:solidFill>
                  <a:schemeClr val="bg1"/>
                </a:solidFill>
              </a:rPr>
              <a:t>Промоушен</a:t>
            </a:r>
            <a:r>
              <a:rPr lang="ru-RU" sz="7800" dirty="0">
                <a:solidFill>
                  <a:schemeClr val="bg1"/>
                </a:solidFill>
              </a:rPr>
              <a:t> на подписание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dirty="0">
                <a:solidFill>
                  <a:schemeClr val="bg1"/>
                </a:solidFill>
              </a:rPr>
              <a:t>Работа с неактивными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Мероприятия по продукции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Презентации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Мероприятия по бизнесу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Обучение способам работы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b="1" dirty="0">
                <a:solidFill>
                  <a:schemeClr val="accent6">
                    <a:lumMod val="75000"/>
                  </a:schemeClr>
                </a:solidFill>
              </a:rPr>
              <a:t>Мотивационный «выезд» команды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</p:spPr>
        <p:txBody>
          <a:bodyPr>
            <a:normAutofit/>
          </a:bodyPr>
          <a:lstStyle/>
          <a:p>
            <a:pPr algn="r"/>
            <a:r>
              <a:rPr lang="ru-RU" sz="20000" b="1" dirty="0" smtClean="0">
                <a:solidFill>
                  <a:srgbClr val="FFFF00"/>
                </a:solidFill>
              </a:rPr>
              <a:t>Пример расчета</a:t>
            </a:r>
            <a:endParaRPr lang="ru-RU" sz="2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022" y="6756137"/>
            <a:ext cx="18549261" cy="19820808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Дано:</a:t>
            </a:r>
            <a:endParaRPr lang="en-US" sz="7800" b="1" dirty="0">
              <a:solidFill>
                <a:srgbClr val="FFFF00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Структура </a:t>
            </a:r>
            <a:r>
              <a:rPr lang="ru-RU" sz="7800" dirty="0">
                <a:solidFill>
                  <a:schemeClr val="bg1"/>
                </a:solidFill>
              </a:rPr>
              <a:t>1000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Рекрутинг</a:t>
            </a:r>
            <a:r>
              <a:rPr lang="ru-RU" sz="7800" dirty="0">
                <a:solidFill>
                  <a:schemeClr val="bg1"/>
                </a:solidFill>
              </a:rPr>
              <a:t> + 50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Сохранение/Выбывание</a:t>
            </a:r>
            <a:r>
              <a:rPr lang="ru-RU" sz="7800" dirty="0">
                <a:solidFill>
                  <a:schemeClr val="bg1"/>
                </a:solidFill>
              </a:rPr>
              <a:t> – 50 чел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 итогу остается 1000 чел</a:t>
            </a: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Активность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r>
              <a:rPr lang="en-US" sz="7800" dirty="0">
                <a:solidFill>
                  <a:schemeClr val="bg1"/>
                </a:solidFill>
              </a:rPr>
              <a:t>2</a:t>
            </a:r>
            <a:r>
              <a:rPr lang="ru-RU" sz="7800" dirty="0">
                <a:solidFill>
                  <a:schemeClr val="bg1"/>
                </a:solidFill>
              </a:rPr>
              <a:t>%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Средняя покупка </a:t>
            </a:r>
            <a:r>
              <a:rPr lang="ru-RU" sz="7800" dirty="0">
                <a:solidFill>
                  <a:schemeClr val="bg1"/>
                </a:solidFill>
              </a:rPr>
              <a:t>1</a:t>
            </a:r>
            <a:r>
              <a:rPr lang="en-US" sz="7800" dirty="0">
                <a:solidFill>
                  <a:schemeClr val="bg1"/>
                </a:solidFill>
              </a:rPr>
              <a:t>76 PV</a:t>
            </a:r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Самостоятельных</a:t>
            </a:r>
            <a:r>
              <a:rPr lang="ru-RU" sz="7800" dirty="0">
                <a:solidFill>
                  <a:schemeClr val="bg1"/>
                </a:solidFill>
              </a:rPr>
              <a:t> </a:t>
            </a:r>
            <a:r>
              <a:rPr lang="ru-RU" sz="7800" b="1" dirty="0">
                <a:solidFill>
                  <a:schemeClr val="bg1"/>
                </a:solidFill>
              </a:rPr>
              <a:t>веток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endParaRPr lang="en-US" sz="7800" dirty="0">
              <a:solidFill>
                <a:schemeClr val="bg1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Итого ОО </a:t>
            </a:r>
            <a:r>
              <a:rPr lang="ru-RU" sz="7800" dirty="0">
                <a:solidFill>
                  <a:schemeClr val="bg1"/>
                </a:solidFill>
              </a:rPr>
              <a:t>= 1000*22%*</a:t>
            </a:r>
            <a:r>
              <a:rPr lang="en-US" sz="7800" dirty="0">
                <a:solidFill>
                  <a:schemeClr val="bg1"/>
                </a:solidFill>
              </a:rPr>
              <a:t>1</a:t>
            </a:r>
            <a:r>
              <a:rPr lang="ru-RU" sz="7800" dirty="0">
                <a:solidFill>
                  <a:schemeClr val="bg1"/>
                </a:solidFill>
              </a:rPr>
              <a:t>76 = 38</a:t>
            </a:r>
            <a:r>
              <a:rPr lang="en-US" sz="7800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720 </a:t>
            </a:r>
            <a:r>
              <a:rPr lang="en-US" sz="7800" dirty="0">
                <a:solidFill>
                  <a:schemeClr val="bg1"/>
                </a:solidFill>
              </a:rPr>
              <a:t>PV</a:t>
            </a: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Бонус: </a:t>
            </a:r>
            <a:r>
              <a:rPr lang="ru-RU" sz="7800" b="1" dirty="0">
                <a:solidFill>
                  <a:srgbClr val="FFFF00"/>
                </a:solidFill>
              </a:rPr>
              <a:t>115 560 р.</a:t>
            </a:r>
            <a:br>
              <a:rPr lang="ru-RU" sz="7800" b="1" dirty="0">
                <a:solidFill>
                  <a:srgbClr val="FFFF00"/>
                </a:solidFill>
              </a:rPr>
            </a:br>
            <a:endParaRPr lang="ru-RU" sz="7800" b="1" dirty="0">
              <a:solidFill>
                <a:srgbClr val="FFFF00"/>
              </a:solidFill>
            </a:endParaRPr>
          </a:p>
          <a:p>
            <a:r>
              <a:rPr lang="ru-RU" sz="7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44794" y="6756140"/>
            <a:ext cx="18549261" cy="18614327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Цель:</a:t>
            </a:r>
            <a:r>
              <a:rPr lang="ru-RU" sz="7800" b="1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увеличить значение 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показателей </a:t>
            </a:r>
            <a:r>
              <a:rPr lang="ru-RU" sz="7800" b="1" dirty="0">
                <a:solidFill>
                  <a:srgbClr val="FFFF00"/>
                </a:solidFill>
              </a:rPr>
              <a:t>на 6%</a:t>
            </a:r>
          </a:p>
          <a:p>
            <a:r>
              <a:rPr lang="ru-RU" sz="7800" dirty="0">
                <a:solidFill>
                  <a:schemeClr val="bg1"/>
                </a:solidFill>
              </a:rPr>
              <a:t/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Рекрутинг</a:t>
            </a:r>
            <a:r>
              <a:rPr lang="ru-RU" sz="7800" dirty="0">
                <a:solidFill>
                  <a:schemeClr val="bg1"/>
                </a:solidFill>
              </a:rPr>
              <a:t> +10 (т.е. 60</a:t>
            </a:r>
            <a:r>
              <a:rPr lang="en-US" sz="7800" dirty="0">
                <a:solidFill>
                  <a:schemeClr val="bg1"/>
                </a:solidFill>
              </a:rPr>
              <a:t> </a:t>
            </a:r>
            <a:r>
              <a:rPr lang="ru-RU" sz="7800" dirty="0">
                <a:solidFill>
                  <a:schemeClr val="bg1"/>
                </a:solidFill>
              </a:rPr>
              <a:t>чел)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Сохранение</a:t>
            </a:r>
            <a:r>
              <a:rPr lang="ru-RU" sz="7800" dirty="0">
                <a:solidFill>
                  <a:schemeClr val="bg1"/>
                </a:solidFill>
              </a:rPr>
              <a:t> +1 мес.</a:t>
            </a:r>
            <a:br>
              <a:rPr lang="ru-RU" sz="7800" dirty="0">
                <a:solidFill>
                  <a:schemeClr val="bg1"/>
                </a:solidFill>
              </a:rPr>
            </a:br>
            <a:r>
              <a:rPr lang="ru-RU" sz="7800" b="1" dirty="0">
                <a:solidFill>
                  <a:schemeClr val="bg1"/>
                </a:solidFill>
              </a:rPr>
              <a:t>В итоге </a:t>
            </a:r>
            <a:r>
              <a:rPr lang="ru-RU" sz="7800" dirty="0">
                <a:solidFill>
                  <a:schemeClr val="bg1"/>
                </a:solidFill>
              </a:rPr>
              <a:t>структура 1060 чел </a:t>
            </a:r>
            <a:r>
              <a:rPr lang="ru-RU" sz="7800" b="1" dirty="0">
                <a:solidFill>
                  <a:srgbClr val="FFFF00"/>
                </a:solidFill>
              </a:rPr>
              <a:t>(+6%)</a:t>
            </a: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Активность</a:t>
            </a:r>
            <a:r>
              <a:rPr lang="ru-RU" sz="7800" dirty="0">
                <a:solidFill>
                  <a:schemeClr val="bg1"/>
                </a:solidFill>
              </a:rPr>
              <a:t> </a:t>
            </a:r>
            <a:r>
              <a:rPr lang="ru-RU" sz="7800" b="1" dirty="0">
                <a:solidFill>
                  <a:srgbClr val="FFFF00"/>
                </a:solidFill>
              </a:rPr>
              <a:t>+6%</a:t>
            </a:r>
            <a:r>
              <a:rPr lang="ru-RU" sz="7800" dirty="0">
                <a:solidFill>
                  <a:schemeClr val="bg1"/>
                </a:solidFill>
              </a:rPr>
              <a:t> = 23,3%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Средняя покупка </a:t>
            </a:r>
            <a:r>
              <a:rPr lang="ru-RU" sz="7800" b="1" dirty="0">
                <a:solidFill>
                  <a:srgbClr val="FFFF00"/>
                </a:solidFill>
              </a:rPr>
              <a:t>+6%</a:t>
            </a:r>
            <a:r>
              <a:rPr lang="ru-RU" sz="7800" dirty="0">
                <a:solidFill>
                  <a:schemeClr val="bg1"/>
                </a:solidFill>
              </a:rPr>
              <a:t> = 187</a:t>
            </a:r>
            <a:r>
              <a:rPr lang="en-US" sz="7800" dirty="0">
                <a:solidFill>
                  <a:schemeClr val="bg1"/>
                </a:solidFill>
              </a:rPr>
              <a:t> PV</a:t>
            </a:r>
          </a:p>
          <a:p>
            <a:r>
              <a:rPr lang="ru-RU" sz="7800" b="1" dirty="0">
                <a:solidFill>
                  <a:schemeClr val="bg1"/>
                </a:solidFill>
              </a:rPr>
              <a:t>Самостоятельных</a:t>
            </a:r>
            <a:r>
              <a:rPr lang="ru-RU" sz="7800" dirty="0">
                <a:solidFill>
                  <a:schemeClr val="bg1"/>
                </a:solidFill>
              </a:rPr>
              <a:t> </a:t>
            </a:r>
            <a:r>
              <a:rPr lang="ru-RU" sz="7800" b="1" dirty="0">
                <a:solidFill>
                  <a:schemeClr val="bg1"/>
                </a:solidFill>
              </a:rPr>
              <a:t>веток</a:t>
            </a:r>
            <a:r>
              <a:rPr lang="ru-RU" sz="7800" dirty="0">
                <a:solidFill>
                  <a:schemeClr val="bg1"/>
                </a:solidFill>
              </a:rPr>
              <a:t> 2</a:t>
            </a:r>
            <a:endParaRPr lang="en-US" sz="7800" dirty="0">
              <a:solidFill>
                <a:schemeClr val="bg1"/>
              </a:solidFill>
            </a:endParaRPr>
          </a:p>
          <a:p>
            <a:endParaRPr lang="en-US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Итого </a:t>
            </a:r>
            <a:r>
              <a:rPr lang="en-US" sz="7800" b="1" dirty="0">
                <a:solidFill>
                  <a:schemeClr val="bg1"/>
                </a:solidFill>
              </a:rPr>
              <a:t>OO </a:t>
            </a:r>
            <a:r>
              <a:rPr lang="en-US" sz="7800" dirty="0">
                <a:solidFill>
                  <a:schemeClr val="bg1"/>
                </a:solidFill>
              </a:rPr>
              <a:t>= 1060*23,3%*187 = </a:t>
            </a:r>
            <a:r>
              <a:rPr lang="en-US" sz="7800" b="1" dirty="0">
                <a:solidFill>
                  <a:srgbClr val="FFFF00"/>
                </a:solidFill>
              </a:rPr>
              <a:t>46 185 PV</a:t>
            </a:r>
            <a:endParaRPr lang="ru-RU" sz="7800" b="1" dirty="0">
              <a:solidFill>
                <a:srgbClr val="FFFF00"/>
              </a:solidFill>
            </a:endParaRPr>
          </a:p>
          <a:p>
            <a:endParaRPr lang="ru-RU" sz="7800" dirty="0">
              <a:solidFill>
                <a:schemeClr val="bg1"/>
              </a:solidFill>
            </a:endParaRPr>
          </a:p>
          <a:p>
            <a:r>
              <a:rPr lang="ru-RU" sz="7800" b="1" dirty="0">
                <a:solidFill>
                  <a:schemeClr val="bg1"/>
                </a:solidFill>
              </a:rPr>
              <a:t>Бонус: </a:t>
            </a:r>
            <a:r>
              <a:rPr lang="ru-RU" sz="7800" b="1" dirty="0">
                <a:solidFill>
                  <a:srgbClr val="FFFF00"/>
                </a:solidFill>
              </a:rPr>
              <a:t>150 230 р. (+30%)</a:t>
            </a:r>
            <a:r>
              <a:rPr lang="ru-RU" sz="7800" dirty="0">
                <a:solidFill>
                  <a:srgbClr val="FFFF00"/>
                </a:solidFill>
              </a:rPr>
              <a:t/>
            </a:r>
            <a:br>
              <a:rPr lang="ru-RU" sz="7800" dirty="0">
                <a:solidFill>
                  <a:srgbClr val="FFFF00"/>
                </a:solidFill>
              </a:rPr>
            </a:br>
            <a:r>
              <a:rPr lang="ru-RU" sz="7800" dirty="0">
                <a:solidFill>
                  <a:schemeClr val="bg1"/>
                </a:solidFill>
              </a:rPr>
              <a:t>(разброс в интервале </a:t>
            </a:r>
            <a:r>
              <a:rPr lang="en-US" sz="7800" dirty="0">
                <a:solidFill>
                  <a:schemeClr val="bg1"/>
                </a:solidFill>
              </a:rPr>
              <a:t>~ </a:t>
            </a:r>
            <a:r>
              <a:rPr lang="ru-RU" sz="7800" dirty="0">
                <a:solidFill>
                  <a:schemeClr val="bg1"/>
                </a:solidFill>
              </a:rPr>
              <a:t>120-165 тыс.)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474586" y="6784801"/>
            <a:ext cx="15522080" cy="12581906"/>
          </a:xfrm>
          <a:prstGeom prst="rect">
            <a:avLst/>
          </a:prstGeom>
        </p:spPr>
        <p:txBody>
          <a:bodyPr wrap="square" lIns="512064" tIns="256032" rIns="512064" bIns="256032">
            <a:spAutoFit/>
          </a:bodyPr>
          <a:lstStyle/>
          <a:p>
            <a:r>
              <a:rPr lang="ru-RU" sz="7800" b="1" dirty="0">
                <a:solidFill>
                  <a:srgbClr val="FFFF00"/>
                </a:solidFill>
              </a:rPr>
              <a:t>Как?</a:t>
            </a:r>
          </a:p>
          <a:p>
            <a:endParaRPr lang="ru-RU" sz="7800" b="1" dirty="0">
              <a:solidFill>
                <a:schemeClr val="bg1"/>
              </a:solidFill>
            </a:endParaRP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dirty="0" err="1">
                <a:solidFill>
                  <a:schemeClr val="bg1"/>
                </a:solidFill>
              </a:rPr>
              <a:t>Промоушен</a:t>
            </a:r>
            <a:r>
              <a:rPr lang="ru-RU" sz="7800" dirty="0">
                <a:solidFill>
                  <a:schemeClr val="bg1"/>
                </a:solidFill>
              </a:rPr>
              <a:t> на подписание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dirty="0">
                <a:solidFill>
                  <a:schemeClr val="bg1"/>
                </a:solidFill>
              </a:rPr>
              <a:t>Работа с неактивными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dirty="0">
                <a:solidFill>
                  <a:schemeClr val="bg1"/>
                </a:solidFill>
              </a:rPr>
              <a:t>Мероприятия по продукции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dirty="0">
                <a:solidFill>
                  <a:schemeClr val="bg1"/>
                </a:solidFill>
              </a:rPr>
              <a:t>Презентации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dirty="0">
                <a:solidFill>
                  <a:schemeClr val="bg1"/>
                </a:solidFill>
              </a:rPr>
              <a:t>Мероприятия по бизнесу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dirty="0">
                <a:solidFill>
                  <a:schemeClr val="bg1"/>
                </a:solidFill>
              </a:rPr>
              <a:t>Обучение способам работы</a:t>
            </a:r>
          </a:p>
          <a:p>
            <a:pPr marL="1600200" indent="-1600200">
              <a:buFont typeface="Arial" panose="020B0604020202020204" pitchFamily="34" charset="0"/>
              <a:buChar char="•"/>
            </a:pPr>
            <a:r>
              <a:rPr lang="ru-RU" sz="7800" dirty="0">
                <a:solidFill>
                  <a:schemeClr val="bg1"/>
                </a:solidFill>
              </a:rPr>
              <a:t>Мотивационный «выезд» команды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</p:spPr>
        <p:txBody>
          <a:bodyPr>
            <a:normAutofit/>
          </a:bodyPr>
          <a:lstStyle/>
          <a:p>
            <a:pPr algn="r"/>
            <a:r>
              <a:rPr lang="ru-RU" sz="20000" b="1" dirty="0" smtClean="0">
                <a:solidFill>
                  <a:srgbClr val="FFFF00"/>
                </a:solidFill>
              </a:rPr>
              <a:t>Пример расчета</a:t>
            </a:r>
            <a:endParaRPr lang="ru-RU" sz="2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7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0" b="1" dirty="0" smtClean="0">
                <a:solidFill>
                  <a:srgbClr val="FFFF00"/>
                </a:solidFill>
              </a:rPr>
              <a:t>Что именно делать?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6944" y="7628997"/>
            <a:ext cx="41260584" cy="16921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ru-RU" sz="15000" b="1" dirty="0" smtClean="0"/>
              <a:t>Темы, которые будут затронуты в ходе форума:</a:t>
            </a:r>
          </a:p>
          <a:p>
            <a:pPr fontAlgn="b"/>
            <a:endParaRPr lang="ru-RU" sz="10000" dirty="0" smtClean="0"/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 smtClean="0"/>
              <a:t>Организация </a:t>
            </a:r>
            <a:r>
              <a:rPr lang="ru-RU" sz="10000" dirty="0"/>
              <a:t>системы обучения структуры</a:t>
            </a:r>
            <a:endParaRPr lang="ru-RU" sz="10000" dirty="0">
              <a:solidFill>
                <a:srgbClr val="000000"/>
              </a:solidFill>
            </a:endParaRPr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 smtClean="0"/>
              <a:t>Технологии </a:t>
            </a:r>
            <a:r>
              <a:rPr lang="ru-RU" sz="10000" dirty="0"/>
              <a:t>и акции для увеличения результатов</a:t>
            </a:r>
            <a:endParaRPr lang="ru-RU" sz="10000" dirty="0">
              <a:solidFill>
                <a:srgbClr val="000000"/>
              </a:solidFill>
            </a:endParaRPr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 smtClean="0"/>
              <a:t>Как организовать работу </a:t>
            </a:r>
            <a:r>
              <a:rPr lang="ru-RU" sz="10000" dirty="0"/>
              <a:t>с партнерами</a:t>
            </a:r>
            <a:endParaRPr lang="ru-RU" sz="10000" dirty="0">
              <a:solidFill>
                <a:srgbClr val="000000"/>
              </a:solidFill>
            </a:endParaRPr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 smtClean="0"/>
              <a:t>Как отладить командную работу</a:t>
            </a:r>
            <a:endParaRPr lang="ru-RU" sz="10000" dirty="0">
              <a:solidFill>
                <a:srgbClr val="000000"/>
              </a:solidFill>
            </a:endParaRPr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 err="1" smtClean="0"/>
              <a:t>Промоушены</a:t>
            </a:r>
            <a:r>
              <a:rPr lang="ru-RU" sz="10000" dirty="0" smtClean="0"/>
              <a:t> и </a:t>
            </a:r>
            <a:r>
              <a:rPr lang="ru-RU" sz="10000" dirty="0"/>
              <a:t>планирование работы</a:t>
            </a:r>
            <a:endParaRPr lang="ru-RU" sz="10000" dirty="0">
              <a:solidFill>
                <a:srgbClr val="000000"/>
              </a:solidFill>
            </a:endParaRPr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 smtClean="0"/>
              <a:t>Как работать с </a:t>
            </a:r>
            <a:r>
              <a:rPr lang="ru-RU" sz="10000" dirty="0"/>
              <a:t>результатами</a:t>
            </a:r>
            <a:endParaRPr lang="ru-RU" sz="10000" dirty="0">
              <a:solidFill>
                <a:srgbClr val="000000"/>
              </a:solidFill>
            </a:endParaRPr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/>
              <a:t>Вовлечение через продукт и </a:t>
            </a:r>
            <a:r>
              <a:rPr lang="ru-RU" sz="10000" dirty="0" err="1"/>
              <a:t>аргонизация</a:t>
            </a:r>
            <a:endParaRPr lang="ru-RU" sz="10000" dirty="0">
              <a:solidFill>
                <a:srgbClr val="000000"/>
              </a:solidFill>
            </a:endParaRPr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 err="1" smtClean="0"/>
              <a:t>Промоушены</a:t>
            </a:r>
            <a:r>
              <a:rPr lang="ru-RU" sz="10000" dirty="0" smtClean="0"/>
              <a:t> и мотивация</a:t>
            </a:r>
            <a:endParaRPr lang="ru-RU" sz="10000" dirty="0">
              <a:solidFill>
                <a:srgbClr val="000000"/>
              </a:solidFill>
            </a:endParaRPr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 smtClean="0"/>
              <a:t>Корпоративные ценности</a:t>
            </a:r>
            <a:endParaRPr lang="ru-RU" sz="10000" dirty="0">
              <a:solidFill>
                <a:srgbClr val="000000"/>
              </a:solidFill>
            </a:endParaRPr>
          </a:p>
          <a:p>
            <a:pPr marL="1143000" indent="-1143000" fontAlgn="b">
              <a:buFont typeface="Arial" panose="020B0604020202020204" pitchFamily="34" charset="0"/>
              <a:buChar char="•"/>
            </a:pPr>
            <a:r>
              <a:rPr lang="ru-RU" sz="10000" dirty="0" smtClean="0"/>
              <a:t>Новые источники </a:t>
            </a:r>
            <a:r>
              <a:rPr lang="ru-RU" sz="10000" dirty="0"/>
              <a:t>теплых </a:t>
            </a:r>
            <a:r>
              <a:rPr lang="ru-RU" sz="10000" dirty="0" smtClean="0"/>
              <a:t>контактов</a:t>
            </a:r>
            <a:endParaRPr lang="ru-RU" sz="1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0" b="1" dirty="0" smtClean="0">
                <a:solidFill>
                  <a:srgbClr val="FFFF00"/>
                </a:solidFill>
              </a:rPr>
              <a:t>Что именно делать?</a:t>
            </a:r>
            <a:endParaRPr lang="ru-RU" sz="200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\\Disco\IOS_Online\+Мероприятия\2024\04\Презентация шаблон\Фото лидеров\Чебоксаро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0748" y="1944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isco\IOS_Online\+Мероприятия\2024\04\Презентация шаблон\Фото лидеров\Арбузов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920" y="792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Disco\IOS_Online\+Мероприятия\2024\04\Презентация шаблон\Фото лидеров\Гати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297" y="7893608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Disco\IOS_Online\+Мероприятия\2024\04\Презентация шаблон\Фото лидеров\Генжеханов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68" y="1476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Disco\IOS_Online\+Мероприятия\2024\04\Презентация шаблон\Фото лидеров\Гришанов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6" y="1944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Disco\IOS_Online\+Мероприятия\2024\04\Презентация шаблон\Фото лидеров\Дубровина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249" y="1944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\Disco\IOS_Online\+Мероприятия\2024\04\Презентация шаблон\Фото лидеров\Красовская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576" y="1944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\\Disco\IOS_Online\+Мероприятия\2024\04\Презентация шаблон\Фото лидеров\Крылова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977" y="1476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\\Disco\IOS_Online\+Мероприятия\2024\04\Презентация шаблон\Фото лидеров\Лазаревич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209" y="792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\\Disco\IOS_Online\+Мероприятия\2024\04\Презентация шаблон\Фото лидеров\Марков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056" y="792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\\Disco\IOS_Online\+Мероприятия\2024\04\Презентация шаблон\Фото лидеров\Пронина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313" y="16418024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\\Disco\IOS_Online\+Мероприятия\2024\04\Презентация шаблон\Фото лидеров\Силантьев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25" y="7920000"/>
            <a:ext cx="6999287" cy="69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8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3681542" y="1507789"/>
            <a:ext cx="24019002" cy="2455930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endParaRPr lang="ru-RU" sz="24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182939" y="4283323"/>
            <a:ext cx="18764845" cy="1918482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r>
              <a:rPr lang="ru-RU" sz="24600" b="1" dirty="0">
                <a:solidFill>
                  <a:schemeClr val="accent5">
                    <a:lumMod val="50000"/>
                  </a:schemeClr>
                </a:solidFill>
              </a:rPr>
              <a:t>КОЛЕСО БОНУСА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6464" y="12675407"/>
            <a:ext cx="116652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chemeClr val="bg1"/>
                </a:solidFill>
              </a:rPr>
              <a:t>ПРОКАЧАЙТЕ</a:t>
            </a:r>
            <a:endParaRPr lang="ru-RU" sz="15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56728" y="12675407"/>
            <a:ext cx="116652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chemeClr val="bg1"/>
                </a:solidFill>
              </a:rPr>
              <a:t>НАКАЧАЙТЕ</a:t>
            </a:r>
            <a:endParaRPr lang="ru-RU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772597"/>
            <a:ext cx="51206400" cy="7258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r>
              <a:rPr lang="ru-RU" sz="20200" b="1" dirty="0"/>
              <a:t>Чем больше ваш заработок в АРГО – </a:t>
            </a:r>
            <a:br>
              <a:rPr lang="ru-RU" sz="20200" b="1" dirty="0"/>
            </a:br>
            <a:r>
              <a:rPr lang="ru-RU" sz="20200" b="1" dirty="0"/>
              <a:t>тем больше здоровых людей вокруг</a:t>
            </a:r>
          </a:p>
        </p:txBody>
      </p:sp>
      <p:sp>
        <p:nvSpPr>
          <p:cNvPr id="3" name="Овал 2"/>
          <p:cNvSpPr/>
          <p:nvPr/>
        </p:nvSpPr>
        <p:spPr>
          <a:xfrm>
            <a:off x="42957128" y="1008312"/>
            <a:ext cx="7646578" cy="7416824"/>
          </a:xfrm>
          <a:prstGeom prst="ellipse">
            <a:avLst/>
          </a:prstGeom>
          <a:solidFill>
            <a:srgbClr val="006666"/>
          </a:solidFill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256032" rIns="0" bIns="256032" rtlCol="0" anchor="ctr"/>
          <a:lstStyle/>
          <a:p>
            <a:pPr algn="ctr"/>
            <a:r>
              <a:rPr lang="ru-RU" sz="10000" b="1" dirty="0"/>
              <a:t>КОЛЕСО БОНУСА</a:t>
            </a:r>
          </a:p>
        </p:txBody>
      </p:sp>
    </p:spTree>
    <p:extLst>
      <p:ext uri="{BB962C8B-B14F-4D97-AF65-F5344CB8AC3E}">
        <p14:creationId xmlns:p14="http://schemas.microsoft.com/office/powerpoint/2010/main" val="21549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761223"/>
            <a:ext cx="51206400" cy="7866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>
            <a:defPPr>
              <a:defRPr lang="ru-RU"/>
            </a:defPPr>
            <a:lvl1pPr algn="ctr">
              <a:defRPr sz="20200" b="1"/>
            </a:lvl1pPr>
          </a:lstStyle>
          <a:p>
            <a:r>
              <a:rPr lang="ru-RU" dirty="0"/>
              <a:t>Спасибо за внимание!</a:t>
            </a:r>
          </a:p>
          <a:p>
            <a:r>
              <a:rPr lang="ru-RU" dirty="0"/>
              <a:t>Да пребудут с вами команда и бонус!</a:t>
            </a:r>
          </a:p>
        </p:txBody>
      </p:sp>
      <p:sp>
        <p:nvSpPr>
          <p:cNvPr id="7" name="Овал 6"/>
          <p:cNvSpPr/>
          <p:nvPr/>
        </p:nvSpPr>
        <p:spPr>
          <a:xfrm>
            <a:off x="42957128" y="1008312"/>
            <a:ext cx="7646578" cy="7416824"/>
          </a:xfrm>
          <a:prstGeom prst="ellipse">
            <a:avLst/>
          </a:prstGeom>
          <a:solidFill>
            <a:srgbClr val="006666"/>
          </a:solidFill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256032" rIns="0" bIns="256032" rtlCol="0" anchor="ctr"/>
          <a:lstStyle/>
          <a:p>
            <a:pPr algn="ctr"/>
            <a:r>
              <a:rPr lang="ru-RU" sz="10000" b="1" dirty="0"/>
              <a:t>КОЛЕСО БОНУСА</a:t>
            </a:r>
          </a:p>
        </p:txBody>
      </p:sp>
    </p:spTree>
    <p:extLst>
      <p:ext uri="{BB962C8B-B14F-4D97-AF65-F5344CB8AC3E}">
        <p14:creationId xmlns:p14="http://schemas.microsoft.com/office/powerpoint/2010/main" val="724068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\\Disco\IOS_Online\+Мероприятия\2024\04\Презентация шаблон\Фото лидеров\Презентации бизнес-форм апрель_Монтажная область 1 копия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70096" cy="290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2808" y="10641179"/>
            <a:ext cx="44644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b="1" dirty="0" smtClean="0">
                <a:solidFill>
                  <a:srgbClr val="CC9900"/>
                </a:solidFill>
              </a:rPr>
              <a:t>СПАСИБО ЗА ВНИМАНИЕ! </a:t>
            </a:r>
            <a:endParaRPr lang="ru-RU" sz="30000" b="1" dirty="0">
              <a:solidFill>
                <a:srgbClr val="CC99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670096" cy="290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9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Проанализировать сферы жизни и стать успешнее: рисуем колесо баланса"/>
          <p:cNvSpPr>
            <a:spLocks noChangeAspect="1" noChangeArrowheads="1"/>
          </p:cNvSpPr>
          <p:nvPr/>
        </p:nvSpPr>
        <p:spPr bwMode="auto">
          <a:xfrm>
            <a:off x="355600" y="-573406"/>
            <a:ext cx="1706880" cy="1280160"/>
          </a:xfrm>
          <a:prstGeom prst="rect">
            <a:avLst/>
          </a:prstGeom>
          <a:noFill/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5522080" y="4723925"/>
            <a:ext cx="19770005" cy="20404653"/>
            <a:chOff x="2411760" y="375033"/>
            <a:chExt cx="4344843" cy="4393439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6200000" flipH="1">
              <a:off x="2428860" y="2571749"/>
              <a:ext cx="4286282" cy="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6200000" flipH="1">
              <a:off x="2500296" y="2518172"/>
              <a:ext cx="4286282" cy="3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>
                <a:rot lat="0" lon="0" rev="180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16200000" flipH="1">
              <a:off x="2581260" y="2625329"/>
              <a:ext cx="4286282" cy="3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олилиния 34"/>
            <p:cNvSpPr/>
            <p:nvPr/>
          </p:nvSpPr>
          <p:spPr>
            <a:xfrm>
              <a:off x="2411760" y="411510"/>
              <a:ext cx="4344843" cy="4335940"/>
            </a:xfrm>
            <a:custGeom>
              <a:avLst/>
              <a:gdLst>
                <a:gd name="connsiteX0" fmla="*/ 2786742 w 5863771"/>
                <a:gd name="connsiteY0" fmla="*/ 32895 h 5963204"/>
                <a:gd name="connsiteX1" fmla="*/ 2699657 w 5863771"/>
                <a:gd name="connsiteY1" fmla="*/ 76438 h 5963204"/>
                <a:gd name="connsiteX2" fmla="*/ 2554514 w 5863771"/>
                <a:gd name="connsiteY2" fmla="*/ 119981 h 5963204"/>
                <a:gd name="connsiteX3" fmla="*/ 2467428 w 5863771"/>
                <a:gd name="connsiteY3" fmla="*/ 149009 h 5963204"/>
                <a:gd name="connsiteX4" fmla="*/ 2423885 w 5863771"/>
                <a:gd name="connsiteY4" fmla="*/ 163524 h 5963204"/>
                <a:gd name="connsiteX5" fmla="*/ 2351314 w 5863771"/>
                <a:gd name="connsiteY5" fmla="*/ 178038 h 5963204"/>
                <a:gd name="connsiteX6" fmla="*/ 2307771 w 5863771"/>
                <a:gd name="connsiteY6" fmla="*/ 192552 h 5963204"/>
                <a:gd name="connsiteX7" fmla="*/ 2220685 w 5863771"/>
                <a:gd name="connsiteY7" fmla="*/ 207066 h 5963204"/>
                <a:gd name="connsiteX8" fmla="*/ 2133600 w 5863771"/>
                <a:gd name="connsiteY8" fmla="*/ 236095 h 5963204"/>
                <a:gd name="connsiteX9" fmla="*/ 2090057 w 5863771"/>
                <a:gd name="connsiteY9" fmla="*/ 265124 h 5963204"/>
                <a:gd name="connsiteX10" fmla="*/ 2046514 w 5863771"/>
                <a:gd name="connsiteY10" fmla="*/ 279638 h 5963204"/>
                <a:gd name="connsiteX11" fmla="*/ 2002971 w 5863771"/>
                <a:gd name="connsiteY11" fmla="*/ 308666 h 5963204"/>
                <a:gd name="connsiteX12" fmla="*/ 1915885 w 5863771"/>
                <a:gd name="connsiteY12" fmla="*/ 337695 h 5963204"/>
                <a:gd name="connsiteX13" fmla="*/ 1872342 w 5863771"/>
                <a:gd name="connsiteY13" fmla="*/ 366724 h 5963204"/>
                <a:gd name="connsiteX14" fmla="*/ 1727200 w 5863771"/>
                <a:gd name="connsiteY14" fmla="*/ 410266 h 5963204"/>
                <a:gd name="connsiteX15" fmla="*/ 1640114 w 5863771"/>
                <a:gd name="connsiteY15" fmla="*/ 439295 h 5963204"/>
                <a:gd name="connsiteX16" fmla="*/ 1553028 w 5863771"/>
                <a:gd name="connsiteY16" fmla="*/ 468324 h 5963204"/>
                <a:gd name="connsiteX17" fmla="*/ 1509485 w 5863771"/>
                <a:gd name="connsiteY17" fmla="*/ 497352 h 5963204"/>
                <a:gd name="connsiteX18" fmla="*/ 1393371 w 5863771"/>
                <a:gd name="connsiteY18" fmla="*/ 555409 h 5963204"/>
                <a:gd name="connsiteX19" fmla="*/ 1349828 w 5863771"/>
                <a:gd name="connsiteY19" fmla="*/ 584438 h 5963204"/>
                <a:gd name="connsiteX20" fmla="*/ 1306285 w 5863771"/>
                <a:gd name="connsiteY20" fmla="*/ 627981 h 5963204"/>
                <a:gd name="connsiteX21" fmla="*/ 1262742 w 5863771"/>
                <a:gd name="connsiteY21" fmla="*/ 642495 h 5963204"/>
                <a:gd name="connsiteX22" fmla="*/ 1175657 w 5863771"/>
                <a:gd name="connsiteY22" fmla="*/ 700552 h 5963204"/>
                <a:gd name="connsiteX23" fmla="*/ 1132114 w 5863771"/>
                <a:gd name="connsiteY23" fmla="*/ 729581 h 5963204"/>
                <a:gd name="connsiteX24" fmla="*/ 1088571 w 5863771"/>
                <a:gd name="connsiteY24" fmla="*/ 773124 h 5963204"/>
                <a:gd name="connsiteX25" fmla="*/ 1059542 w 5863771"/>
                <a:gd name="connsiteY25" fmla="*/ 816666 h 5963204"/>
                <a:gd name="connsiteX26" fmla="*/ 972457 w 5863771"/>
                <a:gd name="connsiteY26" fmla="*/ 874724 h 5963204"/>
                <a:gd name="connsiteX27" fmla="*/ 928914 w 5863771"/>
                <a:gd name="connsiteY27" fmla="*/ 903752 h 5963204"/>
                <a:gd name="connsiteX28" fmla="*/ 856342 w 5863771"/>
                <a:gd name="connsiteY28" fmla="*/ 976324 h 5963204"/>
                <a:gd name="connsiteX29" fmla="*/ 827314 w 5863771"/>
                <a:gd name="connsiteY29" fmla="*/ 1019866 h 5963204"/>
                <a:gd name="connsiteX30" fmla="*/ 783771 w 5863771"/>
                <a:gd name="connsiteY30" fmla="*/ 1063409 h 5963204"/>
                <a:gd name="connsiteX31" fmla="*/ 725714 w 5863771"/>
                <a:gd name="connsiteY31" fmla="*/ 1150495 h 5963204"/>
                <a:gd name="connsiteX32" fmla="*/ 609600 w 5863771"/>
                <a:gd name="connsiteY32" fmla="*/ 1324666 h 5963204"/>
                <a:gd name="connsiteX33" fmla="*/ 580571 w 5863771"/>
                <a:gd name="connsiteY33" fmla="*/ 1368209 h 5963204"/>
                <a:gd name="connsiteX34" fmla="*/ 551542 w 5863771"/>
                <a:gd name="connsiteY34" fmla="*/ 1411752 h 5963204"/>
                <a:gd name="connsiteX35" fmla="*/ 508000 w 5863771"/>
                <a:gd name="connsiteY35" fmla="*/ 1440781 h 5963204"/>
                <a:gd name="connsiteX36" fmla="*/ 420914 w 5863771"/>
                <a:gd name="connsiteY36" fmla="*/ 1527866 h 5963204"/>
                <a:gd name="connsiteX37" fmla="*/ 362857 w 5863771"/>
                <a:gd name="connsiteY37" fmla="*/ 1673009 h 5963204"/>
                <a:gd name="connsiteX38" fmla="*/ 319314 w 5863771"/>
                <a:gd name="connsiteY38" fmla="*/ 1818152 h 5963204"/>
                <a:gd name="connsiteX39" fmla="*/ 290285 w 5863771"/>
                <a:gd name="connsiteY39" fmla="*/ 1861695 h 5963204"/>
                <a:gd name="connsiteX40" fmla="*/ 261257 w 5863771"/>
                <a:gd name="connsiteY40" fmla="*/ 1948781 h 5963204"/>
                <a:gd name="connsiteX41" fmla="*/ 203200 w 5863771"/>
                <a:gd name="connsiteY41" fmla="*/ 2050381 h 5963204"/>
                <a:gd name="connsiteX42" fmla="*/ 174171 w 5863771"/>
                <a:gd name="connsiteY42" fmla="*/ 2181009 h 5963204"/>
                <a:gd name="connsiteX43" fmla="*/ 145142 w 5863771"/>
                <a:gd name="connsiteY43" fmla="*/ 2311638 h 5963204"/>
                <a:gd name="connsiteX44" fmla="*/ 130628 w 5863771"/>
                <a:gd name="connsiteY44" fmla="*/ 2471295 h 5963204"/>
                <a:gd name="connsiteX45" fmla="*/ 116114 w 5863771"/>
                <a:gd name="connsiteY45" fmla="*/ 2514838 h 5963204"/>
                <a:gd name="connsiteX46" fmla="*/ 101600 w 5863771"/>
                <a:gd name="connsiteY46" fmla="*/ 2689009 h 5963204"/>
                <a:gd name="connsiteX47" fmla="*/ 87085 w 5863771"/>
                <a:gd name="connsiteY47" fmla="*/ 2732552 h 5963204"/>
                <a:gd name="connsiteX48" fmla="*/ 72571 w 5863771"/>
                <a:gd name="connsiteY48" fmla="*/ 2805124 h 5963204"/>
                <a:gd name="connsiteX49" fmla="*/ 43542 w 5863771"/>
                <a:gd name="connsiteY49" fmla="*/ 3037352 h 5963204"/>
                <a:gd name="connsiteX50" fmla="*/ 29028 w 5863771"/>
                <a:gd name="connsiteY50" fmla="*/ 3095409 h 5963204"/>
                <a:gd name="connsiteX51" fmla="*/ 14514 w 5863771"/>
                <a:gd name="connsiteY51" fmla="*/ 3240552 h 5963204"/>
                <a:gd name="connsiteX52" fmla="*/ 0 w 5863771"/>
                <a:gd name="connsiteY52" fmla="*/ 3327638 h 5963204"/>
                <a:gd name="connsiteX53" fmla="*/ 14514 w 5863771"/>
                <a:gd name="connsiteY53" fmla="*/ 3937238 h 5963204"/>
                <a:gd name="connsiteX54" fmla="*/ 29028 w 5863771"/>
                <a:gd name="connsiteY54" fmla="*/ 3980781 h 5963204"/>
                <a:gd name="connsiteX55" fmla="*/ 43542 w 5863771"/>
                <a:gd name="connsiteY55" fmla="*/ 4038838 h 5963204"/>
                <a:gd name="connsiteX56" fmla="*/ 130628 w 5863771"/>
                <a:gd name="connsiteY56" fmla="*/ 4213009 h 5963204"/>
                <a:gd name="connsiteX57" fmla="*/ 174171 w 5863771"/>
                <a:gd name="connsiteY57" fmla="*/ 4242038 h 5963204"/>
                <a:gd name="connsiteX58" fmla="*/ 246742 w 5863771"/>
                <a:gd name="connsiteY58" fmla="*/ 4372666 h 5963204"/>
                <a:gd name="connsiteX59" fmla="*/ 275771 w 5863771"/>
                <a:gd name="connsiteY59" fmla="*/ 4430724 h 5963204"/>
                <a:gd name="connsiteX60" fmla="*/ 290285 w 5863771"/>
                <a:gd name="connsiteY60" fmla="*/ 4474266 h 5963204"/>
                <a:gd name="connsiteX61" fmla="*/ 377371 w 5863771"/>
                <a:gd name="connsiteY61" fmla="*/ 4546838 h 5963204"/>
                <a:gd name="connsiteX62" fmla="*/ 435428 w 5863771"/>
                <a:gd name="connsiteY62" fmla="*/ 4633924 h 5963204"/>
                <a:gd name="connsiteX63" fmla="*/ 464457 w 5863771"/>
                <a:gd name="connsiteY63" fmla="*/ 4691981 h 5963204"/>
                <a:gd name="connsiteX64" fmla="*/ 508000 w 5863771"/>
                <a:gd name="connsiteY64" fmla="*/ 4735524 h 5963204"/>
                <a:gd name="connsiteX65" fmla="*/ 566057 w 5863771"/>
                <a:gd name="connsiteY65" fmla="*/ 4822609 h 5963204"/>
                <a:gd name="connsiteX66" fmla="*/ 595085 w 5863771"/>
                <a:gd name="connsiteY66" fmla="*/ 4866152 h 5963204"/>
                <a:gd name="connsiteX67" fmla="*/ 682171 w 5863771"/>
                <a:gd name="connsiteY67" fmla="*/ 4967752 h 5963204"/>
                <a:gd name="connsiteX68" fmla="*/ 769257 w 5863771"/>
                <a:gd name="connsiteY68" fmla="*/ 5040324 h 5963204"/>
                <a:gd name="connsiteX69" fmla="*/ 856342 w 5863771"/>
                <a:gd name="connsiteY69" fmla="*/ 5112895 h 5963204"/>
                <a:gd name="connsiteX70" fmla="*/ 928914 w 5863771"/>
                <a:gd name="connsiteY70" fmla="*/ 5170952 h 5963204"/>
                <a:gd name="connsiteX71" fmla="*/ 986971 w 5863771"/>
                <a:gd name="connsiteY71" fmla="*/ 5229009 h 5963204"/>
                <a:gd name="connsiteX72" fmla="*/ 1117600 w 5863771"/>
                <a:gd name="connsiteY72" fmla="*/ 5301581 h 5963204"/>
                <a:gd name="connsiteX73" fmla="*/ 1219200 w 5863771"/>
                <a:gd name="connsiteY73" fmla="*/ 5374152 h 5963204"/>
                <a:gd name="connsiteX74" fmla="*/ 1262742 w 5863771"/>
                <a:gd name="connsiteY74" fmla="*/ 5388666 h 5963204"/>
                <a:gd name="connsiteX75" fmla="*/ 1364342 w 5863771"/>
                <a:gd name="connsiteY75" fmla="*/ 5446724 h 5963204"/>
                <a:gd name="connsiteX76" fmla="*/ 1407885 w 5863771"/>
                <a:gd name="connsiteY76" fmla="*/ 5475752 h 5963204"/>
                <a:gd name="connsiteX77" fmla="*/ 1524000 w 5863771"/>
                <a:gd name="connsiteY77" fmla="*/ 5533809 h 5963204"/>
                <a:gd name="connsiteX78" fmla="*/ 1611085 w 5863771"/>
                <a:gd name="connsiteY78" fmla="*/ 5577352 h 5963204"/>
                <a:gd name="connsiteX79" fmla="*/ 1727200 w 5863771"/>
                <a:gd name="connsiteY79" fmla="*/ 5635409 h 5963204"/>
                <a:gd name="connsiteX80" fmla="*/ 1799771 w 5863771"/>
                <a:gd name="connsiteY80" fmla="*/ 5664438 h 5963204"/>
                <a:gd name="connsiteX81" fmla="*/ 1843314 w 5863771"/>
                <a:gd name="connsiteY81" fmla="*/ 5678952 h 5963204"/>
                <a:gd name="connsiteX82" fmla="*/ 1973942 w 5863771"/>
                <a:gd name="connsiteY82" fmla="*/ 5722495 h 5963204"/>
                <a:gd name="connsiteX83" fmla="*/ 2061028 w 5863771"/>
                <a:gd name="connsiteY83" fmla="*/ 5751524 h 5963204"/>
                <a:gd name="connsiteX84" fmla="*/ 2177142 w 5863771"/>
                <a:gd name="connsiteY84" fmla="*/ 5780552 h 5963204"/>
                <a:gd name="connsiteX85" fmla="*/ 2220685 w 5863771"/>
                <a:gd name="connsiteY85" fmla="*/ 5795066 h 5963204"/>
                <a:gd name="connsiteX86" fmla="*/ 2380342 w 5863771"/>
                <a:gd name="connsiteY86" fmla="*/ 5809581 h 5963204"/>
                <a:gd name="connsiteX87" fmla="*/ 2554514 w 5863771"/>
                <a:gd name="connsiteY87" fmla="*/ 5838609 h 5963204"/>
                <a:gd name="connsiteX88" fmla="*/ 2714171 w 5863771"/>
                <a:gd name="connsiteY88" fmla="*/ 5867638 h 5963204"/>
                <a:gd name="connsiteX89" fmla="*/ 2859314 w 5863771"/>
                <a:gd name="connsiteY89" fmla="*/ 5882152 h 5963204"/>
                <a:gd name="connsiteX90" fmla="*/ 3759200 w 5863771"/>
                <a:gd name="connsiteY90" fmla="*/ 5882152 h 5963204"/>
                <a:gd name="connsiteX91" fmla="*/ 3846285 w 5863771"/>
                <a:gd name="connsiteY91" fmla="*/ 5853124 h 5963204"/>
                <a:gd name="connsiteX92" fmla="*/ 3976914 w 5863771"/>
                <a:gd name="connsiteY92" fmla="*/ 5809581 h 5963204"/>
                <a:gd name="connsiteX93" fmla="*/ 4049485 w 5863771"/>
                <a:gd name="connsiteY93" fmla="*/ 5795066 h 5963204"/>
                <a:gd name="connsiteX94" fmla="*/ 4194628 w 5863771"/>
                <a:gd name="connsiteY94" fmla="*/ 5751524 h 5963204"/>
                <a:gd name="connsiteX95" fmla="*/ 4238171 w 5863771"/>
                <a:gd name="connsiteY95" fmla="*/ 5737009 h 5963204"/>
                <a:gd name="connsiteX96" fmla="*/ 4296228 w 5863771"/>
                <a:gd name="connsiteY96" fmla="*/ 5722495 h 5963204"/>
                <a:gd name="connsiteX97" fmla="*/ 4397828 w 5863771"/>
                <a:gd name="connsiteY97" fmla="*/ 5664438 h 5963204"/>
                <a:gd name="connsiteX98" fmla="*/ 4484914 w 5863771"/>
                <a:gd name="connsiteY98" fmla="*/ 5635409 h 5963204"/>
                <a:gd name="connsiteX99" fmla="*/ 4615542 w 5863771"/>
                <a:gd name="connsiteY99" fmla="*/ 5577352 h 5963204"/>
                <a:gd name="connsiteX100" fmla="*/ 4673600 w 5863771"/>
                <a:gd name="connsiteY100" fmla="*/ 5548324 h 5963204"/>
                <a:gd name="connsiteX101" fmla="*/ 4717142 w 5863771"/>
                <a:gd name="connsiteY101" fmla="*/ 5519295 h 5963204"/>
                <a:gd name="connsiteX102" fmla="*/ 4775200 w 5863771"/>
                <a:gd name="connsiteY102" fmla="*/ 5504781 h 5963204"/>
                <a:gd name="connsiteX103" fmla="*/ 4862285 w 5863771"/>
                <a:gd name="connsiteY103" fmla="*/ 5461238 h 5963204"/>
                <a:gd name="connsiteX104" fmla="*/ 4949371 w 5863771"/>
                <a:gd name="connsiteY104" fmla="*/ 5417695 h 5963204"/>
                <a:gd name="connsiteX105" fmla="*/ 5036457 w 5863771"/>
                <a:gd name="connsiteY105" fmla="*/ 5359638 h 5963204"/>
                <a:gd name="connsiteX106" fmla="*/ 5109028 w 5863771"/>
                <a:gd name="connsiteY106" fmla="*/ 5316095 h 5963204"/>
                <a:gd name="connsiteX107" fmla="*/ 5196114 w 5863771"/>
                <a:gd name="connsiteY107" fmla="*/ 5229009 h 5963204"/>
                <a:gd name="connsiteX108" fmla="*/ 5297714 w 5863771"/>
                <a:gd name="connsiteY108" fmla="*/ 5141924 h 5963204"/>
                <a:gd name="connsiteX109" fmla="*/ 5355771 w 5863771"/>
                <a:gd name="connsiteY109" fmla="*/ 5040324 h 5963204"/>
                <a:gd name="connsiteX110" fmla="*/ 5399314 w 5863771"/>
                <a:gd name="connsiteY110" fmla="*/ 4996781 h 5963204"/>
                <a:gd name="connsiteX111" fmla="*/ 5515428 w 5863771"/>
                <a:gd name="connsiteY111" fmla="*/ 4837124 h 5963204"/>
                <a:gd name="connsiteX112" fmla="*/ 5588000 w 5863771"/>
                <a:gd name="connsiteY112" fmla="*/ 4750038 h 5963204"/>
                <a:gd name="connsiteX113" fmla="*/ 5646057 w 5863771"/>
                <a:gd name="connsiteY113" fmla="*/ 4604895 h 5963204"/>
                <a:gd name="connsiteX114" fmla="*/ 5704114 w 5863771"/>
                <a:gd name="connsiteY114" fmla="*/ 4488781 h 5963204"/>
                <a:gd name="connsiteX115" fmla="*/ 5762171 w 5863771"/>
                <a:gd name="connsiteY115" fmla="*/ 4358152 h 5963204"/>
                <a:gd name="connsiteX116" fmla="*/ 5776685 w 5863771"/>
                <a:gd name="connsiteY116" fmla="*/ 4271066 h 5963204"/>
                <a:gd name="connsiteX117" fmla="*/ 5791200 w 5863771"/>
                <a:gd name="connsiteY117" fmla="*/ 4227524 h 5963204"/>
                <a:gd name="connsiteX118" fmla="*/ 5805714 w 5863771"/>
                <a:gd name="connsiteY118" fmla="*/ 4140438 h 5963204"/>
                <a:gd name="connsiteX119" fmla="*/ 5820228 w 5863771"/>
                <a:gd name="connsiteY119" fmla="*/ 4096895 h 5963204"/>
                <a:gd name="connsiteX120" fmla="*/ 5834742 w 5863771"/>
                <a:gd name="connsiteY120" fmla="*/ 4038838 h 5963204"/>
                <a:gd name="connsiteX121" fmla="*/ 5849257 w 5863771"/>
                <a:gd name="connsiteY121" fmla="*/ 3893695 h 5963204"/>
                <a:gd name="connsiteX122" fmla="*/ 5863771 w 5863771"/>
                <a:gd name="connsiteY122" fmla="*/ 3821124 h 5963204"/>
                <a:gd name="connsiteX123" fmla="*/ 5849257 w 5863771"/>
                <a:gd name="connsiteY123" fmla="*/ 2021352 h 5963204"/>
                <a:gd name="connsiteX124" fmla="*/ 5834742 w 5863771"/>
                <a:gd name="connsiteY124" fmla="*/ 1876209 h 5963204"/>
                <a:gd name="connsiteX125" fmla="*/ 5805714 w 5863771"/>
                <a:gd name="connsiteY125" fmla="*/ 1731066 h 5963204"/>
                <a:gd name="connsiteX126" fmla="*/ 5762171 w 5863771"/>
                <a:gd name="connsiteY126" fmla="*/ 1542381 h 5963204"/>
                <a:gd name="connsiteX127" fmla="*/ 5704114 w 5863771"/>
                <a:gd name="connsiteY127" fmla="*/ 1455295 h 5963204"/>
                <a:gd name="connsiteX128" fmla="*/ 5646057 w 5863771"/>
                <a:gd name="connsiteY128" fmla="*/ 1382724 h 5963204"/>
                <a:gd name="connsiteX129" fmla="*/ 5558971 w 5863771"/>
                <a:gd name="connsiteY129" fmla="*/ 1281124 h 5963204"/>
                <a:gd name="connsiteX130" fmla="*/ 5529942 w 5863771"/>
                <a:gd name="connsiteY130" fmla="*/ 1237581 h 5963204"/>
                <a:gd name="connsiteX131" fmla="*/ 5486400 w 5863771"/>
                <a:gd name="connsiteY131" fmla="*/ 1208552 h 5963204"/>
                <a:gd name="connsiteX132" fmla="*/ 5442857 w 5863771"/>
                <a:gd name="connsiteY132" fmla="*/ 1150495 h 5963204"/>
                <a:gd name="connsiteX133" fmla="*/ 5326742 w 5863771"/>
                <a:gd name="connsiteY133" fmla="*/ 1063409 h 5963204"/>
                <a:gd name="connsiteX134" fmla="*/ 5225142 w 5863771"/>
                <a:gd name="connsiteY134" fmla="*/ 961809 h 5963204"/>
                <a:gd name="connsiteX135" fmla="*/ 5181600 w 5863771"/>
                <a:gd name="connsiteY135" fmla="*/ 918266 h 5963204"/>
                <a:gd name="connsiteX136" fmla="*/ 5080000 w 5863771"/>
                <a:gd name="connsiteY136" fmla="*/ 845695 h 5963204"/>
                <a:gd name="connsiteX137" fmla="*/ 4992914 w 5863771"/>
                <a:gd name="connsiteY137" fmla="*/ 758609 h 5963204"/>
                <a:gd name="connsiteX138" fmla="*/ 4862285 w 5863771"/>
                <a:gd name="connsiteY138" fmla="*/ 671524 h 5963204"/>
                <a:gd name="connsiteX139" fmla="*/ 4818742 w 5863771"/>
                <a:gd name="connsiteY139" fmla="*/ 642495 h 5963204"/>
                <a:gd name="connsiteX140" fmla="*/ 4775200 w 5863771"/>
                <a:gd name="connsiteY140" fmla="*/ 613466 h 5963204"/>
                <a:gd name="connsiteX141" fmla="*/ 4644571 w 5863771"/>
                <a:gd name="connsiteY141" fmla="*/ 555409 h 5963204"/>
                <a:gd name="connsiteX142" fmla="*/ 4601028 w 5863771"/>
                <a:gd name="connsiteY142" fmla="*/ 511866 h 5963204"/>
                <a:gd name="connsiteX143" fmla="*/ 4557485 w 5863771"/>
                <a:gd name="connsiteY143" fmla="*/ 497352 h 5963204"/>
                <a:gd name="connsiteX144" fmla="*/ 4441371 w 5863771"/>
                <a:gd name="connsiteY144" fmla="*/ 439295 h 5963204"/>
                <a:gd name="connsiteX145" fmla="*/ 4296228 w 5863771"/>
                <a:gd name="connsiteY145" fmla="*/ 366724 h 5963204"/>
                <a:gd name="connsiteX146" fmla="*/ 4252685 w 5863771"/>
                <a:gd name="connsiteY146" fmla="*/ 337695 h 5963204"/>
                <a:gd name="connsiteX147" fmla="*/ 4165600 w 5863771"/>
                <a:gd name="connsiteY147" fmla="*/ 308666 h 5963204"/>
                <a:gd name="connsiteX148" fmla="*/ 4049485 w 5863771"/>
                <a:gd name="connsiteY148" fmla="*/ 265124 h 5963204"/>
                <a:gd name="connsiteX149" fmla="*/ 3947885 w 5863771"/>
                <a:gd name="connsiteY149" fmla="*/ 221581 h 5963204"/>
                <a:gd name="connsiteX150" fmla="*/ 3817257 w 5863771"/>
                <a:gd name="connsiteY150" fmla="*/ 178038 h 5963204"/>
                <a:gd name="connsiteX151" fmla="*/ 3556000 w 5863771"/>
                <a:gd name="connsiteY151" fmla="*/ 134495 h 5963204"/>
                <a:gd name="connsiteX152" fmla="*/ 3512457 w 5863771"/>
                <a:gd name="connsiteY152" fmla="*/ 119981 h 5963204"/>
                <a:gd name="connsiteX153" fmla="*/ 3410857 w 5863771"/>
                <a:gd name="connsiteY153" fmla="*/ 90952 h 5963204"/>
                <a:gd name="connsiteX154" fmla="*/ 3352800 w 5863771"/>
                <a:gd name="connsiteY154" fmla="*/ 61924 h 5963204"/>
                <a:gd name="connsiteX155" fmla="*/ 3149600 w 5863771"/>
                <a:gd name="connsiteY155" fmla="*/ 32895 h 5963204"/>
                <a:gd name="connsiteX156" fmla="*/ 3048000 w 5863771"/>
                <a:gd name="connsiteY156" fmla="*/ 18381 h 5963204"/>
                <a:gd name="connsiteX157" fmla="*/ 2989942 w 5863771"/>
                <a:gd name="connsiteY157" fmla="*/ 3866 h 5963204"/>
                <a:gd name="connsiteX158" fmla="*/ 2786742 w 5863771"/>
                <a:gd name="connsiteY158" fmla="*/ 32895 h 596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5863771" h="5963204">
                  <a:moveTo>
                    <a:pt x="2786742" y="32895"/>
                  </a:moveTo>
                  <a:cubicBezTo>
                    <a:pt x="2738361" y="44990"/>
                    <a:pt x="2868482" y="1405"/>
                    <a:pt x="2699657" y="76438"/>
                  </a:cubicBezTo>
                  <a:cubicBezTo>
                    <a:pt x="2628620" y="108010"/>
                    <a:pt x="2619456" y="100498"/>
                    <a:pt x="2554514" y="119981"/>
                  </a:cubicBezTo>
                  <a:cubicBezTo>
                    <a:pt x="2525206" y="128774"/>
                    <a:pt x="2496457" y="139333"/>
                    <a:pt x="2467428" y="149009"/>
                  </a:cubicBezTo>
                  <a:cubicBezTo>
                    <a:pt x="2452914" y="153847"/>
                    <a:pt x="2438887" y="160524"/>
                    <a:pt x="2423885" y="163524"/>
                  </a:cubicBezTo>
                  <a:cubicBezTo>
                    <a:pt x="2399695" y="168362"/>
                    <a:pt x="2375247" y="172055"/>
                    <a:pt x="2351314" y="178038"/>
                  </a:cubicBezTo>
                  <a:cubicBezTo>
                    <a:pt x="2336471" y="181749"/>
                    <a:pt x="2322706" y="189233"/>
                    <a:pt x="2307771" y="192552"/>
                  </a:cubicBezTo>
                  <a:cubicBezTo>
                    <a:pt x="2279043" y="198936"/>
                    <a:pt x="2249714" y="202228"/>
                    <a:pt x="2220685" y="207066"/>
                  </a:cubicBezTo>
                  <a:cubicBezTo>
                    <a:pt x="2191657" y="216742"/>
                    <a:pt x="2159060" y="219122"/>
                    <a:pt x="2133600" y="236095"/>
                  </a:cubicBezTo>
                  <a:cubicBezTo>
                    <a:pt x="2119086" y="245771"/>
                    <a:pt x="2105659" y="257323"/>
                    <a:pt x="2090057" y="265124"/>
                  </a:cubicBezTo>
                  <a:cubicBezTo>
                    <a:pt x="2076373" y="271966"/>
                    <a:pt x="2060198" y="272796"/>
                    <a:pt x="2046514" y="279638"/>
                  </a:cubicBezTo>
                  <a:cubicBezTo>
                    <a:pt x="2030912" y="287439"/>
                    <a:pt x="2018911" y="301581"/>
                    <a:pt x="2002971" y="308666"/>
                  </a:cubicBezTo>
                  <a:cubicBezTo>
                    <a:pt x="1975009" y="321093"/>
                    <a:pt x="1915885" y="337695"/>
                    <a:pt x="1915885" y="337695"/>
                  </a:cubicBezTo>
                  <a:cubicBezTo>
                    <a:pt x="1901371" y="347371"/>
                    <a:pt x="1888283" y="359639"/>
                    <a:pt x="1872342" y="366724"/>
                  </a:cubicBezTo>
                  <a:cubicBezTo>
                    <a:pt x="1801288" y="398303"/>
                    <a:pt x="1792153" y="390780"/>
                    <a:pt x="1727200" y="410266"/>
                  </a:cubicBezTo>
                  <a:cubicBezTo>
                    <a:pt x="1697892" y="419059"/>
                    <a:pt x="1669143" y="429619"/>
                    <a:pt x="1640114" y="439295"/>
                  </a:cubicBezTo>
                  <a:cubicBezTo>
                    <a:pt x="1640109" y="439297"/>
                    <a:pt x="1553032" y="468321"/>
                    <a:pt x="1553028" y="468324"/>
                  </a:cubicBezTo>
                  <a:cubicBezTo>
                    <a:pt x="1538514" y="478000"/>
                    <a:pt x="1524799" y="488999"/>
                    <a:pt x="1509485" y="497352"/>
                  </a:cubicBezTo>
                  <a:cubicBezTo>
                    <a:pt x="1471496" y="518073"/>
                    <a:pt x="1429376" y="531405"/>
                    <a:pt x="1393371" y="555409"/>
                  </a:cubicBezTo>
                  <a:cubicBezTo>
                    <a:pt x="1378857" y="565085"/>
                    <a:pt x="1363229" y="573271"/>
                    <a:pt x="1349828" y="584438"/>
                  </a:cubicBezTo>
                  <a:cubicBezTo>
                    <a:pt x="1334059" y="597579"/>
                    <a:pt x="1323364" y="616595"/>
                    <a:pt x="1306285" y="627981"/>
                  </a:cubicBezTo>
                  <a:cubicBezTo>
                    <a:pt x="1293555" y="636468"/>
                    <a:pt x="1277256" y="637657"/>
                    <a:pt x="1262742" y="642495"/>
                  </a:cubicBezTo>
                  <a:lnTo>
                    <a:pt x="1175657" y="700552"/>
                  </a:lnTo>
                  <a:cubicBezTo>
                    <a:pt x="1161143" y="710228"/>
                    <a:pt x="1144449" y="717246"/>
                    <a:pt x="1132114" y="729581"/>
                  </a:cubicBezTo>
                  <a:cubicBezTo>
                    <a:pt x="1117600" y="744095"/>
                    <a:pt x="1101712" y="757355"/>
                    <a:pt x="1088571" y="773124"/>
                  </a:cubicBezTo>
                  <a:cubicBezTo>
                    <a:pt x="1077404" y="786525"/>
                    <a:pt x="1072670" y="805179"/>
                    <a:pt x="1059542" y="816666"/>
                  </a:cubicBezTo>
                  <a:cubicBezTo>
                    <a:pt x="1033286" y="839640"/>
                    <a:pt x="1001485" y="855372"/>
                    <a:pt x="972457" y="874724"/>
                  </a:cubicBezTo>
                  <a:lnTo>
                    <a:pt x="928914" y="903752"/>
                  </a:lnTo>
                  <a:cubicBezTo>
                    <a:pt x="851503" y="1019867"/>
                    <a:pt x="953105" y="879561"/>
                    <a:pt x="856342" y="976324"/>
                  </a:cubicBezTo>
                  <a:cubicBezTo>
                    <a:pt x="844007" y="988659"/>
                    <a:pt x="838481" y="1006465"/>
                    <a:pt x="827314" y="1019866"/>
                  </a:cubicBezTo>
                  <a:cubicBezTo>
                    <a:pt x="814173" y="1035635"/>
                    <a:pt x="796373" y="1047206"/>
                    <a:pt x="783771" y="1063409"/>
                  </a:cubicBezTo>
                  <a:cubicBezTo>
                    <a:pt x="762352" y="1090948"/>
                    <a:pt x="745066" y="1121466"/>
                    <a:pt x="725714" y="1150495"/>
                  </a:cubicBezTo>
                  <a:lnTo>
                    <a:pt x="609600" y="1324666"/>
                  </a:lnTo>
                  <a:lnTo>
                    <a:pt x="580571" y="1368209"/>
                  </a:lnTo>
                  <a:cubicBezTo>
                    <a:pt x="570895" y="1382723"/>
                    <a:pt x="566056" y="1402076"/>
                    <a:pt x="551542" y="1411752"/>
                  </a:cubicBezTo>
                  <a:cubicBezTo>
                    <a:pt x="537028" y="1421428"/>
                    <a:pt x="521038" y="1429192"/>
                    <a:pt x="508000" y="1440781"/>
                  </a:cubicBezTo>
                  <a:cubicBezTo>
                    <a:pt x="477317" y="1468055"/>
                    <a:pt x="420914" y="1527866"/>
                    <a:pt x="420914" y="1527866"/>
                  </a:cubicBezTo>
                  <a:cubicBezTo>
                    <a:pt x="390881" y="1587931"/>
                    <a:pt x="380795" y="1601263"/>
                    <a:pt x="362857" y="1673009"/>
                  </a:cubicBezTo>
                  <a:cubicBezTo>
                    <a:pt x="354744" y="1705460"/>
                    <a:pt x="333446" y="1796955"/>
                    <a:pt x="319314" y="1818152"/>
                  </a:cubicBezTo>
                  <a:lnTo>
                    <a:pt x="290285" y="1861695"/>
                  </a:lnTo>
                  <a:cubicBezTo>
                    <a:pt x="280609" y="1890724"/>
                    <a:pt x="278230" y="1923321"/>
                    <a:pt x="261257" y="1948781"/>
                  </a:cubicBezTo>
                  <a:cubicBezTo>
                    <a:pt x="220226" y="2010327"/>
                    <a:pt x="240029" y="1976721"/>
                    <a:pt x="203200" y="2050381"/>
                  </a:cubicBezTo>
                  <a:cubicBezTo>
                    <a:pt x="159403" y="2269354"/>
                    <a:pt x="215182" y="1996454"/>
                    <a:pt x="174171" y="2181009"/>
                  </a:cubicBezTo>
                  <a:cubicBezTo>
                    <a:pt x="137329" y="2346801"/>
                    <a:pt x="180532" y="2170087"/>
                    <a:pt x="145142" y="2311638"/>
                  </a:cubicBezTo>
                  <a:cubicBezTo>
                    <a:pt x="140304" y="2364857"/>
                    <a:pt x="138185" y="2418394"/>
                    <a:pt x="130628" y="2471295"/>
                  </a:cubicBezTo>
                  <a:cubicBezTo>
                    <a:pt x="128464" y="2486441"/>
                    <a:pt x="118136" y="2499673"/>
                    <a:pt x="116114" y="2514838"/>
                  </a:cubicBezTo>
                  <a:cubicBezTo>
                    <a:pt x="108415" y="2572585"/>
                    <a:pt x="109300" y="2631262"/>
                    <a:pt x="101600" y="2689009"/>
                  </a:cubicBezTo>
                  <a:cubicBezTo>
                    <a:pt x="99578" y="2704174"/>
                    <a:pt x="90796" y="2717709"/>
                    <a:pt x="87085" y="2732552"/>
                  </a:cubicBezTo>
                  <a:cubicBezTo>
                    <a:pt x="81102" y="2756485"/>
                    <a:pt x="76984" y="2780852"/>
                    <a:pt x="72571" y="2805124"/>
                  </a:cubicBezTo>
                  <a:cubicBezTo>
                    <a:pt x="36451" y="3003787"/>
                    <a:pt x="83476" y="2757817"/>
                    <a:pt x="43542" y="3037352"/>
                  </a:cubicBezTo>
                  <a:cubicBezTo>
                    <a:pt x="40721" y="3057099"/>
                    <a:pt x="33866" y="3076057"/>
                    <a:pt x="29028" y="3095409"/>
                  </a:cubicBezTo>
                  <a:cubicBezTo>
                    <a:pt x="24190" y="3143790"/>
                    <a:pt x="20545" y="3192305"/>
                    <a:pt x="14514" y="3240552"/>
                  </a:cubicBezTo>
                  <a:cubicBezTo>
                    <a:pt x="10864" y="3269754"/>
                    <a:pt x="0" y="3298209"/>
                    <a:pt x="0" y="3327638"/>
                  </a:cubicBezTo>
                  <a:cubicBezTo>
                    <a:pt x="0" y="3530896"/>
                    <a:pt x="5489" y="3734181"/>
                    <a:pt x="14514" y="3937238"/>
                  </a:cubicBezTo>
                  <a:cubicBezTo>
                    <a:pt x="15193" y="3952522"/>
                    <a:pt x="24825" y="3966070"/>
                    <a:pt x="29028" y="3980781"/>
                  </a:cubicBezTo>
                  <a:cubicBezTo>
                    <a:pt x="34508" y="3999961"/>
                    <a:pt x="37810" y="4019731"/>
                    <a:pt x="43542" y="4038838"/>
                  </a:cubicBezTo>
                  <a:cubicBezTo>
                    <a:pt x="58031" y="4087135"/>
                    <a:pt x="84754" y="4182426"/>
                    <a:pt x="130628" y="4213009"/>
                  </a:cubicBezTo>
                  <a:lnTo>
                    <a:pt x="174171" y="4242038"/>
                  </a:lnTo>
                  <a:cubicBezTo>
                    <a:pt x="214307" y="4362450"/>
                    <a:pt x="146928" y="4173039"/>
                    <a:pt x="246742" y="4372666"/>
                  </a:cubicBezTo>
                  <a:cubicBezTo>
                    <a:pt x="256418" y="4392019"/>
                    <a:pt x="267248" y="4410837"/>
                    <a:pt x="275771" y="4430724"/>
                  </a:cubicBezTo>
                  <a:cubicBezTo>
                    <a:pt x="281798" y="4444786"/>
                    <a:pt x="281799" y="4461536"/>
                    <a:pt x="290285" y="4474266"/>
                  </a:cubicBezTo>
                  <a:cubicBezTo>
                    <a:pt x="312636" y="4507792"/>
                    <a:pt x="345241" y="4525418"/>
                    <a:pt x="377371" y="4546838"/>
                  </a:cubicBezTo>
                  <a:cubicBezTo>
                    <a:pt x="408505" y="4640241"/>
                    <a:pt x="367477" y="4538794"/>
                    <a:pt x="435428" y="4633924"/>
                  </a:cubicBezTo>
                  <a:cubicBezTo>
                    <a:pt x="448004" y="4651530"/>
                    <a:pt x="451881" y="4674375"/>
                    <a:pt x="464457" y="4691981"/>
                  </a:cubicBezTo>
                  <a:cubicBezTo>
                    <a:pt x="476388" y="4708684"/>
                    <a:pt x="495398" y="4719321"/>
                    <a:pt x="508000" y="4735524"/>
                  </a:cubicBezTo>
                  <a:cubicBezTo>
                    <a:pt x="529419" y="4763063"/>
                    <a:pt x="546705" y="4793581"/>
                    <a:pt x="566057" y="4822609"/>
                  </a:cubicBezTo>
                  <a:cubicBezTo>
                    <a:pt x="575733" y="4837123"/>
                    <a:pt x="582750" y="4853817"/>
                    <a:pt x="595085" y="4866152"/>
                  </a:cubicBezTo>
                  <a:cubicBezTo>
                    <a:pt x="703131" y="4974198"/>
                    <a:pt x="570453" y="4837415"/>
                    <a:pt x="682171" y="4967752"/>
                  </a:cubicBezTo>
                  <a:cubicBezTo>
                    <a:pt x="745774" y="5041955"/>
                    <a:pt x="702070" y="4984335"/>
                    <a:pt x="769257" y="5040324"/>
                  </a:cubicBezTo>
                  <a:cubicBezTo>
                    <a:pt x="881018" y="5133457"/>
                    <a:pt x="748230" y="5040818"/>
                    <a:pt x="856342" y="5112895"/>
                  </a:cubicBezTo>
                  <a:cubicBezTo>
                    <a:pt x="927078" y="5218998"/>
                    <a:pt x="839686" y="5107218"/>
                    <a:pt x="928914" y="5170952"/>
                  </a:cubicBezTo>
                  <a:cubicBezTo>
                    <a:pt x="951185" y="5186859"/>
                    <a:pt x="965600" y="5211912"/>
                    <a:pt x="986971" y="5229009"/>
                  </a:cubicBezTo>
                  <a:cubicBezTo>
                    <a:pt x="1058267" y="5286045"/>
                    <a:pt x="1053466" y="5280202"/>
                    <a:pt x="1117600" y="5301581"/>
                  </a:cubicBezTo>
                  <a:cubicBezTo>
                    <a:pt x="1130754" y="5311447"/>
                    <a:pt x="1197972" y="5363538"/>
                    <a:pt x="1219200" y="5374152"/>
                  </a:cubicBezTo>
                  <a:cubicBezTo>
                    <a:pt x="1232884" y="5380994"/>
                    <a:pt x="1248228" y="5383828"/>
                    <a:pt x="1262742" y="5388666"/>
                  </a:cubicBezTo>
                  <a:cubicBezTo>
                    <a:pt x="1368817" y="5459384"/>
                    <a:pt x="1235451" y="5373072"/>
                    <a:pt x="1364342" y="5446724"/>
                  </a:cubicBezTo>
                  <a:cubicBezTo>
                    <a:pt x="1379488" y="5455379"/>
                    <a:pt x="1392571" y="5467399"/>
                    <a:pt x="1407885" y="5475752"/>
                  </a:cubicBezTo>
                  <a:cubicBezTo>
                    <a:pt x="1445875" y="5496473"/>
                    <a:pt x="1487995" y="5509805"/>
                    <a:pt x="1524000" y="5533809"/>
                  </a:cubicBezTo>
                  <a:cubicBezTo>
                    <a:pt x="1619418" y="5597424"/>
                    <a:pt x="1516659" y="5534432"/>
                    <a:pt x="1611085" y="5577352"/>
                  </a:cubicBezTo>
                  <a:cubicBezTo>
                    <a:pt x="1650480" y="5595259"/>
                    <a:pt x="1687022" y="5619337"/>
                    <a:pt x="1727200" y="5635409"/>
                  </a:cubicBezTo>
                  <a:cubicBezTo>
                    <a:pt x="1751390" y="5645085"/>
                    <a:pt x="1775376" y="5655290"/>
                    <a:pt x="1799771" y="5664438"/>
                  </a:cubicBezTo>
                  <a:cubicBezTo>
                    <a:pt x="1814096" y="5669810"/>
                    <a:pt x="1829252" y="5672925"/>
                    <a:pt x="1843314" y="5678952"/>
                  </a:cubicBezTo>
                  <a:cubicBezTo>
                    <a:pt x="1998551" y="5745482"/>
                    <a:pt x="1794511" y="5673559"/>
                    <a:pt x="1973942" y="5722495"/>
                  </a:cubicBezTo>
                  <a:cubicBezTo>
                    <a:pt x="2003463" y="5730546"/>
                    <a:pt x="2031343" y="5744103"/>
                    <a:pt x="2061028" y="5751524"/>
                  </a:cubicBezTo>
                  <a:cubicBezTo>
                    <a:pt x="2099733" y="5761200"/>
                    <a:pt x="2139293" y="5767936"/>
                    <a:pt x="2177142" y="5780552"/>
                  </a:cubicBezTo>
                  <a:cubicBezTo>
                    <a:pt x="2191656" y="5785390"/>
                    <a:pt x="2205539" y="5792902"/>
                    <a:pt x="2220685" y="5795066"/>
                  </a:cubicBezTo>
                  <a:cubicBezTo>
                    <a:pt x="2273586" y="5802623"/>
                    <a:pt x="2327123" y="5804743"/>
                    <a:pt x="2380342" y="5809581"/>
                  </a:cubicBezTo>
                  <a:cubicBezTo>
                    <a:pt x="2473937" y="5840779"/>
                    <a:pt x="2384369" y="5814302"/>
                    <a:pt x="2554514" y="5838609"/>
                  </a:cubicBezTo>
                  <a:cubicBezTo>
                    <a:pt x="2762609" y="5868337"/>
                    <a:pt x="2475505" y="5837805"/>
                    <a:pt x="2714171" y="5867638"/>
                  </a:cubicBezTo>
                  <a:cubicBezTo>
                    <a:pt x="2762418" y="5873669"/>
                    <a:pt x="2810933" y="5877314"/>
                    <a:pt x="2859314" y="5882152"/>
                  </a:cubicBezTo>
                  <a:cubicBezTo>
                    <a:pt x="3183529" y="5963204"/>
                    <a:pt x="2983447" y="5918515"/>
                    <a:pt x="3759200" y="5882152"/>
                  </a:cubicBezTo>
                  <a:cubicBezTo>
                    <a:pt x="3789765" y="5880719"/>
                    <a:pt x="3816600" y="5860546"/>
                    <a:pt x="3846285" y="5853124"/>
                  </a:cubicBezTo>
                  <a:cubicBezTo>
                    <a:pt x="4069125" y="5797411"/>
                    <a:pt x="3703611" y="5891572"/>
                    <a:pt x="3976914" y="5809581"/>
                  </a:cubicBezTo>
                  <a:cubicBezTo>
                    <a:pt x="4000543" y="5802492"/>
                    <a:pt x="4025295" y="5799904"/>
                    <a:pt x="4049485" y="5795066"/>
                  </a:cubicBezTo>
                  <a:cubicBezTo>
                    <a:pt x="4149810" y="5744904"/>
                    <a:pt x="4064511" y="5780439"/>
                    <a:pt x="4194628" y="5751524"/>
                  </a:cubicBezTo>
                  <a:cubicBezTo>
                    <a:pt x="4209563" y="5748205"/>
                    <a:pt x="4223460" y="5741212"/>
                    <a:pt x="4238171" y="5737009"/>
                  </a:cubicBezTo>
                  <a:cubicBezTo>
                    <a:pt x="4257351" y="5731529"/>
                    <a:pt x="4276876" y="5727333"/>
                    <a:pt x="4296228" y="5722495"/>
                  </a:cubicBezTo>
                  <a:cubicBezTo>
                    <a:pt x="4335506" y="5696309"/>
                    <a:pt x="4351788" y="5682854"/>
                    <a:pt x="4397828" y="5664438"/>
                  </a:cubicBezTo>
                  <a:cubicBezTo>
                    <a:pt x="4426238" y="5653074"/>
                    <a:pt x="4458676" y="5651152"/>
                    <a:pt x="4484914" y="5635409"/>
                  </a:cubicBezTo>
                  <a:cubicBezTo>
                    <a:pt x="4641699" y="5541337"/>
                    <a:pt x="4482663" y="5627180"/>
                    <a:pt x="4615542" y="5577352"/>
                  </a:cubicBezTo>
                  <a:cubicBezTo>
                    <a:pt x="4635801" y="5569755"/>
                    <a:pt x="4654814" y="5559059"/>
                    <a:pt x="4673600" y="5548324"/>
                  </a:cubicBezTo>
                  <a:cubicBezTo>
                    <a:pt x="4688746" y="5539669"/>
                    <a:pt x="4701109" y="5526166"/>
                    <a:pt x="4717142" y="5519295"/>
                  </a:cubicBezTo>
                  <a:cubicBezTo>
                    <a:pt x="4735477" y="5511437"/>
                    <a:pt x="4755847" y="5509619"/>
                    <a:pt x="4775200" y="5504781"/>
                  </a:cubicBezTo>
                  <a:cubicBezTo>
                    <a:pt x="4899980" y="5421592"/>
                    <a:pt x="4742107" y="5521327"/>
                    <a:pt x="4862285" y="5461238"/>
                  </a:cubicBezTo>
                  <a:cubicBezTo>
                    <a:pt x="4974831" y="5404965"/>
                    <a:pt x="4839925" y="5454176"/>
                    <a:pt x="4949371" y="5417695"/>
                  </a:cubicBezTo>
                  <a:cubicBezTo>
                    <a:pt x="4978400" y="5398343"/>
                    <a:pt x="5007023" y="5378369"/>
                    <a:pt x="5036457" y="5359638"/>
                  </a:cubicBezTo>
                  <a:cubicBezTo>
                    <a:pt x="5060257" y="5344492"/>
                    <a:pt x="5089080" y="5336043"/>
                    <a:pt x="5109028" y="5316095"/>
                  </a:cubicBezTo>
                  <a:cubicBezTo>
                    <a:pt x="5138057" y="5287066"/>
                    <a:pt x="5163272" y="5253641"/>
                    <a:pt x="5196114" y="5229009"/>
                  </a:cubicBezTo>
                  <a:cubicBezTo>
                    <a:pt x="5270592" y="5173150"/>
                    <a:pt x="5237066" y="5202571"/>
                    <a:pt x="5297714" y="5141924"/>
                  </a:cubicBezTo>
                  <a:cubicBezTo>
                    <a:pt x="5315462" y="5106427"/>
                    <a:pt x="5330123" y="5071101"/>
                    <a:pt x="5355771" y="5040324"/>
                  </a:cubicBezTo>
                  <a:cubicBezTo>
                    <a:pt x="5368912" y="5024555"/>
                    <a:pt x="5386173" y="5012550"/>
                    <a:pt x="5399314" y="4996781"/>
                  </a:cubicBezTo>
                  <a:cubicBezTo>
                    <a:pt x="5480360" y="4899525"/>
                    <a:pt x="5348034" y="5004518"/>
                    <a:pt x="5515428" y="4837124"/>
                  </a:cubicBezTo>
                  <a:cubicBezTo>
                    <a:pt x="5555453" y="4797099"/>
                    <a:pt x="5561058" y="4797187"/>
                    <a:pt x="5588000" y="4750038"/>
                  </a:cubicBezTo>
                  <a:cubicBezTo>
                    <a:pt x="5689450" y="4572500"/>
                    <a:pt x="5527117" y="4842775"/>
                    <a:pt x="5646057" y="4604895"/>
                  </a:cubicBezTo>
                  <a:cubicBezTo>
                    <a:pt x="5665409" y="4566190"/>
                    <a:pt x="5688043" y="4528959"/>
                    <a:pt x="5704114" y="4488781"/>
                  </a:cubicBezTo>
                  <a:cubicBezTo>
                    <a:pt x="5741177" y="4396120"/>
                    <a:pt x="5721490" y="4439512"/>
                    <a:pt x="5762171" y="4358152"/>
                  </a:cubicBezTo>
                  <a:cubicBezTo>
                    <a:pt x="5767009" y="4329123"/>
                    <a:pt x="5770301" y="4299794"/>
                    <a:pt x="5776685" y="4271066"/>
                  </a:cubicBezTo>
                  <a:cubicBezTo>
                    <a:pt x="5780004" y="4256131"/>
                    <a:pt x="5787881" y="4242459"/>
                    <a:pt x="5791200" y="4227524"/>
                  </a:cubicBezTo>
                  <a:cubicBezTo>
                    <a:pt x="5797584" y="4198796"/>
                    <a:pt x="5799330" y="4169166"/>
                    <a:pt x="5805714" y="4140438"/>
                  </a:cubicBezTo>
                  <a:cubicBezTo>
                    <a:pt x="5809033" y="4125503"/>
                    <a:pt x="5816025" y="4111606"/>
                    <a:pt x="5820228" y="4096895"/>
                  </a:cubicBezTo>
                  <a:cubicBezTo>
                    <a:pt x="5825708" y="4077715"/>
                    <a:pt x="5829904" y="4058190"/>
                    <a:pt x="5834742" y="4038838"/>
                  </a:cubicBezTo>
                  <a:cubicBezTo>
                    <a:pt x="5839580" y="3990457"/>
                    <a:pt x="5842831" y="3941891"/>
                    <a:pt x="5849257" y="3893695"/>
                  </a:cubicBezTo>
                  <a:cubicBezTo>
                    <a:pt x="5852517" y="3869242"/>
                    <a:pt x="5863771" y="3845793"/>
                    <a:pt x="5863771" y="3821124"/>
                  </a:cubicBezTo>
                  <a:cubicBezTo>
                    <a:pt x="5863771" y="3221180"/>
                    <a:pt x="5858211" y="2621229"/>
                    <a:pt x="5849257" y="2021352"/>
                  </a:cubicBezTo>
                  <a:cubicBezTo>
                    <a:pt x="5848531" y="1972735"/>
                    <a:pt x="5840423" y="1924498"/>
                    <a:pt x="5834742" y="1876209"/>
                  </a:cubicBezTo>
                  <a:cubicBezTo>
                    <a:pt x="5822612" y="1773107"/>
                    <a:pt x="5829012" y="1800962"/>
                    <a:pt x="5805714" y="1731066"/>
                  </a:cubicBezTo>
                  <a:cubicBezTo>
                    <a:pt x="5799022" y="1684222"/>
                    <a:pt x="5791152" y="1585853"/>
                    <a:pt x="5762171" y="1542381"/>
                  </a:cubicBezTo>
                  <a:cubicBezTo>
                    <a:pt x="5742819" y="1513352"/>
                    <a:pt x="5715146" y="1488393"/>
                    <a:pt x="5704114" y="1455295"/>
                  </a:cubicBezTo>
                  <a:cubicBezTo>
                    <a:pt x="5684084" y="1395203"/>
                    <a:pt x="5702330" y="1420238"/>
                    <a:pt x="5646057" y="1382724"/>
                  </a:cubicBezTo>
                  <a:cubicBezTo>
                    <a:pt x="5483010" y="1165325"/>
                    <a:pt x="5710571" y="1463041"/>
                    <a:pt x="5558971" y="1281124"/>
                  </a:cubicBezTo>
                  <a:cubicBezTo>
                    <a:pt x="5547803" y="1267723"/>
                    <a:pt x="5542277" y="1249916"/>
                    <a:pt x="5529942" y="1237581"/>
                  </a:cubicBezTo>
                  <a:cubicBezTo>
                    <a:pt x="5517607" y="1225246"/>
                    <a:pt x="5498735" y="1220887"/>
                    <a:pt x="5486400" y="1208552"/>
                  </a:cubicBezTo>
                  <a:cubicBezTo>
                    <a:pt x="5469295" y="1191447"/>
                    <a:pt x="5460757" y="1166767"/>
                    <a:pt x="5442857" y="1150495"/>
                  </a:cubicBezTo>
                  <a:cubicBezTo>
                    <a:pt x="5407058" y="1117950"/>
                    <a:pt x="5360953" y="1097620"/>
                    <a:pt x="5326742" y="1063409"/>
                  </a:cubicBezTo>
                  <a:lnTo>
                    <a:pt x="5225142" y="961809"/>
                  </a:lnTo>
                  <a:cubicBezTo>
                    <a:pt x="5210628" y="947295"/>
                    <a:pt x="5198679" y="929652"/>
                    <a:pt x="5181600" y="918266"/>
                  </a:cubicBezTo>
                  <a:cubicBezTo>
                    <a:pt x="5151309" y="898072"/>
                    <a:pt x="5105723" y="868846"/>
                    <a:pt x="5080000" y="845695"/>
                  </a:cubicBezTo>
                  <a:cubicBezTo>
                    <a:pt x="5049486" y="818232"/>
                    <a:pt x="5027072" y="781381"/>
                    <a:pt x="4992914" y="758609"/>
                  </a:cubicBezTo>
                  <a:lnTo>
                    <a:pt x="4862285" y="671524"/>
                  </a:lnTo>
                  <a:lnTo>
                    <a:pt x="4818742" y="642495"/>
                  </a:lnTo>
                  <a:cubicBezTo>
                    <a:pt x="4804228" y="632819"/>
                    <a:pt x="4790802" y="621267"/>
                    <a:pt x="4775200" y="613466"/>
                  </a:cubicBezTo>
                  <a:cubicBezTo>
                    <a:pt x="4693839" y="572787"/>
                    <a:pt x="4737231" y="592474"/>
                    <a:pt x="4644571" y="555409"/>
                  </a:cubicBezTo>
                  <a:cubicBezTo>
                    <a:pt x="4630057" y="540895"/>
                    <a:pt x="4618107" y="523252"/>
                    <a:pt x="4601028" y="511866"/>
                  </a:cubicBezTo>
                  <a:cubicBezTo>
                    <a:pt x="4588298" y="503379"/>
                    <a:pt x="4571413" y="503683"/>
                    <a:pt x="4557485" y="497352"/>
                  </a:cubicBezTo>
                  <a:cubicBezTo>
                    <a:pt x="4518091" y="479446"/>
                    <a:pt x="4478477" y="461559"/>
                    <a:pt x="4441371" y="439295"/>
                  </a:cubicBezTo>
                  <a:cubicBezTo>
                    <a:pt x="4239522" y="318185"/>
                    <a:pt x="4493755" y="465487"/>
                    <a:pt x="4296228" y="366724"/>
                  </a:cubicBezTo>
                  <a:cubicBezTo>
                    <a:pt x="4280625" y="358923"/>
                    <a:pt x="4268626" y="344780"/>
                    <a:pt x="4252685" y="337695"/>
                  </a:cubicBezTo>
                  <a:cubicBezTo>
                    <a:pt x="4224724" y="325268"/>
                    <a:pt x="4192968" y="322350"/>
                    <a:pt x="4165600" y="308666"/>
                  </a:cubicBezTo>
                  <a:cubicBezTo>
                    <a:pt x="4089700" y="270717"/>
                    <a:pt x="4128533" y="284886"/>
                    <a:pt x="4049485" y="265124"/>
                  </a:cubicBezTo>
                  <a:cubicBezTo>
                    <a:pt x="3961242" y="206295"/>
                    <a:pt x="4055001" y="261750"/>
                    <a:pt x="3947885" y="221581"/>
                  </a:cubicBezTo>
                  <a:cubicBezTo>
                    <a:pt x="3810532" y="170073"/>
                    <a:pt x="3976298" y="209846"/>
                    <a:pt x="3817257" y="178038"/>
                  </a:cubicBezTo>
                  <a:cubicBezTo>
                    <a:pt x="3689806" y="114312"/>
                    <a:pt x="3807952" y="164136"/>
                    <a:pt x="3556000" y="134495"/>
                  </a:cubicBezTo>
                  <a:cubicBezTo>
                    <a:pt x="3540805" y="132707"/>
                    <a:pt x="3527168" y="124184"/>
                    <a:pt x="3512457" y="119981"/>
                  </a:cubicBezTo>
                  <a:cubicBezTo>
                    <a:pt x="3475638" y="109461"/>
                    <a:pt x="3445652" y="105864"/>
                    <a:pt x="3410857" y="90952"/>
                  </a:cubicBezTo>
                  <a:cubicBezTo>
                    <a:pt x="3390970" y="82429"/>
                    <a:pt x="3373326" y="68766"/>
                    <a:pt x="3352800" y="61924"/>
                  </a:cubicBezTo>
                  <a:cubicBezTo>
                    <a:pt x="3305379" y="46117"/>
                    <a:pt x="3183790" y="37169"/>
                    <a:pt x="3149600" y="32895"/>
                  </a:cubicBezTo>
                  <a:cubicBezTo>
                    <a:pt x="3115654" y="28652"/>
                    <a:pt x="3081659" y="24501"/>
                    <a:pt x="3048000" y="18381"/>
                  </a:cubicBezTo>
                  <a:cubicBezTo>
                    <a:pt x="3028373" y="14813"/>
                    <a:pt x="3009865" y="4862"/>
                    <a:pt x="2989942" y="3866"/>
                  </a:cubicBezTo>
                  <a:cubicBezTo>
                    <a:pt x="2912629" y="0"/>
                    <a:pt x="2835123" y="20800"/>
                    <a:pt x="2786742" y="32895"/>
                  </a:cubicBezTo>
                  <a:close/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25953245" y="13701710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6200000" flipH="1">
            <a:off x="26753350" y="13251644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16200000" flipH="1">
            <a:off x="27451637" y="12801583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16200000" flipH="1">
            <a:off x="28200284" y="12351522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H="1">
            <a:off x="28897781" y="11901461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6200000" flipH="1">
            <a:off x="29631213" y="11451401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16200000" flipH="1">
            <a:off x="30335541" y="11002712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16200000" flipH="1">
            <a:off x="31135647" y="10552651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16200000" flipH="1">
            <a:off x="31887962" y="10102590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148678" y="10100909"/>
            <a:ext cx="2143407" cy="1625060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10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598578" y="13962111"/>
            <a:ext cx="1588768" cy="1625060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339570" y="7879841"/>
            <a:ext cx="4930066" cy="2585324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276990" y="19409972"/>
            <a:ext cx="4930066" cy="2585324"/>
          </a:xfrm>
          <a:prstGeom prst="rect">
            <a:avLst/>
          </a:prstGeom>
          <a:noFill/>
          <a:ln w="76200">
            <a:noFill/>
          </a:ln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2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549253" y="24856275"/>
            <a:ext cx="8220610" cy="1551194"/>
          </a:xfrm>
          <a:prstGeom prst="rect">
            <a:avLst/>
          </a:prstGeom>
          <a:noFill/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 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3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071292" y="18799948"/>
            <a:ext cx="4930066" cy="2585324"/>
          </a:xfrm>
          <a:prstGeom prst="rect">
            <a:avLst/>
          </a:prstGeom>
          <a:noFill/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4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877782" y="7577979"/>
            <a:ext cx="4930066" cy="2585324"/>
          </a:xfrm>
          <a:prstGeom prst="rect">
            <a:avLst/>
          </a:prstGeom>
          <a:noFill/>
        </p:spPr>
        <p:txBody>
          <a:bodyPr wrap="non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</a:t>
            </a:r>
          </a:p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5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387548" y="3158985"/>
            <a:ext cx="9201214" cy="1551194"/>
          </a:xfrm>
          <a:prstGeom prst="rect">
            <a:avLst/>
          </a:prstGeom>
          <a:noFill/>
          <a:ln w="76200">
            <a:noFill/>
          </a:ln>
        </p:spPr>
        <p:txBody>
          <a:bodyPr wrap="square" lIns="512064" tIns="256032" rIns="512064" bIns="256032" rtlCol="0">
            <a:spAutoFit/>
          </a:bodyPr>
          <a:lstStyle/>
          <a:p>
            <a:r>
              <a:rPr lang="ru-RU" sz="6700" b="1" dirty="0">
                <a:solidFill>
                  <a:schemeClr val="bg1"/>
                </a:solidFill>
                <a:latin typeface="Helvetica" pitchFamily="2" charset="0"/>
              </a:rPr>
              <a:t>СФЕРА ЖИЗНИ </a:t>
            </a:r>
            <a:r>
              <a:rPr lang="en-US" sz="6700" b="1" dirty="0">
                <a:solidFill>
                  <a:schemeClr val="bg1"/>
                </a:solidFill>
                <a:latin typeface="Helvetica" pitchFamily="2" charset="0"/>
              </a:rPr>
              <a:t>6</a:t>
            </a:r>
            <a:endParaRPr lang="ru-RU" sz="67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32741402" y="9658404"/>
            <a:ext cx="900122" cy="8001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5241428" y="1082217"/>
            <a:ext cx="25001178" cy="2419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r"/>
            <a:r>
              <a:rPr lang="ru-RU" sz="22400" b="1" dirty="0">
                <a:solidFill>
                  <a:schemeClr val="bg1"/>
                </a:solidFill>
              </a:rPr>
              <a:t>Колесо баланса</a:t>
            </a:r>
          </a:p>
        </p:txBody>
      </p:sp>
      <p:sp>
        <p:nvSpPr>
          <p:cNvPr id="30" name="Пирог 29"/>
          <p:cNvSpPr/>
          <p:nvPr/>
        </p:nvSpPr>
        <p:spPr>
          <a:xfrm>
            <a:off x="16016454" y="5221600"/>
            <a:ext cx="18709925" cy="18955143"/>
          </a:xfrm>
          <a:prstGeom prst="pie">
            <a:avLst>
              <a:gd name="adj1" fmla="val 12579470"/>
              <a:gd name="adj2" fmla="val 1620000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ирог 30"/>
          <p:cNvSpPr/>
          <p:nvPr/>
        </p:nvSpPr>
        <p:spPr>
          <a:xfrm rot="20121328">
            <a:off x="18438555" y="7151704"/>
            <a:ext cx="14371739" cy="15350048"/>
          </a:xfrm>
          <a:prstGeom prst="pie">
            <a:avLst>
              <a:gd name="adj1" fmla="val 21255656"/>
              <a:gd name="adj2" fmla="val 328349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ирог 31"/>
          <p:cNvSpPr/>
          <p:nvPr/>
        </p:nvSpPr>
        <p:spPr>
          <a:xfrm rot="2099745">
            <a:off x="21367021" y="11436401"/>
            <a:ext cx="8228007" cy="7054460"/>
          </a:xfrm>
          <a:prstGeom prst="pie">
            <a:avLst>
              <a:gd name="adj1" fmla="val 21245808"/>
              <a:gd name="adj2" fmla="val 3249661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ирог 32"/>
          <p:cNvSpPr/>
          <p:nvPr/>
        </p:nvSpPr>
        <p:spPr>
          <a:xfrm rot="14354467">
            <a:off x="17854640" y="8027547"/>
            <a:ext cx="14673316" cy="13984594"/>
          </a:xfrm>
          <a:prstGeom prst="pie">
            <a:avLst>
              <a:gd name="adj1" fmla="val 12579470"/>
              <a:gd name="adj2" fmla="val 1620000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ирог 33"/>
          <p:cNvSpPr/>
          <p:nvPr/>
        </p:nvSpPr>
        <p:spPr>
          <a:xfrm rot="17926513">
            <a:off x="20925514" y="9573035"/>
            <a:ext cx="8662013" cy="10376929"/>
          </a:xfrm>
          <a:prstGeom prst="pie">
            <a:avLst>
              <a:gd name="adj1" fmla="val 12579470"/>
              <a:gd name="adj2" fmla="val 1620000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ирог 35"/>
          <p:cNvSpPr/>
          <p:nvPr/>
        </p:nvSpPr>
        <p:spPr>
          <a:xfrm rot="3533756">
            <a:off x="18027162" y="6478985"/>
            <a:ext cx="15055992" cy="16548431"/>
          </a:xfrm>
          <a:prstGeom prst="pie">
            <a:avLst>
              <a:gd name="adj1" fmla="val 12579470"/>
              <a:gd name="adj2" fmla="val 1620000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Проанализировать сферы жизни и стать успешнее: рисуем колесо баланса"/>
          <p:cNvSpPr>
            <a:spLocks noChangeAspect="1" noChangeArrowheads="1"/>
          </p:cNvSpPr>
          <p:nvPr/>
        </p:nvSpPr>
        <p:spPr bwMode="auto">
          <a:xfrm>
            <a:off x="355600" y="-573406"/>
            <a:ext cx="1706880" cy="1280160"/>
          </a:xfrm>
          <a:prstGeom prst="rect">
            <a:avLst/>
          </a:prstGeom>
          <a:noFill/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97475"/>
              </p:ext>
            </p:extLst>
          </p:nvPr>
        </p:nvGraphicFramePr>
        <p:xfrm>
          <a:off x="1600032" y="7949883"/>
          <a:ext cx="48406388" cy="165330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03194"/>
                <a:gridCol w="24203194"/>
              </a:tblGrid>
              <a:tr h="16533037">
                <a:tc>
                  <a:txBody>
                    <a:bodyPr/>
                    <a:lstStyle/>
                    <a:p>
                      <a:r>
                        <a:rPr kumimoji="0" lang="ru-RU" sz="9600" kern="1200" dirty="0" smtClean="0">
                          <a:solidFill>
                            <a:schemeClr val="bg1"/>
                          </a:solidFill>
                        </a:rPr>
                        <a:t>0–3 балла — состояние жизненного сектора запущено, требуется как можно скорее принять меры;</a:t>
                      </a:r>
                      <a:br>
                        <a:rPr kumimoji="0" lang="ru-RU" sz="9600" kern="1200" dirty="0" smtClean="0">
                          <a:solidFill>
                            <a:schemeClr val="bg1"/>
                          </a:solidFill>
                        </a:rPr>
                      </a:br>
                      <a:endParaRPr kumimoji="0" lang="en-US" sz="9600" kern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kumimoji="0" lang="ru-RU" sz="9600" kern="1200" dirty="0" smtClean="0">
                          <a:solidFill>
                            <a:schemeClr val="bg1"/>
                          </a:solidFill>
                        </a:rPr>
                        <a:t>4–7 баллов — требуются небольшие и точечные изменения путем постепенной и целенаправленной работы;</a:t>
                      </a:r>
                      <a:br>
                        <a:rPr kumimoji="0" lang="ru-RU" sz="9600" kern="1200" dirty="0" smtClean="0">
                          <a:solidFill>
                            <a:schemeClr val="bg1"/>
                          </a:solidFill>
                        </a:rPr>
                      </a:br>
                      <a:endParaRPr kumimoji="0" lang="en-US" sz="9600" kern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kumimoji="0" lang="ru-RU" sz="9600" kern="1200" dirty="0" smtClean="0">
                          <a:solidFill>
                            <a:schemeClr val="bg1"/>
                          </a:solidFill>
                        </a:rPr>
                        <a:t>8–10 баллов — все стабильно, требуются незначительные корректировки или меры для поддержания благополучия</a:t>
                      </a:r>
                      <a:endParaRPr lang="ru-RU" sz="9600" b="0" dirty="0">
                        <a:solidFill>
                          <a:schemeClr val="bg1"/>
                        </a:solidFill>
                        <a:latin typeface="Helvetica" pitchFamily="2" charset="0"/>
                      </a:endParaRPr>
                    </a:p>
                  </a:txBody>
                  <a:tcPr marL="512064" marR="512064" marT="192024" marB="192024"/>
                </a:tc>
                <a:tc>
                  <a:txBody>
                    <a:bodyPr/>
                    <a:lstStyle/>
                    <a:p>
                      <a:endParaRPr lang="ru-RU" sz="7800" dirty="0">
                        <a:solidFill>
                          <a:schemeClr val="bg1"/>
                        </a:solidFill>
                      </a:endParaRPr>
                    </a:p>
                  </a:txBody>
                  <a:tcPr marL="512064" marR="512064" marT="192024" marB="192024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803359" y="13595308"/>
            <a:ext cx="21602851" cy="6721842"/>
          </a:xfrm>
          <a:prstGeom prst="rect">
            <a:avLst/>
          </a:prstGeom>
          <a:noFill/>
        </p:spPr>
        <p:txBody>
          <a:bodyPr wrap="square" lIns="512064" tIns="256032" rIns="512064" bIns="256032">
            <a:spAutoFit/>
          </a:bodyPr>
          <a:lstStyle/>
          <a:p>
            <a:r>
              <a:rPr lang="ru-RU" sz="13400" b="1" dirty="0">
                <a:solidFill>
                  <a:schemeClr val="bg1"/>
                </a:solidFill>
              </a:rPr>
              <a:t>0-3   —</a:t>
            </a:r>
            <a:r>
              <a:rPr lang="ru-RU" sz="134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ru-RU" sz="13400" b="1" dirty="0">
                <a:solidFill>
                  <a:schemeClr val="bg1"/>
                </a:solidFill>
              </a:rPr>
              <a:t>тревожные</a:t>
            </a:r>
            <a:endParaRPr lang="en-US" sz="13400" b="1" dirty="0">
              <a:solidFill>
                <a:schemeClr val="bg1"/>
              </a:solidFill>
            </a:endParaRPr>
          </a:p>
          <a:p>
            <a:r>
              <a:rPr lang="ru-RU" sz="13400" b="1" dirty="0">
                <a:solidFill>
                  <a:schemeClr val="bg1"/>
                </a:solidFill>
              </a:rPr>
              <a:t>4-7   — требуют внимания</a:t>
            </a:r>
            <a:endParaRPr lang="en-US" sz="13400" b="1" dirty="0">
              <a:solidFill>
                <a:schemeClr val="bg1"/>
              </a:solidFill>
            </a:endParaRPr>
          </a:p>
          <a:p>
            <a:r>
              <a:rPr lang="ru-RU" sz="13400" b="1" dirty="0">
                <a:solidFill>
                  <a:schemeClr val="bg1"/>
                </a:solidFill>
              </a:rPr>
              <a:t>8-10 —</a:t>
            </a:r>
            <a:r>
              <a:rPr lang="ru-RU" sz="134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ru-RU" sz="13400" b="1" dirty="0">
                <a:solidFill>
                  <a:schemeClr val="bg1"/>
                </a:solidFill>
              </a:rPr>
              <a:t>близки к идеалу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1603224" y="299944"/>
            <a:ext cx="8676674" cy="2280348"/>
          </a:xfrm>
          <a:ln>
            <a:solidFill>
              <a:schemeClr val="tx1"/>
            </a:solidFill>
          </a:ln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0200" spc="84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Анализ</a:t>
            </a:r>
          </a:p>
        </p:txBody>
      </p:sp>
      <p:cxnSp>
        <p:nvCxnSpPr>
          <p:cNvPr id="3" name="Прямая соединительная линия 2"/>
          <p:cNvCxnSpPr>
            <a:stCxn id="7" idx="0"/>
            <a:endCxn id="7" idx="2"/>
          </p:cNvCxnSpPr>
          <p:nvPr/>
        </p:nvCxnSpPr>
        <p:spPr>
          <a:xfrm>
            <a:off x="25803226" y="7949883"/>
            <a:ext cx="0" cy="1653303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3183731" y="2002022"/>
            <a:ext cx="25001178" cy="2419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r"/>
            <a:r>
              <a:rPr lang="ru-RU" sz="22400" b="1" dirty="0">
                <a:solidFill>
                  <a:schemeClr val="accent5">
                    <a:lumMod val="50000"/>
                  </a:schemeClr>
                </a:solidFill>
              </a:rPr>
              <a:t>Колесо баланса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336131" y="2154422"/>
            <a:ext cx="25001178" cy="2419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r"/>
            <a:r>
              <a:rPr lang="ru-RU" sz="22400" b="1" dirty="0">
                <a:solidFill>
                  <a:schemeClr val="bg1"/>
                </a:solidFill>
              </a:rPr>
              <a:t>Колесо баланса</a:t>
            </a:r>
          </a:p>
        </p:txBody>
      </p:sp>
    </p:spTree>
    <p:extLst>
      <p:ext uri="{BB962C8B-B14F-4D97-AF65-F5344CB8AC3E}">
        <p14:creationId xmlns:p14="http://schemas.microsoft.com/office/powerpoint/2010/main" val="206837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kazka-arkhyz.ru/wp-content/uploads/4/e/8/4e86066860df685e58d146d05fa2a95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384" y="5124929"/>
            <a:ext cx="20565485" cy="2056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44794" y="1497966"/>
            <a:ext cx="30243360" cy="2419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4" tIns="256032" rIns="512064" bIns="256032" rtlCol="0" anchor="ctr"/>
          <a:lstStyle/>
          <a:p>
            <a:pPr algn="r"/>
            <a:r>
              <a:rPr lang="ru-RU" sz="22400" b="1" dirty="0">
                <a:solidFill>
                  <a:schemeClr val="bg1"/>
                </a:solidFill>
              </a:rPr>
              <a:t>Анализ и «прокачка»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05681" y="9505256"/>
            <a:ext cx="24842760" cy="1470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fontAlgn="base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ru-RU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секторы «просели»?</a:t>
            </a:r>
          </a:p>
          <a:p>
            <a:pPr marL="1143000" indent="-1143000" fontAlgn="base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ru-RU" sz="1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</a:t>
            </a:r>
            <a:r>
              <a:rPr lang="ru-RU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шаги следует предпринять </a:t>
            </a:r>
            <a:r>
              <a:rPr lang="ru-RU" sz="1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отстающих секторах?</a:t>
            </a:r>
          </a:p>
          <a:p>
            <a:pPr marL="1143000" indent="-1143000" fontAlgn="base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ru-RU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из секторов наиболее важны для вас именно сегодня?</a:t>
            </a:r>
          </a:p>
          <a:p>
            <a:pPr marL="1143000" indent="-1143000" fontAlgn="base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ru-RU" sz="1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</a:t>
            </a:r>
            <a:r>
              <a:rPr lang="ru-RU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– «катится» ли колесо?</a:t>
            </a:r>
          </a:p>
        </p:txBody>
      </p:sp>
    </p:spTree>
    <p:extLst>
      <p:ext uri="{BB962C8B-B14F-4D97-AF65-F5344CB8AC3E}">
        <p14:creationId xmlns:p14="http://schemas.microsoft.com/office/powerpoint/2010/main" val="146851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11997</TotalTime>
  <Words>1078</Words>
  <Application>Microsoft Office PowerPoint</Application>
  <PresentationFormat>Произвольный</PresentationFormat>
  <Paragraphs>546</Paragraphs>
  <Slides>68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Презентация PowerPoint</vt:lpstr>
      <vt:lpstr> Колесо баланса</vt:lpstr>
      <vt:lpstr>Автор колеса баланса</vt:lpstr>
      <vt:lpstr>Колесо баланса</vt:lpstr>
      <vt:lpstr>Презентация PowerPoint</vt:lpstr>
      <vt:lpstr>Презентация PowerPoint</vt:lpstr>
      <vt:lpstr>Презентация PowerPoint</vt:lpstr>
      <vt:lpstr>Анализ</vt:lpstr>
      <vt:lpstr>Презентация PowerPoint</vt:lpstr>
      <vt:lpstr>Презентация PowerPoint</vt:lpstr>
      <vt:lpstr>Презентация PowerPoint</vt:lpstr>
      <vt:lpstr>Презентация PowerPoint</vt:lpstr>
      <vt:lpstr>ОТ ЧЕГО ЗАВИСИТ РАЗМЕР  ВАШЕГО БОНУСА?</vt:lpstr>
      <vt:lpstr>ОТ ЧЕГО ЗАВИСИТ РАЗМЕР  ВАШЕГО БОНУСА?</vt:lpstr>
      <vt:lpstr>ОТ ЧЕГО ЗАВИСИТ РАЗМЕР  ВАШЕГО БОНУСА?</vt:lpstr>
      <vt:lpstr>ОТ ЧЕГО ЗАВИСИТ РАЗМЕР  ВАШЕГО БОНУСА?</vt:lpstr>
      <vt:lpstr>ОТ ЧЕГО ЗАВИСИТ РАЗМЕР  ВАШЕГО БОНУСА?</vt:lpstr>
      <vt:lpstr>ИЗ ЧЕГО СКЛАДЫВАЕТСЯ ОБЪЕМ?</vt:lpstr>
      <vt:lpstr>ИЗ ЧЕГО СКЛАДЫВАЕТСЯ ОБЪЕМ?</vt:lpstr>
      <vt:lpstr>ЧТО ТАКОЕ «КОЛИЧЕСТВО АКТИВНЫХ»?</vt:lpstr>
      <vt:lpstr>ЧТО ТАКОЕ «КОЛИЧЕСТВО АКТИВНЫХ»?</vt:lpstr>
      <vt:lpstr>ОТ ЧЕГО ЗАВИСИТ  ЧИСЛЕННОСТЬ структуры?</vt:lpstr>
      <vt:lpstr>ОТ ЧЕГО ЗАВИСИТ  ЧИСЛЕННОСТЬ структуры?</vt:lpstr>
      <vt:lpstr>ОТ ЧЕГО ЗАВИСИТ  ЧИСЛЕННОСТЬ структуры?</vt:lpstr>
      <vt:lpstr>ОТ ЧЕГО ЗАВИСИТ  ЧИСЛЕННОСТЬ структуры?</vt:lpstr>
      <vt:lpstr>ИЗ ЧЕГО СКЛАДЫВАЕТСЯ ОБЪЕМ</vt:lpstr>
      <vt:lpstr>ОТ ЧЕГО ЗАВИСИТ РАЗМЕР  ВАШЕГО БОНУСА?</vt:lpstr>
      <vt:lpstr>ОТ ЧЕГО ЗАВИСИТ РАЗМЕР  ВАШЕГО БОНУСА?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расчета</vt:lpstr>
      <vt:lpstr>Пример расчета</vt:lpstr>
      <vt:lpstr>Пример расчета</vt:lpstr>
      <vt:lpstr>Пример расчета</vt:lpstr>
      <vt:lpstr>Пример расчета</vt:lpstr>
      <vt:lpstr>Пример расчета</vt:lpstr>
      <vt:lpstr>Что именно делать?</vt:lpstr>
      <vt:lpstr>Что именно делать?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Krupin</cp:lastModifiedBy>
  <cp:revision>180</cp:revision>
  <dcterms:created xsi:type="dcterms:W3CDTF">2023-08-03T10:24:01Z</dcterms:created>
  <dcterms:modified xsi:type="dcterms:W3CDTF">2024-04-26T10:21:10Z</dcterms:modified>
</cp:coreProperties>
</file>