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7" r:id="rId2"/>
    <p:sldId id="298" r:id="rId3"/>
    <p:sldId id="299" r:id="rId4"/>
    <p:sldId id="258" r:id="rId5"/>
    <p:sldId id="268" r:id="rId6"/>
    <p:sldId id="270" r:id="rId7"/>
    <p:sldId id="269" r:id="rId8"/>
    <p:sldId id="271" r:id="rId9"/>
    <p:sldId id="272" r:id="rId10"/>
    <p:sldId id="296" r:id="rId11"/>
    <p:sldId id="259" r:id="rId12"/>
    <p:sldId id="301" r:id="rId13"/>
    <p:sldId id="302" r:id="rId14"/>
    <p:sldId id="260" r:id="rId15"/>
    <p:sldId id="273" r:id="rId16"/>
    <p:sldId id="274" r:id="rId17"/>
    <p:sldId id="267" r:id="rId18"/>
    <p:sldId id="303" r:id="rId19"/>
    <p:sldId id="304" r:id="rId20"/>
    <p:sldId id="261" r:id="rId21"/>
    <p:sldId id="280" r:id="rId22"/>
    <p:sldId id="281" r:id="rId23"/>
    <p:sldId id="282" r:id="rId24"/>
    <p:sldId id="262" r:id="rId25"/>
    <p:sldId id="283" r:id="rId26"/>
    <p:sldId id="286" r:id="rId27"/>
    <p:sldId id="285" r:id="rId28"/>
    <p:sldId id="284" r:id="rId29"/>
    <p:sldId id="287" r:id="rId30"/>
    <p:sldId id="288" r:id="rId31"/>
    <p:sldId id="289" r:id="rId32"/>
    <p:sldId id="290" r:id="rId33"/>
    <p:sldId id="291" r:id="rId34"/>
    <p:sldId id="292" r:id="rId35"/>
    <p:sldId id="293" r:id="rId36"/>
    <p:sldId id="294" r:id="rId37"/>
    <p:sldId id="297" r:id="rId38"/>
    <p:sldId id="295" r:id="rId39"/>
    <p:sldId id="263" r:id="rId40"/>
    <p:sldId id="300" r:id="rId41"/>
    <p:sldId id="276"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599C9A2F-11E3-4825-B596-000029FACEE9}">
          <p14:sldIdLst>
            <p14:sldId id="257"/>
            <p14:sldId id="298"/>
            <p14:sldId id="299"/>
            <p14:sldId id="258"/>
            <p14:sldId id="268"/>
            <p14:sldId id="270"/>
            <p14:sldId id="269"/>
            <p14:sldId id="271"/>
            <p14:sldId id="272"/>
            <p14:sldId id="296"/>
            <p14:sldId id="259"/>
            <p14:sldId id="301"/>
            <p14:sldId id="302"/>
            <p14:sldId id="260"/>
            <p14:sldId id="273"/>
            <p14:sldId id="274"/>
            <p14:sldId id="267"/>
            <p14:sldId id="303"/>
            <p14:sldId id="304"/>
            <p14:sldId id="261"/>
            <p14:sldId id="280"/>
            <p14:sldId id="281"/>
            <p14:sldId id="282"/>
            <p14:sldId id="262"/>
            <p14:sldId id="283"/>
            <p14:sldId id="286"/>
            <p14:sldId id="285"/>
            <p14:sldId id="284"/>
            <p14:sldId id="287"/>
            <p14:sldId id="288"/>
            <p14:sldId id="289"/>
            <p14:sldId id="290"/>
            <p14:sldId id="291"/>
            <p14:sldId id="292"/>
            <p14:sldId id="293"/>
            <p14:sldId id="294"/>
            <p14:sldId id="297"/>
            <p14:sldId id="295"/>
            <p14:sldId id="263"/>
            <p14:sldId id="300"/>
            <p14:sldId id="27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6" d="100"/>
          <a:sy n="116" d="100"/>
        </p:scale>
        <p:origin x="399" y="66"/>
      </p:cViewPr>
      <p:guideLst/>
    </p:cSldViewPr>
  </p:slideViewPr>
  <p:notesTextViewPr>
    <p:cViewPr>
      <p:scale>
        <a:sx n="1" d="1"/>
        <a:sy n="1" d="1"/>
      </p:scale>
      <p:origin x="0" y="0"/>
    </p:cViewPr>
  </p:notesTextViewPr>
  <p:sorterViewPr>
    <p:cViewPr>
      <p:scale>
        <a:sx n="68" d="100"/>
        <a:sy n="68"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ru-RU"/>
              <a:t>Образец заголовка</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4/24/2024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4509A250-FF31-4206-8172-F9D3106AACB1}" type="datetimeFigureOut">
              <a:rPr lang="en-US" dirty="0"/>
              <a:t>4/24/2024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ru-RU"/>
              <a:t>Образец заголовка</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4509A250-FF31-4206-8172-F9D3106AACB1}" type="datetimeFigureOut">
              <a:rPr lang="en-US" dirty="0"/>
              <a:t>4/24/2024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ru-RU"/>
              <a:t>Образец заголовка</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ru-RU"/>
              <a:t>Образец текста</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4509A250-FF31-4206-8172-F9D3106AACB1}" type="datetimeFigureOut">
              <a:rPr lang="en-US" dirty="0"/>
              <a:t>4/24/2024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509A250-FF31-4206-8172-F9D3106AACB1}" type="datetimeFigureOut">
              <a:rPr lang="en-US" dirty="0"/>
              <a:t>4/24/2024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a:t>Образец заголовка</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4/24/2024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a:t>Образец заголовка</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4/24/2024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4/24/2024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ru-RU"/>
              <a:t>Образец заголовка</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4/24/2024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4/24/2024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9796027F-7875-4030-9381-8BD8C4F21935}" type="datetimeFigureOut">
              <a:rPr lang="en-US" dirty="0"/>
              <a:t>4/24/2024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4/24/2024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4/24/2024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4/24/2024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4/24/2024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7" name="Date Placeholder 4"/>
          <p:cNvSpPr>
            <a:spLocks noGrp="1"/>
          </p:cNvSpPr>
          <p:nvPr>
            <p:ph type="dt" sz="half" idx="10"/>
          </p:nvPr>
        </p:nvSpPr>
        <p:spPr/>
        <p:txBody>
          <a:bodyPr/>
          <a:lstStyle/>
          <a:p>
            <a:fld id="{4509A250-FF31-4206-8172-F9D3106AACB1}" type="datetimeFigureOut">
              <a:rPr lang="en-US" dirty="0"/>
              <a:t>4/24/2024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4509A250-FF31-4206-8172-F9D3106AACB1}" type="datetimeFigureOut">
              <a:rPr lang="en-US" dirty="0"/>
              <a:t>4/24/2024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ru-RU"/>
              <a:t>Образец заголовка</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4/24/2024</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yandex.ru/turbo?parent-reqid=1712769232965490-4159054059074175778-balancer-l7leveler-kubr-yp-sas-101-BAL&amp;text=https%3A//health.yandex.ru/diseases/endocrino/difzob" TargetMode="External"/><Relationship Id="rId7" Type="http://schemas.openxmlformats.org/officeDocument/2006/relationships/hyperlink" Target="https://yandex.ru/turbo?parent-reqid=1712769232965490-4159054059074175778-balancer-l7leveler-kubr-yp-sas-101-BAL&amp;text=https%3A//health.yandex.ru/diseases/hepar/cirroz" TargetMode="External"/><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hyperlink" Target="https://yandex.ru/turbo?parent-reqid=1712769232965490-4159054059074175778-balancer-l7leveler-kubr-yp-sas-101-BAL&amp;text=https%3A//health.yandex.ru/diseases/ossa/revmartritis" TargetMode="External"/><Relationship Id="rId5" Type="http://schemas.openxmlformats.org/officeDocument/2006/relationships/hyperlink" Target="https://yandex.ru/turbo?parent-reqid=1712769232965490-4159054059074175778-balancer-l7leveler-kubr-yp-sas-101-BAL&amp;text=https%3A//health.yandex.ru/diseases/endocrino/diabetes" TargetMode="External"/><Relationship Id="rId4" Type="http://schemas.openxmlformats.org/officeDocument/2006/relationships/hyperlink" Target="https://yandex.ru/turbo?parent-reqid=1712769232965490-4159054059074175778-balancer-l7leveler-kubr-yp-sas-101-BAL&amp;text=https%3A//health.yandex.ru/diseases/endocrino/hypothyreo"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yandex.ru/turbo?parent-reqid=1712769232965490-4159054059074175778-balancer-l7leveler-kubr-yp-sas-101-BAL&amp;text=https%3A//health.yandex.ru/procedures/manipulation/densitometrija_diagnostika_osteoporoza" TargetMode="External"/><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hyperlink" Target="https://yandex.ru/turbo?parent-reqid=1712769232965490-4159054059074175778-balancer-l7leveler-kubr-yp-sas-101-BAL&amp;text=https%3A//health.yandex.ru/procedures/analysis/t3-t4" TargetMode="External"/><Relationship Id="rId4" Type="http://schemas.openxmlformats.org/officeDocument/2006/relationships/hyperlink" Target="https://yandex.ru/turbo?parent-reqid=1712769232965490-4159054059074175778-balancer-l7leveler-kubr-yp-sas-101-BAL&amp;text=https%3A//health.yandex.ru/procedures/analysis/bilirubin"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argo.company/catalog/oporno-dvigatelnaya-sistema/2598544/?sphrase_id=596982" TargetMode="External"/><Relationship Id="rId7" Type="http://schemas.openxmlformats.org/officeDocument/2006/relationships/hyperlink" Target="https://argo.company/catalog/nervnaya-sistema/6994/?sphrase_id=596982" TargetMode="External"/><Relationship Id="rId2" Type="http://schemas.openxmlformats.org/officeDocument/2006/relationships/hyperlink" Target="https://argo.company/catalog/vmk/7068/?sphrase_id=598397" TargetMode="External"/><Relationship Id="rId1" Type="http://schemas.openxmlformats.org/officeDocument/2006/relationships/slideLayout" Target="../slideLayouts/slideLayout2.xml"/><Relationship Id="rId6" Type="http://schemas.openxmlformats.org/officeDocument/2006/relationships/hyperlink" Target="https://argo.company/catalog/vmk/563034/?sphrase_id=596982" TargetMode="External"/><Relationship Id="rId5" Type="http://schemas.openxmlformats.org/officeDocument/2006/relationships/hyperlink" Target="https://argo.company/catalog/oporno-dvigatelnaya-sistema/6943/?sphrase_id=601595" TargetMode="External"/><Relationship Id="rId4" Type="http://schemas.openxmlformats.org/officeDocument/2006/relationships/hyperlink" Target="https://argo.company/catalog/vmk/6986/?sphrase_id=596982"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yandex.ru/turbo?parent-reqid=1712860851020642-102865639197451153-balancer-l7leveler-kubr-yp-vla-201-BAL&amp;text=https%3A//health.yandex.ru/diseases/ossa/def-artros" TargetMode="External"/><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yandex.ru/turbo?parent-reqid=1712860851020642-102865639197451153-balancer-l7leveler-kubr-yp-vla-201-BAL&amp;text=https%3A//health.yandex.ru/diseases/nasled/rahit" TargetMode="External"/><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hyperlink" Target="https://yandex.ru/turbo?parent-reqid=1712860851020642-102865639197451153-balancer-l7leveler-kubr-yp-vla-201-BAL&amp;text=https%3A//health.yandex.ru/diseases/ossa/osteoporosis"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health.yandex.ru/consultation?utm_source=portal&amp;utm_medium=diseases&amp;utm_campaign=yamd-crosslinks&amp;utm_content=link-to-general-vrach" TargetMode="External"/><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argo.company/catalog/fizioterapiya-na-domu/7290/?sphrase_id=598086" TargetMode="External"/><Relationship Id="rId7" Type="http://schemas.openxmlformats.org/officeDocument/2006/relationships/image" Target="../media/image22.pn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hyperlink" Target="https://argo.company/catalog/fizioterapiya-na-domu/7511/?sphrase_id=598086" TargetMode="External"/><Relationship Id="rId4" Type="http://schemas.openxmlformats.org/officeDocument/2006/relationships/hyperlink" Target="https://argo.company/catalog/fizioterapiya-na-domu/7291/?sphrase_id=598084"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yandex.ru/an/count/WYWejI_zOoVX2Lar0jKG02DSRIOQbKgbKga4mGHzFfSxUxRVkVDTNpjVl-FrXZjSfmsDGkyf7eL2x-TJYZlj8IEZ6K59IDQX8ICa4a17IIIMa4OaLOLeM8ciI4eZM7liW2cR0WGwwU2Re_G2c5cFl18nw3YMs56b06s97UK2j01ucvBAIWIJcmh8CZ159ETh8dBi0Beac9sShj4EBrDC92xYxB32OcY0Bwa852ZLU15ZHH9F2gKGL0XsqLAb2nbInyqkmgx81IEedSytJ3PUvhb853wlLqgZLiFUzAfPQJLiQLslqJVaML54ecR6Wv666sN304IWy3rjK697bG2s67O0R8dXwGWBsT5bOHkZwzWYkWDSN-X1ciAMYfTn3BcfeUd05qaF1323wG80jygvCG55LrFFUqcsGBBZYw5yHNxO_vMRV70B957_sm99rFUsG1BrkK5Pkx_JU50MlvRc0hBZPsayA8jCymL1PXb4PE4vJ3VAqE0DIxXuwPscixwEaC_hpRIZB_kniHrPJ_P6lEu8_PZsu0EoEthK-QyItvgLHxurAtDUwuam3bB9-QnF82ymLogLoYi7tCbUGfK_qEQieu8i01G48FofmWTiu4kzblw9ZPLENnWzQfU7ystE8S-0BNowNcFlgBArzxtDqz7sAoExrdQW0haJdo7_COp7vlQPamf-Vl1wW2-eA2SEnVpLKYh6jcg8Y_an9eIJIDLGzP_sAXs-aWa0~2?stat-id=2&amp;test-tag=165476499980561&amp;banner-sizes=eyI3MjA1NzYwOTY4NzI4NDQ0NiI6IjQ2MHgzMDAifQ%3D%3D&amp;actual-format=13&amp;pcodever=1006893&amp;banner-test-tags=eyI3MjA1NzYwOTY4NzI4NDQ0NiI6IjI4MTQ3OTI3MjI1OTYwMSJ9&amp;constructor-rendered-assets=eyI3MjA1NzYwOTY4NzI4NDQ0NiI6MTI5fQ&amp;width=460&amp;height=300&amp;pcode-active-testids=1003193%2C0%2C87%3B1003205%2C0%2C40%3B1003208%2C0%2C8%3B1002225%2C0%2C59&amp;subDesignId=1000817000" TargetMode="External"/><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argo.company/catalog/oporno-dvigatelnaya-sistema/7066/?sphrase_id=598391" TargetMode="External"/><Relationship Id="rId7" Type="http://schemas.openxmlformats.org/officeDocument/2006/relationships/hyperlink" Target="https://argo.company/catalog/nervnaya-sistema/7074/?sphrase_id=601597" TargetMode="External"/><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hyperlink" Target="https://argo.company/catalog/vmk/7478/?sphrase_id=598398" TargetMode="External"/><Relationship Id="rId5" Type="http://schemas.openxmlformats.org/officeDocument/2006/relationships/hyperlink" Target="https://argo.company/catalog/oporno-dvigatelnaya-sistema/6943/?sphrase_id=601595" TargetMode="External"/><Relationship Id="rId4" Type="http://schemas.openxmlformats.org/officeDocument/2006/relationships/hyperlink" Target="https://argo.company/catalog/vmk/7068/?sphrase_id=598397"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s://argo.company/catalog/fizioterapiya-na-domu/418625/" TargetMode="External"/><Relationship Id="rId3" Type="http://schemas.openxmlformats.org/officeDocument/2006/relationships/hyperlink" Target="https://argo.company/catalog/pri-travmakh-i-ozhogakh/6947/?sphrase_id=599195" TargetMode="External"/><Relationship Id="rId7" Type="http://schemas.openxmlformats.org/officeDocument/2006/relationships/hyperlink" Target="https://argo.company/catalog/fizioterapiya-na-domu/7294/" TargetMode="External"/><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hyperlink" Target="https://argo.company/catalog/fizioterapiya-na-domu/7498/?sphrase_id=580876" TargetMode="External"/><Relationship Id="rId11" Type="http://schemas.openxmlformats.org/officeDocument/2006/relationships/image" Target="../media/image25.png"/><Relationship Id="rId5" Type="http://schemas.openxmlformats.org/officeDocument/2006/relationships/hyperlink" Target="https://argo.company/catalog/protivovospalitelnye/7629/?sphrase_id=599202" TargetMode="External"/><Relationship Id="rId10" Type="http://schemas.openxmlformats.org/officeDocument/2006/relationships/hyperlink" Target="https://argo.company/catalog/fizioterapiya-na-domu/7507/?sphrase_id=598396" TargetMode="External"/><Relationship Id="rId4" Type="http://schemas.openxmlformats.org/officeDocument/2006/relationships/hyperlink" Target="https://argo.company/catalog/pri-travmakh-i-ozhogakh/7819/?sphrase_id=601606" TargetMode="External"/><Relationship Id="rId9" Type="http://schemas.openxmlformats.org/officeDocument/2006/relationships/hyperlink" Target="https://argo.company/catalog/oporno-dvigatelnaya-sistema/7066/?sphrase_id=598391"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Объект 9">
            <a:extLst>
              <a:ext uri="{FF2B5EF4-FFF2-40B4-BE49-F238E27FC236}">
                <a16:creationId xmlns:a16="http://schemas.microsoft.com/office/drawing/2014/main" id="{E71F1EF4-4058-4CC7-AD03-66220305F02F}"/>
              </a:ext>
            </a:extLst>
          </p:cNvPr>
          <p:cNvSpPr>
            <a:spLocks noGrp="1"/>
          </p:cNvSpPr>
          <p:nvPr>
            <p:ph idx="1"/>
          </p:nvPr>
        </p:nvSpPr>
        <p:spPr/>
        <p:txBody>
          <a:bodyPr/>
          <a:lstStyle/>
          <a:p>
            <a:endParaRPr lang="ru-RU"/>
          </a:p>
        </p:txBody>
      </p:sp>
      <p:pic>
        <p:nvPicPr>
          <p:cNvPr id="12" name="Рисунок 11">
            <a:extLst>
              <a:ext uri="{FF2B5EF4-FFF2-40B4-BE49-F238E27FC236}">
                <a16:creationId xmlns:a16="http://schemas.microsoft.com/office/drawing/2014/main" id="{C9D43B14-EB28-4275-8C09-309FCA33A158}"/>
              </a:ext>
            </a:extLst>
          </p:cNvPr>
          <p:cNvPicPr>
            <a:picLocks noChangeAspect="1"/>
          </p:cNvPicPr>
          <p:nvPr/>
        </p:nvPicPr>
        <p:blipFill>
          <a:blip r:embed="rId2"/>
          <a:stretch>
            <a:fillRect/>
          </a:stretch>
        </p:blipFill>
        <p:spPr>
          <a:xfrm>
            <a:off x="0" y="-18898"/>
            <a:ext cx="12179661" cy="6876898"/>
          </a:xfrm>
          <a:prstGeom prst="rect">
            <a:avLst/>
          </a:prstGeom>
        </p:spPr>
      </p:pic>
    </p:spTree>
    <p:extLst>
      <p:ext uri="{BB962C8B-B14F-4D97-AF65-F5344CB8AC3E}">
        <p14:creationId xmlns:p14="http://schemas.microsoft.com/office/powerpoint/2010/main" val="266225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AE2F07EF-793A-4D3D-B429-8B41F07DB932}"/>
              </a:ext>
            </a:extLst>
          </p:cNvPr>
          <p:cNvPicPr>
            <a:picLocks noChangeAspect="1"/>
          </p:cNvPicPr>
          <p:nvPr/>
        </p:nvPicPr>
        <p:blipFill>
          <a:blip r:embed="rId2"/>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BA91381B-C023-515F-E27C-2AC1C9C69AE3}"/>
              </a:ext>
            </a:extLst>
          </p:cNvPr>
          <p:cNvSpPr>
            <a:spLocks noGrp="1"/>
          </p:cNvSpPr>
          <p:nvPr>
            <p:ph type="title"/>
          </p:nvPr>
        </p:nvSpPr>
        <p:spPr>
          <a:xfrm>
            <a:off x="3205316" y="422787"/>
            <a:ext cx="8485238" cy="884903"/>
          </a:xfrm>
        </p:spPr>
        <p:txBody>
          <a:bodyPr/>
          <a:lstStyle/>
          <a:p>
            <a:r>
              <a:rPr lang="ru-RU" dirty="0">
                <a:latin typeface="Times New Roman" panose="02020603050405020304" pitchFamily="18" charset="0"/>
                <a:cs typeface="Times New Roman" panose="02020603050405020304" pitchFamily="18" charset="0"/>
              </a:rPr>
              <a:t>Проявления остеоартроза</a:t>
            </a:r>
          </a:p>
        </p:txBody>
      </p:sp>
      <p:sp>
        <p:nvSpPr>
          <p:cNvPr id="3" name="Объект 2">
            <a:extLst>
              <a:ext uri="{FF2B5EF4-FFF2-40B4-BE49-F238E27FC236}">
                <a16:creationId xmlns:a16="http://schemas.microsoft.com/office/drawing/2014/main" id="{9FA2BB96-36AA-B1D3-CADA-E4CFF3C8A19D}"/>
              </a:ext>
            </a:extLst>
          </p:cNvPr>
          <p:cNvSpPr>
            <a:spLocks noGrp="1"/>
          </p:cNvSpPr>
          <p:nvPr>
            <p:ph idx="1"/>
          </p:nvPr>
        </p:nvSpPr>
        <p:spPr/>
        <p:txBody>
          <a:bodyPr/>
          <a:lstStyle/>
          <a:p>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механический ритм болей – возникновение боли под влиянием дневной физической нагрузки и стихание за период ночного отдыха;</a:t>
            </a:r>
          </a:p>
          <a:p>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непрерывные тупые ночные боли, связанные с застоем венозной крови и повышением внутрикостного давления;</a:t>
            </a:r>
          </a:p>
          <a:p>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Стартовые боли обусловлены трением суставных поверхностей, на которых оседает детрит – фрагменты хрящевого и костного разрушения;</a:t>
            </a:r>
          </a:p>
          <a:p>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«блокада сустава» или «застывший сустав» – резко выраженный быстро развивающийся болевой синдром вследствие появления «суставной мыши»</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7418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118BFF50-7A72-0819-77A4-E1B8177539AB}"/>
              </a:ext>
            </a:extLst>
          </p:cNvPr>
          <p:cNvPicPr>
            <a:picLocks noChangeAspect="1"/>
          </p:cNvPicPr>
          <p:nvPr/>
        </p:nvPicPr>
        <p:blipFill>
          <a:blip r:embed="rId2"/>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F11F48BA-9E4D-748B-4B8D-2330215603FC}"/>
              </a:ext>
            </a:extLst>
          </p:cNvPr>
          <p:cNvSpPr>
            <a:spLocks noGrp="1"/>
          </p:cNvSpPr>
          <p:nvPr>
            <p:ph type="title"/>
          </p:nvPr>
        </p:nvSpPr>
        <p:spPr>
          <a:xfrm>
            <a:off x="894734" y="1614035"/>
            <a:ext cx="5201266" cy="4566047"/>
          </a:xfrm>
        </p:spPr>
        <p:txBody>
          <a:bodyPr/>
          <a:lstStyle/>
          <a:p>
            <a:r>
              <a:rPr lang="ru-RU" dirty="0">
                <a:latin typeface="Times New Roman" panose="02020603050405020304" pitchFamily="18" charset="0"/>
                <a:cs typeface="Times New Roman" panose="02020603050405020304" pitchFamily="18" charset="0"/>
              </a:rPr>
              <a:t>Заболевания и травмы </a:t>
            </a:r>
            <a:br>
              <a:rPr lang="ru-RU" dirty="0">
                <a:latin typeface="Times New Roman" panose="02020603050405020304" pitchFamily="18" charset="0"/>
                <a:cs typeface="Times New Roman" panose="02020603050405020304" pitchFamily="18" charset="0"/>
              </a:rPr>
            </a:br>
            <a:r>
              <a:rPr lang="ru-RU" dirty="0" err="1">
                <a:latin typeface="Times New Roman" panose="02020603050405020304" pitchFamily="18" charset="0"/>
                <a:cs typeface="Times New Roman" panose="02020603050405020304" pitchFamily="18" charset="0"/>
              </a:rPr>
              <a:t>опорно</a:t>
            </a:r>
            <a:r>
              <a:rPr lang="ru-RU" dirty="0">
                <a:latin typeface="Times New Roman" panose="02020603050405020304" pitchFamily="18" charset="0"/>
                <a:cs typeface="Times New Roman" panose="02020603050405020304" pitchFamily="18" charset="0"/>
              </a:rPr>
              <a:t> - двигательного аппарата </a:t>
            </a:r>
            <a:r>
              <a:rPr lang="ru-RU" dirty="0">
                <a:solidFill>
                  <a:srgbClr val="FFC000"/>
                </a:solidFill>
                <a:latin typeface="Times New Roman" panose="02020603050405020304" pitchFamily="18" charset="0"/>
                <a:cs typeface="Times New Roman" panose="02020603050405020304" pitchFamily="18" charset="0"/>
              </a:rPr>
              <a:t>клинически</a:t>
            </a:r>
            <a:r>
              <a:rPr lang="ru-RU" dirty="0">
                <a:latin typeface="Times New Roman" panose="02020603050405020304" pitchFamily="18" charset="0"/>
                <a:cs typeface="Times New Roman" panose="02020603050405020304" pitchFamily="18" charset="0"/>
              </a:rPr>
              <a:t> проявляют себя:</a:t>
            </a:r>
          </a:p>
        </p:txBody>
      </p:sp>
      <p:pic>
        <p:nvPicPr>
          <p:cNvPr id="1026" name="Picture 2">
            <a:extLst>
              <a:ext uri="{FF2B5EF4-FFF2-40B4-BE49-F238E27FC236}">
                <a16:creationId xmlns:a16="http://schemas.microsoft.com/office/drawing/2014/main" id="{CF1EDB08-7AD6-DF54-9D31-6A8B541F574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0" y="1614035"/>
            <a:ext cx="6096000" cy="4566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594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727B6E-B457-4277-A9E5-EEB5DE0BC7C9}"/>
              </a:ext>
            </a:extLst>
          </p:cNvPr>
          <p:cNvSpPr>
            <a:spLocks noGrp="1"/>
          </p:cNvSpPr>
          <p:nvPr>
            <p:ph type="title"/>
          </p:nvPr>
        </p:nvSpPr>
        <p:spPr/>
        <p:txBody>
          <a:bodyPr/>
          <a:lstStyle/>
          <a:p>
            <a:endParaRPr lang="ru-RU"/>
          </a:p>
        </p:txBody>
      </p:sp>
      <p:pic>
        <p:nvPicPr>
          <p:cNvPr id="3" name="Рисунок 2">
            <a:extLst>
              <a:ext uri="{FF2B5EF4-FFF2-40B4-BE49-F238E27FC236}">
                <a16:creationId xmlns:a16="http://schemas.microsoft.com/office/drawing/2014/main" id="{FB5B3B5C-B692-43D2-A030-1075F40F1ADB}"/>
              </a:ext>
            </a:extLst>
          </p:cNvPr>
          <p:cNvPicPr>
            <a:picLocks noChangeAspect="1"/>
          </p:cNvPicPr>
          <p:nvPr/>
        </p:nvPicPr>
        <p:blipFill>
          <a:blip r:embed="rId2"/>
          <a:stretch>
            <a:fillRect/>
          </a:stretch>
        </p:blipFill>
        <p:spPr>
          <a:xfrm>
            <a:off x="2370" y="0"/>
            <a:ext cx="12189630" cy="6858000"/>
          </a:xfrm>
          <a:prstGeom prst="rect">
            <a:avLst/>
          </a:prstGeom>
        </p:spPr>
      </p:pic>
    </p:spTree>
    <p:extLst>
      <p:ext uri="{BB962C8B-B14F-4D97-AF65-F5344CB8AC3E}">
        <p14:creationId xmlns:p14="http://schemas.microsoft.com/office/powerpoint/2010/main" val="3753247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83E0B52-FF9B-48EA-9DED-97CF57A83460}"/>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ED2E55BD-6108-4BD6-A895-7456122762C2}"/>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C85ED5BE-349C-4D49-B7D4-90C5140C6A75}"/>
              </a:ext>
            </a:extLst>
          </p:cNvPr>
          <p:cNvPicPr>
            <a:picLocks noChangeAspect="1"/>
          </p:cNvPicPr>
          <p:nvPr/>
        </p:nvPicPr>
        <p:blipFill>
          <a:blip r:embed="rId2"/>
          <a:stretch>
            <a:fillRect/>
          </a:stretch>
        </p:blipFill>
        <p:spPr>
          <a:xfrm>
            <a:off x="1185" y="0"/>
            <a:ext cx="12189630" cy="6858000"/>
          </a:xfrm>
          <a:prstGeom prst="rect">
            <a:avLst/>
          </a:prstGeom>
        </p:spPr>
      </p:pic>
    </p:spTree>
    <p:extLst>
      <p:ext uri="{BB962C8B-B14F-4D97-AF65-F5344CB8AC3E}">
        <p14:creationId xmlns:p14="http://schemas.microsoft.com/office/powerpoint/2010/main" val="769865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B1C2DF4E-0AB7-9CCB-67FC-A33A7C4B1D57}"/>
              </a:ext>
            </a:extLst>
          </p:cNvPr>
          <p:cNvPicPr>
            <a:picLocks noChangeAspect="1"/>
          </p:cNvPicPr>
          <p:nvPr/>
        </p:nvPicPr>
        <p:blipFill>
          <a:blip r:embed="rId2"/>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6777A4E1-B11C-275C-06FE-07AEB3C5C5FA}"/>
              </a:ext>
            </a:extLst>
          </p:cNvPr>
          <p:cNvSpPr>
            <a:spLocks noGrp="1"/>
          </p:cNvSpPr>
          <p:nvPr>
            <p:ph type="title"/>
          </p:nvPr>
        </p:nvSpPr>
        <p:spPr>
          <a:xfrm>
            <a:off x="3106994" y="412955"/>
            <a:ext cx="8573730" cy="875071"/>
          </a:xfrm>
        </p:spPr>
        <p:txBody>
          <a:bodyPr/>
          <a:lstStyle/>
          <a:p>
            <a:r>
              <a:rPr lang="ru-RU" b="1" dirty="0">
                <a:solidFill>
                  <a:schemeClr val="tx1"/>
                </a:solidFill>
                <a:latin typeface="Times New Roman" panose="02020603050405020304" pitchFamily="18" charset="0"/>
                <a:cs typeface="Times New Roman" panose="02020603050405020304" pitchFamily="18" charset="0"/>
              </a:rPr>
              <a:t>Остеохондроз (ДДЗП)</a:t>
            </a:r>
          </a:p>
        </p:txBody>
      </p:sp>
      <p:sp>
        <p:nvSpPr>
          <p:cNvPr id="3" name="Объект 2">
            <a:extLst>
              <a:ext uri="{FF2B5EF4-FFF2-40B4-BE49-F238E27FC236}">
                <a16:creationId xmlns:a16="http://schemas.microsoft.com/office/drawing/2014/main" id="{3EC1E2B1-1416-67A3-8299-EFDEB56DF6A3}"/>
              </a:ext>
            </a:extLst>
          </p:cNvPr>
          <p:cNvSpPr>
            <a:spLocks noGrp="1"/>
          </p:cNvSpPr>
          <p:nvPr>
            <p:ph idx="1"/>
          </p:nvPr>
        </p:nvSpPr>
        <p:spPr>
          <a:xfrm>
            <a:off x="906162" y="1632155"/>
            <a:ext cx="10354962" cy="4616243"/>
          </a:xfrm>
        </p:spPr>
        <p:txBody>
          <a:bodyPr>
            <a:normAutofit/>
          </a:bodyPr>
          <a:lstStyle/>
          <a:p>
            <a:r>
              <a:rPr lang="ru-RU" sz="2800" b="1" i="0" dirty="0">
                <a:solidFill>
                  <a:srgbClr val="FFC000"/>
                </a:solidFill>
                <a:effectLst/>
                <a:latin typeface="Times New Roman" panose="02020603050405020304" pitchFamily="18" charset="0"/>
                <a:cs typeface="Times New Roman" panose="02020603050405020304" pitchFamily="18" charset="0"/>
              </a:rPr>
              <a:t>Дегенеративно–дистрофические заболевания позвоночника</a:t>
            </a:r>
            <a:r>
              <a:rPr lang="ru-RU" sz="2800" b="0" i="0" dirty="0">
                <a:solidFill>
                  <a:srgbClr val="FFC000"/>
                </a:solidFill>
                <a:effectLst/>
                <a:latin typeface="Times New Roman" panose="02020603050405020304" pitchFamily="18" charset="0"/>
                <a:cs typeface="Times New Roman" panose="02020603050405020304" pitchFamily="18" charset="0"/>
              </a:rPr>
              <a:t> – </a:t>
            </a:r>
          </a:p>
          <a:p>
            <a:pPr marL="0" indent="0">
              <a:buNone/>
            </a:pPr>
            <a:r>
              <a:rPr lang="ru-RU" sz="2800" b="0" i="0" dirty="0">
                <a:effectLst/>
                <a:latin typeface="Times New Roman" panose="02020603050405020304" pitchFamily="18" charset="0"/>
                <a:cs typeface="Times New Roman" panose="02020603050405020304" pitchFamily="18" charset="0"/>
              </a:rPr>
              <a:t>хронические заболевания, характеризующиеся прогрессирующими изменениями межпозвонковых дисков, суставов, связочного аппарата, костной ткани позвоночника, в ряде случаев проявляющиеся тяжелыми ортопедическими, неврологическими и висцеральными нарушениями.</a:t>
            </a:r>
          </a:p>
          <a:p>
            <a:endParaRPr lang="ru-RU" dirty="0">
              <a:solidFill>
                <a:srgbClr val="FFC000"/>
              </a:solidFill>
              <a:latin typeface="Montserrat" panose="00000500000000000000" pitchFamily="2" charset="-52"/>
            </a:endParaRPr>
          </a:p>
        </p:txBody>
      </p:sp>
    </p:spTree>
    <p:extLst>
      <p:ext uri="{BB962C8B-B14F-4D97-AF65-F5344CB8AC3E}">
        <p14:creationId xmlns:p14="http://schemas.microsoft.com/office/powerpoint/2010/main" val="1341646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029D9523-55EF-B271-D051-2FC75C3B494B}"/>
              </a:ext>
            </a:extLst>
          </p:cNvPr>
          <p:cNvPicPr>
            <a:picLocks noChangeAspect="1"/>
          </p:cNvPicPr>
          <p:nvPr/>
        </p:nvPicPr>
        <p:blipFill>
          <a:blip r:embed="rId2"/>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1F34D100-C583-0CDA-6832-0F3899C12574}"/>
              </a:ext>
            </a:extLst>
          </p:cNvPr>
          <p:cNvSpPr>
            <a:spLocks noGrp="1"/>
          </p:cNvSpPr>
          <p:nvPr>
            <p:ph type="title"/>
          </p:nvPr>
        </p:nvSpPr>
        <p:spPr>
          <a:xfrm>
            <a:off x="3215148" y="396241"/>
            <a:ext cx="8485238" cy="911450"/>
          </a:xfrm>
        </p:spPr>
        <p:txBody>
          <a:bodyPr/>
          <a:lstStyle/>
          <a:p>
            <a:r>
              <a:rPr lang="ru-RU" sz="2800" b="1" kern="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Клинико-патогенетическая классификация А.И. </a:t>
            </a:r>
            <a:r>
              <a:rPr lang="ru-RU" sz="2800" b="1" kern="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Осна</a:t>
            </a:r>
            <a:r>
              <a:rPr lang="ru-RU" sz="2800" b="1" kern="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отражает четыре последовательные стадии дегенеративно-дистрофического поражения</a:t>
            </a:r>
            <a:endParaRPr lang="ru-RU"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Объект 2">
            <a:extLst>
              <a:ext uri="{FF2B5EF4-FFF2-40B4-BE49-F238E27FC236}">
                <a16:creationId xmlns:a16="http://schemas.microsoft.com/office/drawing/2014/main" id="{74412CF1-EC83-970F-2739-D6DEB96CF978}"/>
              </a:ext>
            </a:extLst>
          </p:cNvPr>
          <p:cNvSpPr>
            <a:spLocks noGrp="1"/>
          </p:cNvSpPr>
          <p:nvPr>
            <p:ph idx="1"/>
          </p:nvPr>
        </p:nvSpPr>
        <p:spPr>
          <a:xfrm>
            <a:off x="904568" y="1853247"/>
            <a:ext cx="10697497" cy="4360740"/>
          </a:xfrm>
        </p:spPr>
        <p:txBody>
          <a:bodyPr>
            <a:normAutofit lnSpcReduction="10000"/>
          </a:bodyPr>
          <a:lstStyle/>
          <a:p>
            <a:pPr marL="0" lvl="0" indent="0" algn="l">
              <a:lnSpc>
                <a:spcPct val="150000"/>
              </a:lnSpc>
              <a:spcAft>
                <a:spcPts val="800"/>
              </a:spcAft>
              <a:buSzPts val="1000"/>
              <a:buNone/>
              <a:tabLst>
                <a:tab pos="457200" algn="l"/>
              </a:tabLst>
            </a:pPr>
            <a:r>
              <a:rPr lang="ru-RU" sz="1400" kern="0"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Стадия </a:t>
            </a:r>
            <a:r>
              <a:rPr lang="ru-RU" sz="1400" kern="0" dirty="0" err="1">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внутридискового</a:t>
            </a:r>
            <a:r>
              <a:rPr lang="ru-RU" sz="1400" kern="0"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 патологического процесса («</a:t>
            </a:r>
            <a:r>
              <a:rPr lang="ru-RU" sz="1400" kern="0" dirty="0" err="1">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хондроза</a:t>
            </a:r>
            <a:r>
              <a:rPr lang="ru-RU" sz="1400" kern="0"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400" kern="0" dirty="0">
                <a:effectLst/>
                <a:latin typeface="Times New Roman" panose="02020603050405020304" pitchFamily="18" charset="0"/>
                <a:ea typeface="Times New Roman" panose="02020603050405020304" pitchFamily="18" charset="0"/>
                <a:cs typeface="Times New Roman" panose="02020603050405020304" pitchFamily="18" charset="0"/>
              </a:rPr>
              <a:t>, создающая патологическую </a:t>
            </a:r>
            <a:r>
              <a:rPr lang="ru-RU" sz="1400" kern="0" dirty="0" err="1">
                <a:effectLst/>
                <a:latin typeface="Times New Roman" panose="02020603050405020304" pitchFamily="18" charset="0"/>
                <a:ea typeface="Times New Roman" panose="02020603050405020304" pitchFamily="18" charset="0"/>
                <a:cs typeface="Times New Roman" panose="02020603050405020304" pitchFamily="18" charset="0"/>
              </a:rPr>
              <a:t>импульсацию</a:t>
            </a:r>
            <a:r>
              <a:rPr lang="ru-RU" sz="1400" kern="0" dirty="0">
                <a:effectLst/>
                <a:latin typeface="Times New Roman" panose="02020603050405020304" pitchFamily="18" charset="0"/>
                <a:ea typeface="Times New Roman" panose="02020603050405020304" pitchFamily="18" charset="0"/>
                <a:cs typeface="Times New Roman" panose="02020603050405020304" pitchFamily="18" charset="0"/>
              </a:rPr>
              <a:t> из пораженного диска. В этот период происходит </a:t>
            </a:r>
            <a:r>
              <a:rPr lang="ru-RU" sz="1400" kern="0" dirty="0" err="1">
                <a:effectLst/>
                <a:latin typeface="Times New Roman" panose="02020603050405020304" pitchFamily="18" charset="0"/>
                <a:ea typeface="Times New Roman" panose="02020603050405020304" pitchFamily="18" charset="0"/>
                <a:cs typeface="Times New Roman" panose="02020603050405020304" pitchFamily="18" charset="0"/>
              </a:rPr>
              <a:t>внутридисковое</a:t>
            </a:r>
            <a:r>
              <a:rPr lang="ru-RU" sz="1400" kern="0" dirty="0">
                <a:effectLst/>
                <a:latin typeface="Times New Roman" panose="02020603050405020304" pitchFamily="18" charset="0"/>
                <a:ea typeface="Times New Roman" panose="02020603050405020304" pitchFamily="18" charset="0"/>
                <a:cs typeface="Times New Roman" panose="02020603050405020304" pitchFamily="18" charset="0"/>
              </a:rPr>
              <a:t> перемещение </a:t>
            </a:r>
            <a:r>
              <a:rPr lang="ru-RU" sz="1400" kern="0" dirty="0" err="1">
                <a:effectLst/>
                <a:latin typeface="Times New Roman" panose="02020603050405020304" pitchFamily="18" charset="0"/>
                <a:ea typeface="Times New Roman" panose="02020603050405020304" pitchFamily="18" charset="0"/>
                <a:cs typeface="Times New Roman" panose="02020603050405020304" pitchFamily="18" charset="0"/>
              </a:rPr>
              <a:t>пульпозного</a:t>
            </a:r>
            <a:r>
              <a:rPr lang="ru-RU" sz="1400" kern="0" dirty="0">
                <a:effectLst/>
                <a:latin typeface="Times New Roman" panose="02020603050405020304" pitchFamily="18" charset="0"/>
                <a:ea typeface="Times New Roman" panose="02020603050405020304" pitchFamily="18" charset="0"/>
                <a:cs typeface="Times New Roman" panose="02020603050405020304" pitchFamily="18" charset="0"/>
              </a:rPr>
              <a:t> ядра. Студенистое ядро через трещины в фиброзном кольце проникает в его богато иннервированные наружные волокна. В результате происходит раздражение нервных окончаний и развиваются болевые ощущения, формирующие рефлекторные синдромы дегенеративно-дистрофических изменений.</a:t>
            </a:r>
          </a:p>
          <a:p>
            <a:pPr marL="0" lvl="0" indent="0" algn="l">
              <a:lnSpc>
                <a:spcPct val="150000"/>
              </a:lnSpc>
              <a:spcAft>
                <a:spcPts val="800"/>
              </a:spcAft>
              <a:buSzPts val="1000"/>
              <a:buNone/>
              <a:tabLst>
                <a:tab pos="457200" algn="l"/>
              </a:tabLst>
            </a:pPr>
            <a:r>
              <a:rPr lang="ru-RU" sz="1400" kern="0"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Стадия нестабильности или утраты фиксационной способности пораженного диска</a:t>
            </a:r>
            <a:r>
              <a:rPr lang="ru-RU" sz="1400" kern="0" dirty="0">
                <a:effectLst/>
                <a:latin typeface="Times New Roman" panose="02020603050405020304" pitchFamily="18" charset="0"/>
                <a:ea typeface="Times New Roman" panose="02020603050405020304" pitchFamily="18" charset="0"/>
                <a:cs typeface="Times New Roman" panose="02020603050405020304" pitchFamily="18" charset="0"/>
              </a:rPr>
              <a:t>, динамическое смещение вышележащего позвонка по отношению к нижележащему (в связи с растрескиванием не только </a:t>
            </a:r>
            <a:r>
              <a:rPr lang="ru-RU" sz="1400" kern="0" dirty="0" err="1">
                <a:effectLst/>
                <a:latin typeface="Times New Roman" panose="02020603050405020304" pitchFamily="18" charset="0"/>
                <a:ea typeface="Times New Roman" panose="02020603050405020304" pitchFamily="18" charset="0"/>
                <a:cs typeface="Times New Roman" panose="02020603050405020304" pitchFamily="18" charset="0"/>
              </a:rPr>
              <a:t>пульпозного</a:t>
            </a:r>
            <a:r>
              <a:rPr lang="ru-RU" sz="1400" kern="0" dirty="0">
                <a:effectLst/>
                <a:latin typeface="Times New Roman" panose="02020603050405020304" pitchFamily="18" charset="0"/>
                <a:ea typeface="Times New Roman" panose="02020603050405020304" pitchFamily="18" charset="0"/>
                <a:cs typeface="Times New Roman" panose="02020603050405020304" pitchFamily="18" charset="0"/>
              </a:rPr>
              <a:t> ядра, но и элементов фиброзного кольца). В этот период могут формироваться синдром нестабильности, рефлекторные и даже некоторые компрессионные синдромы.</a:t>
            </a:r>
            <a:endParaRPr lang="ru-RU"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a:lnSpc>
                <a:spcPct val="150000"/>
              </a:lnSpc>
              <a:spcAft>
                <a:spcPts val="800"/>
              </a:spcAft>
              <a:buSzPts val="1000"/>
              <a:buNone/>
              <a:tabLst>
                <a:tab pos="457200" algn="l"/>
              </a:tabLst>
            </a:pPr>
            <a:r>
              <a:rPr lang="ru-RU" sz="1400" kern="0"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Стадия формирования грыж межпозвонковых дисков </a:t>
            </a:r>
            <a:r>
              <a:rPr lang="ru-RU" sz="1400" kern="0" dirty="0">
                <a:effectLst/>
                <a:latin typeface="Times New Roman" panose="02020603050405020304" pitchFamily="18" charset="0"/>
                <a:ea typeface="Times New Roman" panose="02020603050405020304" pitchFamily="18" charset="0"/>
                <a:cs typeface="Times New Roman" panose="02020603050405020304" pitchFamily="18" charset="0"/>
              </a:rPr>
              <a:t>в связи с нарушением целостности фиброзного кольца (протрузии или пролапса), которые могут сдавливать прилежащие сосудисто-нервные образования, в том числе корешок спинномозгового нерва.</a:t>
            </a:r>
          </a:p>
          <a:p>
            <a:pPr marL="0" lvl="0" indent="0" algn="l">
              <a:lnSpc>
                <a:spcPct val="150000"/>
              </a:lnSpc>
              <a:spcAft>
                <a:spcPts val="800"/>
              </a:spcAft>
              <a:buSzPts val="1000"/>
              <a:buNone/>
              <a:tabLst>
                <a:tab pos="457200" algn="l"/>
              </a:tabLst>
            </a:pPr>
            <a:r>
              <a:rPr lang="ru-RU" sz="1400" kern="0"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Стадия фиброза межпозвонкового диска и формирования краевых костно- хрящевых разрастаний тел позвонков </a:t>
            </a:r>
            <a:r>
              <a:rPr lang="ru-RU" sz="1400" kern="0" dirty="0">
                <a:effectLst/>
                <a:latin typeface="Times New Roman" panose="02020603050405020304" pitchFamily="18" charset="0"/>
                <a:ea typeface="Times New Roman" panose="02020603050405020304" pitchFamily="18" charset="0"/>
                <a:cs typeface="Times New Roman" panose="02020603050405020304" pitchFamily="18" charset="0"/>
              </a:rPr>
              <a:t>является преимущественно </a:t>
            </a:r>
            <a:r>
              <a:rPr lang="ru-RU" sz="1400" kern="0" dirty="0" err="1">
                <a:effectLst/>
                <a:latin typeface="Times New Roman" panose="02020603050405020304" pitchFamily="18" charset="0"/>
                <a:ea typeface="Times New Roman" panose="02020603050405020304" pitchFamily="18" charset="0"/>
                <a:cs typeface="Times New Roman" panose="02020603050405020304" pitchFamily="18" charset="0"/>
              </a:rPr>
              <a:t>саногенной</a:t>
            </a:r>
            <a:r>
              <a:rPr lang="ru-RU" sz="1400" kern="0" dirty="0">
                <a:effectLst/>
                <a:latin typeface="Times New Roman" panose="02020603050405020304" pitchFamily="18" charset="0"/>
                <a:ea typeface="Times New Roman" panose="02020603050405020304" pitchFamily="18" charset="0"/>
                <a:cs typeface="Times New Roman" panose="02020603050405020304" pitchFamily="18" charset="0"/>
              </a:rPr>
              <a:t>, т.к. возникают неподвижность, компенсаторное увеличение площади опоры позвонков на неполноценные диски. В ряде случаев эти костные разрастания, как и грыжи дисков, могут сдавливать прилежащие нервно-сосудистые образования.</a:t>
            </a:r>
            <a:endParaRPr lang="ru-RU" sz="600" dirty="0"/>
          </a:p>
        </p:txBody>
      </p:sp>
    </p:spTree>
    <p:extLst>
      <p:ext uri="{BB962C8B-B14F-4D97-AF65-F5344CB8AC3E}">
        <p14:creationId xmlns:p14="http://schemas.microsoft.com/office/powerpoint/2010/main" val="2125312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3D1BA74E-3EEB-6577-7BD9-50C9CD9854EE}"/>
              </a:ext>
            </a:extLst>
          </p:cNvPr>
          <p:cNvPicPr>
            <a:picLocks noChangeAspect="1"/>
          </p:cNvPicPr>
          <p:nvPr/>
        </p:nvPicPr>
        <p:blipFill>
          <a:blip r:embed="rId2"/>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51C37C45-BFC3-EA9A-383B-1D03374C92D5}"/>
              </a:ext>
            </a:extLst>
          </p:cNvPr>
          <p:cNvSpPr>
            <a:spLocks noGrp="1"/>
          </p:cNvSpPr>
          <p:nvPr>
            <p:ph type="title"/>
          </p:nvPr>
        </p:nvSpPr>
        <p:spPr>
          <a:xfrm>
            <a:off x="3230880" y="434340"/>
            <a:ext cx="8465820" cy="1008977"/>
          </a:xfrm>
        </p:spPr>
        <p:txBody>
          <a:bodyPr/>
          <a:lstStyle/>
          <a:p>
            <a:r>
              <a:rPr lang="ru-RU" sz="24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Классификация L. </a:t>
            </a:r>
            <a:r>
              <a:rPr lang="ru-RU" sz="2400" b="1" kern="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Armstrong</a:t>
            </a:r>
            <a:r>
              <a:rPr lang="ru-RU" sz="24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(1952) также соотносит изменения в ПДС с клиническими проявлениями дегенеративно-дистрофических изменений позвоночника</a:t>
            </a:r>
            <a:endParaRPr lang="ru-RU" sz="4800" b="1" dirty="0">
              <a:solidFill>
                <a:schemeClr val="tx1"/>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7D976AE6-87C7-7117-EE8F-6D1F0494BEF7}"/>
              </a:ext>
            </a:extLst>
          </p:cNvPr>
          <p:cNvSpPr>
            <a:spLocks noGrp="1"/>
          </p:cNvSpPr>
          <p:nvPr>
            <p:ph idx="1"/>
          </p:nvPr>
        </p:nvSpPr>
        <p:spPr>
          <a:xfrm>
            <a:off x="894735" y="1877657"/>
            <a:ext cx="10801964" cy="4370743"/>
          </a:xfrm>
        </p:spPr>
        <p:txBody>
          <a:bodyPr/>
          <a:lstStyle/>
          <a:p>
            <a:pPr marL="0" indent="0">
              <a:buNone/>
            </a:pPr>
            <a:r>
              <a:rPr lang="ru-RU" sz="1800" kern="0" dirty="0">
                <a:effectLst/>
                <a:latin typeface="Times New Roman" panose="02020603050405020304" pitchFamily="18" charset="0"/>
                <a:ea typeface="Times New Roman" panose="02020603050405020304" pitchFamily="18" charset="0"/>
                <a:cs typeface="Times New Roman" panose="02020603050405020304" pitchFamily="18" charset="0"/>
              </a:rPr>
              <a:t>I </a:t>
            </a:r>
            <a:r>
              <a:rPr lang="ru-RU" sz="1800" u="sng" kern="0" dirty="0">
                <a:effectLst/>
                <a:latin typeface="Times New Roman" panose="02020603050405020304" pitchFamily="18" charset="0"/>
                <a:ea typeface="Times New Roman" panose="02020603050405020304" pitchFamily="18" charset="0"/>
                <a:cs typeface="Times New Roman" panose="02020603050405020304" pitchFamily="18" charset="0"/>
              </a:rPr>
              <a:t>стадия</a:t>
            </a:r>
            <a:r>
              <a:rPr lang="ru-RU"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kern="0"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Начальные дистрофические изменения</a:t>
            </a:r>
            <a:r>
              <a:rPr lang="ru-RU" sz="1800" kern="0" dirty="0">
                <a:effectLst/>
                <a:latin typeface="Times New Roman" panose="02020603050405020304" pitchFamily="18" charset="0"/>
                <a:ea typeface="Times New Roman" panose="02020603050405020304" pitchFamily="18" charset="0"/>
                <a:cs typeface="Times New Roman" panose="02020603050405020304" pitchFamily="18" charset="0"/>
              </a:rPr>
              <a:t> в студенистом ядре и задней части фиброзного кольца, которое набухает, выпячивается по направлению к позвоночному каналу, раздражая рецепторы задней продольной связки твердой мозговой оболочки; при этом появляются боли в спине.</a:t>
            </a:r>
            <a:br>
              <a:rPr lang="ru-RU" sz="1800" kern="0" dirty="0">
                <a:effectLst/>
                <a:latin typeface="Times New Roman" panose="02020603050405020304" pitchFamily="18" charset="0"/>
                <a:ea typeface="Times New Roman" panose="02020603050405020304" pitchFamily="18" charset="0"/>
                <a:cs typeface="Times New Roman" panose="02020603050405020304" pitchFamily="18" charset="0"/>
              </a:rPr>
            </a:br>
            <a:br>
              <a:rPr lang="ru-RU" sz="1800" kern="0" dirty="0">
                <a:effectLst/>
                <a:latin typeface="Times New Roman" panose="02020603050405020304" pitchFamily="18" charset="0"/>
                <a:ea typeface="Times New Roman" panose="02020603050405020304" pitchFamily="18" charset="0"/>
                <a:cs typeface="Times New Roman" panose="02020603050405020304" pitchFamily="18" charset="0"/>
              </a:rPr>
            </a:br>
            <a:r>
              <a:rPr lang="ru-RU" sz="1800" u="sng" kern="0" dirty="0">
                <a:effectLst/>
                <a:latin typeface="Times New Roman" panose="02020603050405020304" pitchFamily="18" charset="0"/>
                <a:ea typeface="Times New Roman" panose="02020603050405020304" pitchFamily="18" charset="0"/>
                <a:cs typeface="Times New Roman" panose="02020603050405020304" pitchFamily="18" charset="0"/>
              </a:rPr>
              <a:t>II стадия</a:t>
            </a:r>
            <a:r>
              <a:rPr lang="ru-RU"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kern="0"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Смещенное </a:t>
            </a:r>
            <a:r>
              <a:rPr lang="ru-RU" sz="1800" kern="0" dirty="0" err="1">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пульпозное</a:t>
            </a:r>
            <a:r>
              <a:rPr lang="ru-RU" sz="1800" kern="0"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 ядро располагается в выпятившейся части фиброзного кольца</a:t>
            </a:r>
            <a:r>
              <a:rPr lang="ru-RU" sz="1800" kern="0" dirty="0">
                <a:effectLst/>
                <a:latin typeface="Times New Roman" panose="02020603050405020304" pitchFamily="18" charset="0"/>
                <a:ea typeface="Times New Roman" panose="02020603050405020304" pitchFamily="18" charset="0"/>
                <a:cs typeface="Times New Roman" panose="02020603050405020304" pitchFamily="18" charset="0"/>
              </a:rPr>
              <a:t>, через дефект которого выпадает грыжа диска; клинически – появляются корешковые симптомы и, нередко, грубые </a:t>
            </a:r>
            <a:r>
              <a:rPr lang="ru-RU"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антальгические</a:t>
            </a:r>
            <a:r>
              <a:rPr lang="ru-RU" sz="1800" kern="0" dirty="0">
                <a:effectLst/>
                <a:latin typeface="Times New Roman" panose="02020603050405020304" pitchFamily="18" charset="0"/>
                <a:ea typeface="Times New Roman" panose="02020603050405020304" pitchFamily="18" charset="0"/>
                <a:cs typeface="Times New Roman" panose="02020603050405020304" pitchFamily="18" charset="0"/>
              </a:rPr>
              <a:t> компоненты </a:t>
            </a:r>
            <a:r>
              <a:rPr lang="ru-RU"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вертебрального</a:t>
            </a:r>
            <a:r>
              <a:rPr lang="ru-RU" sz="1800" kern="0" dirty="0">
                <a:effectLst/>
                <a:latin typeface="Times New Roman" panose="02020603050405020304" pitchFamily="18" charset="0"/>
                <a:ea typeface="Times New Roman" panose="02020603050405020304" pitchFamily="18" charset="0"/>
                <a:cs typeface="Times New Roman" panose="02020603050405020304" pitchFamily="18" charset="0"/>
              </a:rPr>
              <a:t> синдрома.</a:t>
            </a:r>
            <a:br>
              <a:rPr lang="ru-RU" sz="1800" kern="0" dirty="0">
                <a:effectLst/>
                <a:latin typeface="Times New Roman" panose="02020603050405020304" pitchFamily="18" charset="0"/>
                <a:ea typeface="Times New Roman" panose="02020603050405020304" pitchFamily="18" charset="0"/>
                <a:cs typeface="Times New Roman" panose="02020603050405020304" pitchFamily="18" charset="0"/>
              </a:rPr>
            </a:br>
            <a:r>
              <a:rPr lang="ru-RU"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br>
              <a:rPr lang="ru-RU" sz="1800" kern="0" dirty="0">
                <a:effectLst/>
                <a:latin typeface="Times New Roman" panose="02020603050405020304" pitchFamily="18" charset="0"/>
                <a:ea typeface="Times New Roman" panose="02020603050405020304" pitchFamily="18" charset="0"/>
                <a:cs typeface="Times New Roman" panose="02020603050405020304" pitchFamily="18" charset="0"/>
              </a:rPr>
            </a:br>
            <a:r>
              <a:rPr lang="ru-RU" sz="1800" u="sng" kern="0" dirty="0">
                <a:effectLst/>
                <a:latin typeface="Times New Roman" panose="02020603050405020304" pitchFamily="18" charset="0"/>
                <a:ea typeface="Times New Roman" panose="02020603050405020304" pitchFamily="18" charset="0"/>
                <a:cs typeface="Times New Roman" panose="02020603050405020304" pitchFamily="18" charset="0"/>
              </a:rPr>
              <a:t>III стадия</a:t>
            </a:r>
            <a:r>
              <a:rPr lang="ru-RU"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kern="0"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Прогрессирует дегенерация </a:t>
            </a:r>
            <a:r>
              <a:rPr lang="ru-RU" sz="1800" kern="0" dirty="0" err="1">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пролабированного</a:t>
            </a:r>
            <a:r>
              <a:rPr lang="ru-RU" sz="1800" kern="0"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 диска</a:t>
            </a:r>
            <a:r>
              <a:rPr lang="ru-RU" sz="1800" kern="0" dirty="0">
                <a:effectLst/>
                <a:latin typeface="Times New Roman" panose="02020603050405020304" pitchFamily="18" charset="0"/>
                <a:ea typeface="Times New Roman" panose="02020603050405020304" pitchFamily="18" charset="0"/>
                <a:cs typeface="Times New Roman" panose="02020603050405020304" pitchFamily="18" charset="0"/>
              </a:rPr>
              <a:t>, как </a:t>
            </a:r>
            <a:r>
              <a:rPr lang="ru-RU"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подсвязочно</a:t>
            </a:r>
            <a:r>
              <a:rPr lang="ru-RU" sz="1800" kern="0" dirty="0">
                <a:effectLst/>
                <a:latin typeface="Times New Roman" panose="02020603050405020304" pitchFamily="18" charset="0"/>
                <a:ea typeface="Times New Roman" panose="02020603050405020304" pitchFamily="18" charset="0"/>
                <a:cs typeface="Times New Roman" panose="02020603050405020304" pitchFamily="18" charset="0"/>
              </a:rPr>
              <a:t>, так и в эпидуральном пространстве за пределами перфорированной задней продольной связки. Начинается рассасывание или обызвествление частей диска, его фиброз. В области разрыва задней продольной связки могут образоваться костные разрастания («остеофиты»). Выпадение секвестров часто вызывает рубцово-спаечный асептический эпидурит. Непосредственное давление на корешок уменьшается, течение болезни приобретает хронический характер.</a:t>
            </a:r>
            <a:endParaRPr lang="ru-RU"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721956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4FEEB7DD-6098-35C5-2C65-93B5FB56AD46}"/>
              </a:ext>
            </a:extLst>
          </p:cNvPr>
          <p:cNvPicPr>
            <a:picLocks noChangeAspect="1"/>
          </p:cNvPicPr>
          <p:nvPr/>
        </p:nvPicPr>
        <p:blipFill>
          <a:blip r:embed="rId2"/>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8DE6923D-5847-F5FB-A3FC-779BE3A5844F}"/>
              </a:ext>
            </a:extLst>
          </p:cNvPr>
          <p:cNvSpPr>
            <a:spLocks noGrp="1"/>
          </p:cNvSpPr>
          <p:nvPr>
            <p:ph type="title"/>
          </p:nvPr>
        </p:nvSpPr>
        <p:spPr>
          <a:xfrm>
            <a:off x="3205316" y="403123"/>
            <a:ext cx="8465574" cy="894736"/>
          </a:xfrm>
        </p:spPr>
        <p:txBody>
          <a:bodyPr/>
          <a:lstStyle/>
          <a:p>
            <a:r>
              <a:rPr lang="ru-RU"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Классификация грыж межпозвонковых дисков</a:t>
            </a:r>
            <a:endParaRPr lang="ru-RU" dirty="0"/>
          </a:p>
        </p:txBody>
      </p:sp>
      <p:sp>
        <p:nvSpPr>
          <p:cNvPr id="3" name="Объект 2">
            <a:extLst>
              <a:ext uri="{FF2B5EF4-FFF2-40B4-BE49-F238E27FC236}">
                <a16:creationId xmlns:a16="http://schemas.microsoft.com/office/drawing/2014/main" id="{BB5CD74C-C0E0-17BF-78E0-D961F33AC534}"/>
              </a:ext>
            </a:extLst>
          </p:cNvPr>
          <p:cNvSpPr>
            <a:spLocks noGrp="1"/>
          </p:cNvSpPr>
          <p:nvPr>
            <p:ph idx="1"/>
          </p:nvPr>
        </p:nvSpPr>
        <p:spPr>
          <a:xfrm>
            <a:off x="914400" y="1877961"/>
            <a:ext cx="10756490" cy="4370439"/>
          </a:xfrm>
        </p:spPr>
        <p:txBody>
          <a:bodyPr>
            <a:normAutofit fontScale="92500"/>
          </a:bodyPr>
          <a:lstStyle/>
          <a:p>
            <a:pPr marL="450215" indent="0" algn="l">
              <a:lnSpc>
                <a:spcPct val="150000"/>
              </a:lnSpc>
              <a:spcAft>
                <a:spcPts val="800"/>
              </a:spcAft>
              <a:buNone/>
            </a:pPr>
            <a:r>
              <a:rPr lang="ru-RU" sz="2400" kern="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Классификация Северо-Американской Ассоциации Вертебрологов (2014 г.)</a:t>
            </a:r>
          </a:p>
          <a:p>
            <a:pPr marL="735965" indent="-285750" algn="l">
              <a:lnSpc>
                <a:spcPct val="150000"/>
              </a:lnSpc>
              <a:spcAft>
                <a:spcPts val="800"/>
              </a:spcAft>
              <a:buFont typeface="Wingdings" panose="05000000000000000000" pitchFamily="2" charset="2"/>
              <a:buChar char="§"/>
            </a:pPr>
            <a:r>
              <a:rPr lang="ru-RU" sz="2400" kern="0" dirty="0">
                <a:effectLst/>
                <a:latin typeface="Times New Roman" panose="02020603050405020304" pitchFamily="18" charset="0"/>
                <a:ea typeface="Calibri" panose="020F0502020204030204" pitchFamily="34" charset="0"/>
                <a:cs typeface="Times New Roman" panose="02020603050405020304" pitchFamily="18" charset="0"/>
              </a:rPr>
              <a:t>протрузия - выстояние ткани диска за пределы лимба тел позвонков, при котором основание грыжевого выпячивания больше продольного размера выпячивания;</a:t>
            </a:r>
          </a:p>
          <a:p>
            <a:pPr marL="735965" indent="-285750" algn="l">
              <a:lnSpc>
                <a:spcPct val="150000"/>
              </a:lnSpc>
              <a:spcAft>
                <a:spcPts val="800"/>
              </a:spcAft>
              <a:buFont typeface="Wingdings" panose="05000000000000000000" pitchFamily="2" charset="2"/>
              <a:buChar char="§"/>
            </a:pPr>
            <a:r>
              <a:rPr lang="ru-RU" sz="2400" kern="0" dirty="0">
                <a:effectLst/>
                <a:latin typeface="Times New Roman" panose="02020603050405020304" pitchFamily="18" charset="0"/>
                <a:ea typeface="Calibri" panose="020F0502020204030204" pitchFamily="34" charset="0"/>
                <a:cs typeface="Times New Roman" panose="02020603050405020304" pitchFamily="18" charset="0"/>
              </a:rPr>
              <a:t>экструзия - выстояние ткани диска за пределы лимба тел позвонков, при котором основание грыжевого выпячивания меньше продольного размера выпячивания;</a:t>
            </a:r>
          </a:p>
          <a:p>
            <a:pPr marL="735965" indent="-285750">
              <a:lnSpc>
                <a:spcPct val="150000"/>
              </a:lnSpc>
              <a:spcAft>
                <a:spcPts val="800"/>
              </a:spcAft>
              <a:buFont typeface="Wingdings" panose="05000000000000000000" pitchFamily="2" charset="2"/>
              <a:buChar char="§"/>
            </a:pPr>
            <a:r>
              <a:rPr lang="ru-RU" sz="2400" kern="0" dirty="0">
                <a:effectLst/>
                <a:latin typeface="Times New Roman" panose="02020603050405020304" pitchFamily="18" charset="0"/>
                <a:ea typeface="Calibri" panose="020F0502020204030204" pitchFamily="34" charset="0"/>
                <a:cs typeface="Times New Roman" panose="02020603050405020304" pitchFamily="18" charset="0"/>
              </a:rPr>
              <a:t>секвестр - полное отделение от диска сместившегося фрагмента.</a:t>
            </a:r>
            <a:endParaRPr lang="ru-RU"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400529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A50BFB2-617B-4CFB-974A-3DF3B99C2948}"/>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0796D1CF-AB0E-45E5-81AD-0D3932C3286D}"/>
              </a:ext>
            </a:extLst>
          </p:cNvPr>
          <p:cNvSpPr>
            <a:spLocks noGrp="1"/>
          </p:cNvSpPr>
          <p:nvPr>
            <p:ph idx="1"/>
          </p:nvPr>
        </p:nvSpPr>
        <p:spPr/>
        <p:txBody>
          <a:bodyPr/>
          <a:lstStyle/>
          <a:p>
            <a:endParaRPr lang="ru-RU"/>
          </a:p>
        </p:txBody>
      </p:sp>
      <p:pic>
        <p:nvPicPr>
          <p:cNvPr id="5" name="Рисунок 4">
            <a:extLst>
              <a:ext uri="{FF2B5EF4-FFF2-40B4-BE49-F238E27FC236}">
                <a16:creationId xmlns:a16="http://schemas.microsoft.com/office/drawing/2014/main" id="{73A2A932-1B77-45B6-9A78-7755F8762383}"/>
              </a:ext>
            </a:extLst>
          </p:cNvPr>
          <p:cNvPicPr>
            <a:picLocks noChangeAspect="1"/>
          </p:cNvPicPr>
          <p:nvPr/>
        </p:nvPicPr>
        <p:blipFill>
          <a:blip r:embed="rId2"/>
          <a:stretch>
            <a:fillRect/>
          </a:stretch>
        </p:blipFill>
        <p:spPr>
          <a:xfrm>
            <a:off x="1185" y="0"/>
            <a:ext cx="12189630" cy="6858000"/>
          </a:xfrm>
          <a:prstGeom prst="rect">
            <a:avLst/>
          </a:prstGeom>
        </p:spPr>
      </p:pic>
    </p:spTree>
    <p:extLst>
      <p:ext uri="{BB962C8B-B14F-4D97-AF65-F5344CB8AC3E}">
        <p14:creationId xmlns:p14="http://schemas.microsoft.com/office/powerpoint/2010/main" val="3806097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0DB3730-D525-4874-A5B8-93D6556ACB8F}"/>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C93A0CC0-D502-40BC-9434-46492938369C}"/>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EF48D199-9266-4E14-A128-B1AD24781859}"/>
              </a:ext>
            </a:extLst>
          </p:cNvPr>
          <p:cNvPicPr>
            <a:picLocks noChangeAspect="1"/>
          </p:cNvPicPr>
          <p:nvPr/>
        </p:nvPicPr>
        <p:blipFill>
          <a:blip r:embed="rId2"/>
          <a:stretch>
            <a:fillRect/>
          </a:stretch>
        </p:blipFill>
        <p:spPr>
          <a:xfrm>
            <a:off x="1185" y="0"/>
            <a:ext cx="12189630" cy="6858000"/>
          </a:xfrm>
          <a:prstGeom prst="rect">
            <a:avLst/>
          </a:prstGeom>
        </p:spPr>
      </p:pic>
    </p:spTree>
    <p:extLst>
      <p:ext uri="{BB962C8B-B14F-4D97-AF65-F5344CB8AC3E}">
        <p14:creationId xmlns:p14="http://schemas.microsoft.com/office/powerpoint/2010/main" val="1890872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696CCAEC-F8CD-091C-93AF-C75916869FE9}"/>
              </a:ext>
            </a:extLst>
          </p:cNvPr>
          <p:cNvPicPr>
            <a:picLocks noChangeAspect="1"/>
          </p:cNvPicPr>
          <p:nvPr/>
        </p:nvPicPr>
        <p:blipFill>
          <a:blip r:embed="rId2"/>
          <a:stretch>
            <a:fillRect/>
          </a:stretch>
        </p:blipFill>
        <p:spPr>
          <a:xfrm>
            <a:off x="0" y="0"/>
            <a:ext cx="12192000" cy="6858000"/>
          </a:xfrm>
          <a:prstGeom prst="rect">
            <a:avLst/>
          </a:prstGeom>
        </p:spPr>
      </p:pic>
      <p:sp>
        <p:nvSpPr>
          <p:cNvPr id="3" name="Объект 2">
            <a:extLst>
              <a:ext uri="{FF2B5EF4-FFF2-40B4-BE49-F238E27FC236}">
                <a16:creationId xmlns:a16="http://schemas.microsoft.com/office/drawing/2014/main" id="{83FDACA3-C311-D9BB-33AA-785DB6E1BF09}"/>
              </a:ext>
            </a:extLst>
          </p:cNvPr>
          <p:cNvSpPr>
            <a:spLocks noGrp="1"/>
          </p:cNvSpPr>
          <p:nvPr>
            <p:ph idx="1"/>
          </p:nvPr>
        </p:nvSpPr>
        <p:spPr>
          <a:xfrm>
            <a:off x="4635062" y="1755228"/>
            <a:ext cx="7556937" cy="4493171"/>
          </a:xfrm>
        </p:spPr>
        <p:txBody>
          <a:bodyPr>
            <a:normAutofit lnSpcReduction="10000"/>
          </a:bodyPr>
          <a:lstStyle/>
          <a:p>
            <a:r>
              <a:rPr lang="ru-RU" sz="2400" b="1" dirty="0">
                <a:latin typeface="Times New Roman" panose="02020603050405020304" pitchFamily="18" charset="0"/>
                <a:cs typeface="Times New Roman" panose="02020603050405020304" pitchFamily="18" charset="0"/>
              </a:rPr>
              <a:t>врач травматолог –ортопед</a:t>
            </a:r>
          </a:p>
          <a:p>
            <a:r>
              <a:rPr lang="ru-RU" sz="2400" b="1" dirty="0">
                <a:latin typeface="Times New Roman" panose="02020603050405020304" pitchFamily="18" charset="0"/>
                <a:cs typeface="Times New Roman" panose="02020603050405020304" pitchFamily="18" charset="0"/>
              </a:rPr>
              <a:t>окончил Кировскую государственную медицинскую академию в 2001г.</a:t>
            </a:r>
          </a:p>
          <a:p>
            <a:r>
              <a:rPr lang="ru-RU" sz="2400" b="1" dirty="0">
                <a:latin typeface="Times New Roman" panose="02020603050405020304" pitchFamily="18" charset="0"/>
                <a:cs typeface="Times New Roman" panose="02020603050405020304" pitchFamily="18" charset="0"/>
              </a:rPr>
              <a:t>ординатура по травматологии-ортопедии МАПО в </a:t>
            </a:r>
            <a:r>
              <a:rPr lang="ru-RU" sz="2400" b="1" dirty="0" err="1">
                <a:latin typeface="Times New Roman" panose="02020603050405020304" pitchFamily="18" charset="0"/>
                <a:cs typeface="Times New Roman" panose="02020603050405020304" pitchFamily="18" charset="0"/>
              </a:rPr>
              <a:t>РосНИИТО</a:t>
            </a:r>
            <a:r>
              <a:rPr lang="ru-RU" sz="2400" b="1" dirty="0">
                <a:latin typeface="Times New Roman" panose="02020603050405020304" pitchFamily="18" charset="0"/>
                <a:cs typeface="Times New Roman" panose="02020603050405020304" pitchFamily="18" charset="0"/>
              </a:rPr>
              <a:t> им. Вредена 2004г.</a:t>
            </a:r>
          </a:p>
          <a:p>
            <a:r>
              <a:rPr lang="ru-RU" sz="2400" b="1" dirty="0">
                <a:latin typeface="Times New Roman" panose="02020603050405020304" pitchFamily="18" charset="0"/>
                <a:cs typeface="Times New Roman" panose="02020603050405020304" pitchFamily="18" charset="0"/>
              </a:rPr>
              <a:t>хирургическая ортопедическая практика в вертебрологии (заболевания позвоночника) более 15 лет.</a:t>
            </a:r>
          </a:p>
          <a:p>
            <a:r>
              <a:rPr lang="ru-RU" sz="2400" b="1" dirty="0">
                <a:latin typeface="Times New Roman" panose="02020603050405020304" pitchFamily="18" charset="0"/>
                <a:cs typeface="Times New Roman" panose="02020603050405020304" pitchFamily="18" charset="0"/>
              </a:rPr>
              <a:t>последние 4 года работаю в отделении травматологии и ортопедии СПБ ГБУЗ «ГМПБ№2»</a:t>
            </a:r>
          </a:p>
        </p:txBody>
      </p:sp>
      <p:pic>
        <p:nvPicPr>
          <p:cNvPr id="16" name="Рисунок 15">
            <a:extLst>
              <a:ext uri="{FF2B5EF4-FFF2-40B4-BE49-F238E27FC236}">
                <a16:creationId xmlns:a16="http://schemas.microsoft.com/office/drawing/2014/main" id="{55011EC3-DCA8-D11C-B332-FF7295331EEE}"/>
              </a:ext>
            </a:extLst>
          </p:cNvPr>
          <p:cNvPicPr>
            <a:picLocks noChangeAspect="1"/>
          </p:cNvPicPr>
          <p:nvPr/>
        </p:nvPicPr>
        <p:blipFill>
          <a:blip r:embed="rId3"/>
          <a:stretch>
            <a:fillRect/>
          </a:stretch>
        </p:blipFill>
        <p:spPr>
          <a:xfrm>
            <a:off x="865950" y="2300748"/>
            <a:ext cx="3509844" cy="3509844"/>
          </a:xfrm>
          <a:prstGeom prst="rect">
            <a:avLst/>
          </a:prstGeom>
        </p:spPr>
      </p:pic>
      <p:pic>
        <p:nvPicPr>
          <p:cNvPr id="2" name="Рисунок 1">
            <a:extLst>
              <a:ext uri="{FF2B5EF4-FFF2-40B4-BE49-F238E27FC236}">
                <a16:creationId xmlns:a16="http://schemas.microsoft.com/office/drawing/2014/main" id="{D68B8B17-8A3F-7C1E-866E-F208AFE6C411}"/>
              </a:ext>
            </a:extLst>
          </p:cNvPr>
          <p:cNvPicPr>
            <a:picLocks noChangeAspect="1"/>
          </p:cNvPicPr>
          <p:nvPr/>
        </p:nvPicPr>
        <p:blipFill>
          <a:blip r:embed="rId4"/>
          <a:stretch>
            <a:fillRect/>
          </a:stretch>
        </p:blipFill>
        <p:spPr>
          <a:xfrm>
            <a:off x="889205" y="2323756"/>
            <a:ext cx="3509845" cy="3509845"/>
          </a:xfrm>
          <a:prstGeom prst="rect">
            <a:avLst/>
          </a:prstGeom>
        </p:spPr>
      </p:pic>
    </p:spTree>
    <p:extLst>
      <p:ext uri="{BB962C8B-B14F-4D97-AF65-F5344CB8AC3E}">
        <p14:creationId xmlns:p14="http://schemas.microsoft.com/office/powerpoint/2010/main" val="2180556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AA4F3566-2EAD-73B7-DC6B-6BD95EBED728}"/>
              </a:ext>
            </a:extLst>
          </p:cNvPr>
          <p:cNvPicPr>
            <a:picLocks noChangeAspect="1"/>
          </p:cNvPicPr>
          <p:nvPr/>
        </p:nvPicPr>
        <p:blipFill>
          <a:blip r:embed="rId2"/>
          <a:stretch>
            <a:fillRect/>
          </a:stretch>
        </p:blipFill>
        <p:spPr>
          <a:xfrm>
            <a:off x="-9832" y="0"/>
            <a:ext cx="12192000" cy="6858000"/>
          </a:xfrm>
          <a:prstGeom prst="rect">
            <a:avLst/>
          </a:prstGeom>
        </p:spPr>
      </p:pic>
      <p:sp>
        <p:nvSpPr>
          <p:cNvPr id="2" name="Заголовок 1">
            <a:extLst>
              <a:ext uri="{FF2B5EF4-FFF2-40B4-BE49-F238E27FC236}">
                <a16:creationId xmlns:a16="http://schemas.microsoft.com/office/drawing/2014/main" id="{01033D1D-34EC-8E95-5AE1-EF5B1EC6E05C}"/>
              </a:ext>
            </a:extLst>
          </p:cNvPr>
          <p:cNvSpPr>
            <a:spLocks noGrp="1"/>
          </p:cNvSpPr>
          <p:nvPr>
            <p:ph type="title"/>
          </p:nvPr>
        </p:nvSpPr>
        <p:spPr>
          <a:xfrm>
            <a:off x="3205316" y="422786"/>
            <a:ext cx="8485240" cy="865239"/>
          </a:xfrm>
        </p:spPr>
        <p:txBody>
          <a:bodyPr/>
          <a:lstStyle/>
          <a:p>
            <a:pPr>
              <a:tabLst>
                <a:tab pos="0" algn="l"/>
              </a:tabLst>
            </a:pPr>
            <a:r>
              <a:rPr lang="ru-RU" b="1" dirty="0">
                <a:solidFill>
                  <a:schemeClr val="tx1"/>
                </a:solidFill>
                <a:latin typeface="Times New Roman" panose="02020603050405020304" pitchFamily="18" charset="0"/>
                <a:cs typeface="Times New Roman" panose="02020603050405020304" pitchFamily="18" charset="0"/>
              </a:rPr>
              <a:t>Остеопороз</a:t>
            </a:r>
          </a:p>
        </p:txBody>
      </p:sp>
      <p:sp>
        <p:nvSpPr>
          <p:cNvPr id="3" name="Объект 2">
            <a:extLst>
              <a:ext uri="{FF2B5EF4-FFF2-40B4-BE49-F238E27FC236}">
                <a16:creationId xmlns:a16="http://schemas.microsoft.com/office/drawing/2014/main" id="{5F4D7F7E-7CAB-7EB7-72D9-3C8241905691}"/>
              </a:ext>
            </a:extLst>
          </p:cNvPr>
          <p:cNvSpPr>
            <a:spLocks noGrp="1"/>
          </p:cNvSpPr>
          <p:nvPr>
            <p:ph idx="1"/>
          </p:nvPr>
        </p:nvSpPr>
        <p:spPr/>
        <p:txBody>
          <a:bodyPr/>
          <a:lstStyle/>
          <a:p>
            <a:r>
              <a:rPr lang="ru-RU" dirty="0">
                <a:latin typeface="Times New Roman" panose="02020603050405020304" pitchFamily="18" charset="0"/>
                <a:cs typeface="Times New Roman" panose="02020603050405020304" pitchFamily="18" charset="0"/>
              </a:rPr>
              <a:t>болезнь, поражающая соединительные ткани. Наиболее часто поражается позвоночник, а также кости рук и ног.</a:t>
            </a:r>
          </a:p>
          <a:p>
            <a:r>
              <a:rPr lang="ru-RU" dirty="0">
                <a:latin typeface="Times New Roman" panose="02020603050405020304" pitchFamily="18" charset="0"/>
                <a:cs typeface="Times New Roman" panose="02020603050405020304" pitchFamily="18" charset="0"/>
              </a:rPr>
              <a:t>Кости при остеопорозе теряют прочность, что рождает риск получения частых патологических переломов.</a:t>
            </a:r>
          </a:p>
          <a:p>
            <a:endParaRPr lang="ru-RU" dirty="0">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id="{A3001791-2D6A-AB7D-A9B0-90EEB9F62DA4}"/>
              </a:ext>
            </a:extLst>
          </p:cNvPr>
          <p:cNvPicPr>
            <a:picLocks noChangeAspect="1"/>
          </p:cNvPicPr>
          <p:nvPr/>
        </p:nvPicPr>
        <p:blipFill>
          <a:blip r:embed="rId3"/>
          <a:stretch>
            <a:fillRect/>
          </a:stretch>
        </p:blipFill>
        <p:spPr>
          <a:xfrm>
            <a:off x="2142147" y="3546838"/>
            <a:ext cx="6219915" cy="2568825"/>
          </a:xfrm>
          <a:prstGeom prst="rect">
            <a:avLst/>
          </a:prstGeom>
        </p:spPr>
      </p:pic>
    </p:spTree>
    <p:extLst>
      <p:ext uri="{BB962C8B-B14F-4D97-AF65-F5344CB8AC3E}">
        <p14:creationId xmlns:p14="http://schemas.microsoft.com/office/powerpoint/2010/main" val="2303102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523B93CB-F5A4-2B57-442F-CAFA61CE01EC}"/>
              </a:ext>
            </a:extLst>
          </p:cNvPr>
          <p:cNvPicPr>
            <a:picLocks noChangeAspect="1"/>
          </p:cNvPicPr>
          <p:nvPr/>
        </p:nvPicPr>
        <p:blipFill>
          <a:blip r:embed="rId2"/>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066EBBB2-B9DE-FB1F-0C26-67B3FCD17591}"/>
              </a:ext>
            </a:extLst>
          </p:cNvPr>
          <p:cNvSpPr>
            <a:spLocks noGrp="1"/>
          </p:cNvSpPr>
          <p:nvPr>
            <p:ph type="title"/>
          </p:nvPr>
        </p:nvSpPr>
        <p:spPr>
          <a:xfrm>
            <a:off x="3215640" y="396240"/>
            <a:ext cx="8481061" cy="914401"/>
          </a:xfrm>
        </p:spPr>
        <p:txBody>
          <a:bodyPr/>
          <a:lstStyle/>
          <a:p>
            <a:r>
              <a:rPr lang="ru-RU" dirty="0"/>
              <a:t>Причины остеопороза</a:t>
            </a:r>
          </a:p>
        </p:txBody>
      </p:sp>
      <p:sp>
        <p:nvSpPr>
          <p:cNvPr id="3" name="Объект 2">
            <a:extLst>
              <a:ext uri="{FF2B5EF4-FFF2-40B4-BE49-F238E27FC236}">
                <a16:creationId xmlns:a16="http://schemas.microsoft.com/office/drawing/2014/main" id="{E7FA4E72-F354-71B9-65CD-C5F99901BA58}"/>
              </a:ext>
            </a:extLst>
          </p:cNvPr>
          <p:cNvSpPr>
            <a:spLocks noGrp="1"/>
          </p:cNvSpPr>
          <p:nvPr>
            <p:ph idx="1"/>
          </p:nvPr>
        </p:nvSpPr>
        <p:spPr>
          <a:xfrm>
            <a:off x="899160" y="1645920"/>
            <a:ext cx="10797541" cy="4602479"/>
          </a:xfrm>
        </p:spPr>
        <p:txBody>
          <a:bodyPr>
            <a:normAutofit fontScale="77500" lnSpcReduction="20000"/>
          </a:bodyPr>
          <a:lstStyle/>
          <a:p>
            <a:pPr algn="l"/>
            <a:r>
              <a:rPr lang="ru-RU" b="0" i="0" dirty="0">
                <a:effectLst/>
                <a:latin typeface="Times New Roman" panose="02020603050405020304" pitchFamily="18" charset="0"/>
                <a:cs typeface="Times New Roman" panose="02020603050405020304" pitchFamily="18" charset="0"/>
              </a:rPr>
              <a:t>Развитие остеопороза обусловлено количеством накопленной костной ткани и степени последующего снижения массы костного остова. Однако эти причины определяются рядом других факторов.</a:t>
            </a:r>
          </a:p>
          <a:p>
            <a:pPr algn="l">
              <a:buFont typeface="Arial" panose="020B0604020202020204" pitchFamily="34" charset="0"/>
              <a:buChar char="•"/>
            </a:pPr>
            <a:r>
              <a:rPr lang="ru-RU" b="0" i="0" dirty="0">
                <a:effectLst/>
                <a:latin typeface="Times New Roman" panose="02020603050405020304" pitchFamily="18" charset="0"/>
                <a:cs typeface="Times New Roman" panose="02020603050405020304" pitchFamily="18" charset="0"/>
              </a:rPr>
              <a:t>Генетический фактор. От родителей к детям передаются неблагоприятные качества, из-за которых нарушается накопление костного массива.</a:t>
            </a:r>
          </a:p>
          <a:p>
            <a:pPr algn="l">
              <a:buFont typeface="Arial" panose="020B0604020202020204" pitchFamily="34" charset="0"/>
              <a:buChar char="•"/>
            </a:pPr>
            <a:r>
              <a:rPr lang="ru-RU" b="0" i="0" dirty="0">
                <a:effectLst/>
                <a:latin typeface="Times New Roman" panose="02020603050405020304" pitchFamily="18" charset="0"/>
                <a:cs typeface="Times New Roman" panose="02020603050405020304" pitchFamily="18" charset="0"/>
              </a:rPr>
              <a:t>Низкорослость и сниженный вес. Вес менее 50 кг во взрослом возрасте повышает риск развития остеопороза.</a:t>
            </a:r>
          </a:p>
          <a:p>
            <a:pPr algn="l">
              <a:buFont typeface="Arial" panose="020B0604020202020204" pitchFamily="34" charset="0"/>
              <a:buChar char="•"/>
            </a:pPr>
            <a:r>
              <a:rPr lang="ru-RU" b="0" i="0" dirty="0">
                <a:effectLst/>
                <a:latin typeface="Times New Roman" panose="02020603050405020304" pitchFamily="18" charset="0"/>
                <a:cs typeface="Times New Roman" panose="02020603050405020304" pitchFamily="18" charset="0"/>
              </a:rPr>
              <a:t>Пожилой возраст. Накопление костной массы происходит примерно до 25 лет и сохраняется на достаточном уровне до 40-летнего возраста. Далее масса костной ткани и ее прочность постепенно снижаются.</a:t>
            </a:r>
          </a:p>
          <a:p>
            <a:pPr algn="l">
              <a:buFont typeface="Arial" panose="020B0604020202020204" pitchFamily="34" charset="0"/>
              <a:buChar char="•"/>
            </a:pPr>
            <a:r>
              <a:rPr lang="ru-RU" b="0" i="0" dirty="0">
                <a:effectLst/>
                <a:latin typeface="Times New Roman" panose="02020603050405020304" pitchFamily="18" charset="0"/>
                <a:cs typeface="Times New Roman" panose="02020603050405020304" pitchFamily="18" charset="0"/>
              </a:rPr>
              <a:t>Женский пол. Женщины более подвержены заболеванию остеопорозом, поскольку снижение массы костной ткани у них происходит быстрее, чем у мужчин.</a:t>
            </a:r>
          </a:p>
          <a:p>
            <a:pPr algn="l">
              <a:buFont typeface="Arial" panose="020B0604020202020204" pitchFamily="34" charset="0"/>
              <a:buChar char="•"/>
            </a:pPr>
            <a:r>
              <a:rPr lang="ru-RU" b="0" i="0" dirty="0">
                <a:effectLst/>
                <a:latin typeface="Times New Roman" panose="02020603050405020304" pitchFamily="18" charset="0"/>
                <a:cs typeface="Times New Roman" panose="02020603050405020304" pitchFamily="18" charset="0"/>
              </a:rPr>
              <a:t>Менопауза. Также является неблагоприятным фактором, влияющим на развитие остеопороза.</a:t>
            </a:r>
          </a:p>
          <a:p>
            <a:pPr algn="l">
              <a:buFont typeface="Arial" panose="020B0604020202020204" pitchFamily="34" charset="0"/>
              <a:buChar char="•"/>
            </a:pPr>
            <a:r>
              <a:rPr lang="ru-RU" b="0" i="0" dirty="0">
                <a:effectLst/>
                <a:latin typeface="Times New Roman" panose="02020603050405020304" pitchFamily="18" charset="0"/>
                <a:cs typeface="Times New Roman" panose="02020603050405020304" pitchFamily="18" charset="0"/>
              </a:rPr>
              <a:t>Кормление грудью более полугода. Длительное грудное вскармливание может провоцировать остеопороз по той причине, что с грудным молоком женщина теряет большое количество кальция, влияющего на плотность и структуру костной ткани.</a:t>
            </a:r>
          </a:p>
          <a:p>
            <a:pPr algn="l">
              <a:buFont typeface="Arial" panose="020B0604020202020204" pitchFamily="34" charset="0"/>
              <a:buChar char="•"/>
            </a:pPr>
            <a:r>
              <a:rPr lang="ru-RU" b="0" i="0" dirty="0">
                <a:effectLst/>
                <a:latin typeface="Times New Roman" panose="02020603050405020304" pitchFamily="18" charset="0"/>
                <a:cs typeface="Times New Roman" panose="02020603050405020304" pitchFamily="18" charset="0"/>
              </a:rPr>
              <a:t>Злостное курение. Имеются данные, что никотин провоцирует выход кальция из костной ткани, который впоследствии выводится с мочой.</a:t>
            </a:r>
          </a:p>
          <a:p>
            <a:pPr algn="l">
              <a:buFont typeface="Arial" panose="020B0604020202020204" pitchFamily="34" charset="0"/>
              <a:buChar char="•"/>
            </a:pPr>
            <a:r>
              <a:rPr lang="ru-RU" b="0" i="0" dirty="0">
                <a:effectLst/>
                <a:latin typeface="Times New Roman" panose="02020603050405020304" pitchFamily="18" charset="0"/>
                <a:cs typeface="Times New Roman" panose="02020603050405020304" pitchFamily="18" charset="0"/>
              </a:rPr>
              <a:t>Неправильное питание. На развитие остеопороза влияет недостаточное употребление кальция с пищей (менее 1 г в день), чрезмерное употребление белковой пищи, а также злоупотребление жирами и клетчаткой.</a:t>
            </a:r>
          </a:p>
          <a:p>
            <a:endParaRPr lang="ru-RU" dirty="0"/>
          </a:p>
        </p:txBody>
      </p:sp>
    </p:spTree>
    <p:extLst>
      <p:ext uri="{BB962C8B-B14F-4D97-AF65-F5344CB8AC3E}">
        <p14:creationId xmlns:p14="http://schemas.microsoft.com/office/powerpoint/2010/main" val="3852607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D0B68D9E-F2BE-D099-8C1A-3B2D5CEB6A7C}"/>
              </a:ext>
            </a:extLst>
          </p:cNvPr>
          <p:cNvPicPr>
            <a:picLocks noChangeAspect="1"/>
          </p:cNvPicPr>
          <p:nvPr/>
        </p:nvPicPr>
        <p:blipFill>
          <a:blip r:embed="rId2"/>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4AFC3069-4C49-DA2C-B51F-C7972737DFF0}"/>
              </a:ext>
            </a:extLst>
          </p:cNvPr>
          <p:cNvSpPr>
            <a:spLocks noGrp="1"/>
          </p:cNvSpPr>
          <p:nvPr>
            <p:ph type="title"/>
          </p:nvPr>
        </p:nvSpPr>
        <p:spPr>
          <a:xfrm>
            <a:off x="3208020" y="396240"/>
            <a:ext cx="8481060" cy="929640"/>
          </a:xfrm>
        </p:spPr>
        <p:txBody>
          <a:bodyPr/>
          <a:lstStyle/>
          <a:p>
            <a:r>
              <a:rPr lang="ru-RU" b="0" i="0" dirty="0">
                <a:solidFill>
                  <a:schemeClr val="tx1"/>
                </a:solidFill>
                <a:effectLst/>
                <a:latin typeface="Times New Roman" panose="02020603050405020304" pitchFamily="18" charset="0"/>
                <a:cs typeface="Times New Roman" panose="02020603050405020304" pitchFamily="18" charset="0"/>
              </a:rPr>
              <a:t>Группу риска составляют люди, имеющие в анамнезе:</a:t>
            </a:r>
            <a:br>
              <a:rPr lang="ru-RU" b="0" i="0" dirty="0">
                <a:solidFill>
                  <a:srgbClr val="333333"/>
                </a:solidFill>
                <a:effectLst/>
                <a:latin typeface="YS Text"/>
              </a:rPr>
            </a:br>
            <a:endParaRPr lang="ru-RU" dirty="0"/>
          </a:p>
        </p:txBody>
      </p:sp>
      <p:sp>
        <p:nvSpPr>
          <p:cNvPr id="3" name="Объект 2">
            <a:extLst>
              <a:ext uri="{FF2B5EF4-FFF2-40B4-BE49-F238E27FC236}">
                <a16:creationId xmlns:a16="http://schemas.microsoft.com/office/drawing/2014/main" id="{488A408F-FC5D-53B2-8AFC-B087BB685E21}"/>
              </a:ext>
            </a:extLst>
          </p:cNvPr>
          <p:cNvSpPr>
            <a:spLocks noGrp="1"/>
          </p:cNvSpPr>
          <p:nvPr>
            <p:ph idx="1"/>
          </p:nvPr>
        </p:nvSpPr>
        <p:spPr/>
        <p:txBody>
          <a:bodyPr/>
          <a:lstStyle/>
          <a:p>
            <a:pPr algn="l">
              <a:buFont typeface="Arial" panose="020B0604020202020204" pitchFamily="34" charset="0"/>
              <a:buChar char="•"/>
            </a:pPr>
            <a:r>
              <a:rPr lang="ru-RU" b="0" i="0" u="none" strike="noStrike" dirty="0">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диффузный зоб</a:t>
            </a:r>
            <a:endParaRPr lang="ru-RU" b="0" i="0" dirty="0">
              <a:effectLs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ru-RU" b="0" i="0" u="none" strike="noStrike" dirty="0">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гипотиреоз</a:t>
            </a:r>
            <a:endParaRPr lang="ru-RU" b="0" i="0" dirty="0">
              <a:effectLs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ru-RU" b="0" i="0" u="sng" dirty="0">
                <a:effectLst/>
                <a:latin typeface="Times New Roman" panose="02020603050405020304" pitchFamily="18" charset="0"/>
                <a:cs typeface="Times New Roman" panose="02020603050405020304" pitchFamily="18" charset="0"/>
              </a:rPr>
              <a:t>сахарный </a:t>
            </a:r>
            <a:r>
              <a:rPr lang="ru-RU" b="0" i="0" u="none" strike="noStrike" dirty="0">
                <a:effectLst/>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диабет </a:t>
            </a:r>
            <a:r>
              <a:rPr lang="ru-RU" b="0" i="0" u="sng" dirty="0">
                <a:effectLst/>
                <a:latin typeface="Times New Roman" panose="02020603050405020304" pitchFamily="18" charset="0"/>
                <a:cs typeface="Times New Roman" panose="02020603050405020304" pitchFamily="18" charset="0"/>
              </a:rPr>
              <a:t>I типа</a:t>
            </a:r>
          </a:p>
          <a:p>
            <a:pPr algn="l">
              <a:buFont typeface="Arial" panose="020B0604020202020204" pitchFamily="34" charset="0"/>
              <a:buChar char="•"/>
            </a:pPr>
            <a:r>
              <a:rPr lang="ru-RU" b="0" i="0" u="none" strike="noStrike" dirty="0">
                <a:effectLst/>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ревматоидный артрит</a:t>
            </a:r>
            <a:endParaRPr lang="ru-RU" b="0" i="0" dirty="0">
              <a:effectLs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ru-RU" b="0" i="0" u="none" strike="noStrike" dirty="0">
                <a:effectLst/>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цирроз</a:t>
            </a:r>
            <a:r>
              <a:rPr lang="ru-RU" b="0" i="0" u="sng" strike="noStrike" dirty="0">
                <a:effectLst/>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 </a:t>
            </a:r>
            <a:r>
              <a:rPr lang="ru-RU" b="0" i="0" u="sng" dirty="0">
                <a:effectLst/>
                <a:latin typeface="Times New Roman" panose="02020603050405020304" pitchFamily="18" charset="0"/>
                <a:cs typeface="Times New Roman" panose="02020603050405020304" pitchFamily="18" charset="0"/>
              </a:rPr>
              <a:t>печени</a:t>
            </a:r>
          </a:p>
          <a:p>
            <a:pPr algn="l">
              <a:buFont typeface="Arial" panose="020B0604020202020204" pitchFamily="34" charset="0"/>
              <a:buChar char="•"/>
            </a:pPr>
            <a:r>
              <a:rPr lang="ru-RU" b="0" i="0" u="sng" dirty="0">
                <a:effectLst/>
                <a:latin typeface="Times New Roman" panose="02020603050405020304" pitchFamily="18" charset="0"/>
                <a:cs typeface="Times New Roman" panose="02020603050405020304" pitchFamily="18" charset="0"/>
              </a:rPr>
              <a:t>гемолитическую анемию</a:t>
            </a:r>
            <a:r>
              <a:rPr lang="ru-RU" b="0" i="0" dirty="0">
                <a:effectLst/>
                <a:latin typeface="Times New Roman" panose="02020603050405020304" pitchFamily="18" charset="0"/>
                <a:cs typeface="Times New Roman" panose="02020603050405020304" pitchFamily="18" charset="0"/>
              </a:rPr>
              <a:t>.</a:t>
            </a:r>
          </a:p>
          <a:p>
            <a:endParaRPr lang="ru-RU" dirty="0"/>
          </a:p>
        </p:txBody>
      </p:sp>
    </p:spTree>
    <p:extLst>
      <p:ext uri="{BB962C8B-B14F-4D97-AF65-F5344CB8AC3E}">
        <p14:creationId xmlns:p14="http://schemas.microsoft.com/office/powerpoint/2010/main" val="4657328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CD5C0C3F-D6C9-2FC5-6803-257C1FB066F9}"/>
              </a:ext>
            </a:extLst>
          </p:cNvPr>
          <p:cNvPicPr>
            <a:picLocks noChangeAspect="1"/>
          </p:cNvPicPr>
          <p:nvPr/>
        </p:nvPicPr>
        <p:blipFill>
          <a:blip r:embed="rId2"/>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C3FCDF99-A712-FD9C-7389-CEFE08C759A5}"/>
              </a:ext>
            </a:extLst>
          </p:cNvPr>
          <p:cNvSpPr>
            <a:spLocks noGrp="1"/>
          </p:cNvSpPr>
          <p:nvPr>
            <p:ph type="title"/>
          </p:nvPr>
        </p:nvSpPr>
        <p:spPr>
          <a:xfrm>
            <a:off x="3208020" y="419099"/>
            <a:ext cx="8481060" cy="883921"/>
          </a:xfrm>
        </p:spPr>
        <p:txBody>
          <a:bodyPr/>
          <a:lstStyle/>
          <a:p>
            <a:r>
              <a:rPr lang="ru-RU" dirty="0">
                <a:latin typeface="Times New Roman" panose="02020603050405020304" pitchFamily="18" charset="0"/>
                <a:cs typeface="Times New Roman" panose="02020603050405020304" pitchFamily="18" charset="0"/>
              </a:rPr>
              <a:t>Симптомы остеопороза</a:t>
            </a:r>
          </a:p>
        </p:txBody>
      </p:sp>
      <p:sp>
        <p:nvSpPr>
          <p:cNvPr id="3" name="Объект 2">
            <a:extLst>
              <a:ext uri="{FF2B5EF4-FFF2-40B4-BE49-F238E27FC236}">
                <a16:creationId xmlns:a16="http://schemas.microsoft.com/office/drawing/2014/main" id="{97ED1BAA-3877-8B42-EC8F-43F9C4EB6C73}"/>
              </a:ext>
            </a:extLst>
          </p:cNvPr>
          <p:cNvSpPr>
            <a:spLocks noGrp="1"/>
          </p:cNvSpPr>
          <p:nvPr>
            <p:ph idx="1"/>
          </p:nvPr>
        </p:nvSpPr>
        <p:spPr>
          <a:xfrm>
            <a:off x="884904" y="1877962"/>
            <a:ext cx="9164950" cy="4370438"/>
          </a:xfrm>
        </p:spPr>
        <p:txBody>
          <a:bodyPr/>
          <a:lstStyle/>
          <a:p>
            <a:pPr marL="0" indent="0" algn="l">
              <a:buNone/>
            </a:pPr>
            <a:r>
              <a:rPr lang="ru-RU" b="0" i="0" dirty="0">
                <a:solidFill>
                  <a:srgbClr val="FFC000"/>
                </a:solidFill>
                <a:effectLst/>
                <a:latin typeface="Times New Roman" panose="02020603050405020304" pitchFamily="18" charset="0"/>
                <a:cs typeface="Times New Roman" panose="02020603050405020304" pitchFamily="18" charset="0"/>
              </a:rPr>
              <a:t>Классическими признаками остеопороза являются следующие:</a:t>
            </a:r>
          </a:p>
          <a:p>
            <a:pPr algn="l">
              <a:buFont typeface="Arial" panose="020B0604020202020204" pitchFamily="34" charset="0"/>
              <a:buChar char="•"/>
            </a:pPr>
            <a:r>
              <a:rPr lang="ru-RU" b="0" i="0" dirty="0">
                <a:effectLst/>
                <a:latin typeface="Times New Roman" panose="02020603050405020304" pitchFamily="18" charset="0"/>
                <a:cs typeface="Times New Roman" panose="02020603050405020304" pitchFamily="18" charset="0"/>
              </a:rPr>
              <a:t>боль в позвоночнике или в костях рук и ног;</a:t>
            </a:r>
          </a:p>
          <a:p>
            <a:pPr algn="l">
              <a:buFont typeface="Arial" panose="020B0604020202020204" pitchFamily="34" charset="0"/>
              <a:buChar char="•"/>
            </a:pPr>
            <a:r>
              <a:rPr lang="ru-RU" b="0" i="0" dirty="0">
                <a:effectLst/>
                <a:latin typeface="Times New Roman" panose="02020603050405020304" pitchFamily="18" charset="0"/>
                <a:cs typeface="Times New Roman" panose="02020603050405020304" pitchFamily="18" charset="0"/>
              </a:rPr>
              <a:t>частые переломы костей;</a:t>
            </a:r>
          </a:p>
          <a:p>
            <a:pPr algn="l">
              <a:buFont typeface="Arial" panose="020B0604020202020204" pitchFamily="34" charset="0"/>
              <a:buChar char="•"/>
            </a:pPr>
            <a:r>
              <a:rPr lang="ru-RU" b="0" i="0" dirty="0">
                <a:effectLst/>
                <a:latin typeface="Times New Roman" panose="02020603050405020304" pitchFamily="18" charset="0"/>
                <a:cs typeface="Times New Roman" panose="02020603050405020304" pitchFamily="18" charset="0"/>
              </a:rPr>
              <a:t>нарушения осанки.</a:t>
            </a:r>
          </a:p>
          <a:p>
            <a:endParaRPr lang="ru-RU" dirty="0"/>
          </a:p>
        </p:txBody>
      </p:sp>
    </p:spTree>
    <p:extLst>
      <p:ext uri="{BB962C8B-B14F-4D97-AF65-F5344CB8AC3E}">
        <p14:creationId xmlns:p14="http://schemas.microsoft.com/office/powerpoint/2010/main" val="25823843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241D5FC4-D31B-F9EE-CD95-AD81B46B6991}"/>
              </a:ext>
            </a:extLst>
          </p:cNvPr>
          <p:cNvPicPr>
            <a:picLocks noChangeAspect="1"/>
          </p:cNvPicPr>
          <p:nvPr/>
        </p:nvPicPr>
        <p:blipFill>
          <a:blip r:embed="rId2"/>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344B8514-EE04-EFB6-A809-0E6E68252177}"/>
              </a:ext>
            </a:extLst>
          </p:cNvPr>
          <p:cNvSpPr>
            <a:spLocks noGrp="1"/>
          </p:cNvSpPr>
          <p:nvPr>
            <p:ph type="title"/>
          </p:nvPr>
        </p:nvSpPr>
        <p:spPr>
          <a:xfrm>
            <a:off x="3195484" y="422787"/>
            <a:ext cx="8485240" cy="865239"/>
          </a:xfrm>
        </p:spPr>
        <p:txBody>
          <a:bodyPr/>
          <a:lstStyle/>
          <a:p>
            <a:r>
              <a:rPr lang="ru-RU" b="1" dirty="0">
                <a:latin typeface="Times New Roman" panose="02020603050405020304" pitchFamily="18" charset="0"/>
                <a:cs typeface="Times New Roman" panose="02020603050405020304" pitchFamily="18" charset="0"/>
              </a:rPr>
              <a:t>Диагностика остеопороза</a:t>
            </a:r>
          </a:p>
        </p:txBody>
      </p:sp>
      <p:sp>
        <p:nvSpPr>
          <p:cNvPr id="3" name="Объект 2">
            <a:extLst>
              <a:ext uri="{FF2B5EF4-FFF2-40B4-BE49-F238E27FC236}">
                <a16:creationId xmlns:a16="http://schemas.microsoft.com/office/drawing/2014/main" id="{65C2DB27-FCD0-5B9D-6ECA-E0D627531690}"/>
              </a:ext>
            </a:extLst>
          </p:cNvPr>
          <p:cNvSpPr>
            <a:spLocks noGrp="1"/>
          </p:cNvSpPr>
          <p:nvPr>
            <p:ph idx="1"/>
          </p:nvPr>
        </p:nvSpPr>
        <p:spPr>
          <a:xfrm>
            <a:off x="904568" y="1494503"/>
            <a:ext cx="10776156" cy="4753897"/>
          </a:xfrm>
        </p:spPr>
        <p:txBody>
          <a:bodyPr>
            <a:normAutofit/>
          </a:bodyPr>
          <a:lstStyle/>
          <a:p>
            <a:pPr algn="l"/>
            <a:r>
              <a:rPr lang="ru-RU" b="0" i="0" dirty="0">
                <a:effectLst/>
                <a:latin typeface="Times New Roman" panose="02020603050405020304" pitchFamily="18" charset="0"/>
                <a:cs typeface="Times New Roman" panose="02020603050405020304" pitchFamily="18" charset="0"/>
              </a:rPr>
              <a:t>При подозрении на остеопороз, а также с целью постановки предварительного диагноза производится мониторинг роста больного в течение определенного времени. При остеопорозе наблюдается снижение роста, которое может достигать 10 см.</a:t>
            </a:r>
          </a:p>
          <a:p>
            <a:pPr algn="l"/>
            <a:r>
              <a:rPr lang="ru-RU" b="0" i="0" dirty="0">
                <a:effectLst/>
                <a:latin typeface="Times New Roman" panose="02020603050405020304" pitchFamily="18" charset="0"/>
                <a:cs typeface="Times New Roman" panose="02020603050405020304" pitchFamily="18" charset="0"/>
              </a:rPr>
              <a:t>Эффективна при постановке диагноза методика радиоизотопного сканирования костной ткани. По результатам возможно не только выявить заболевание, но и определить локализацию поражения.</a:t>
            </a:r>
          </a:p>
          <a:p>
            <a:pPr algn="l"/>
            <a:r>
              <a:rPr lang="ru-RU" b="0" i="0" dirty="0">
                <a:effectLst/>
                <a:latin typeface="Times New Roman" panose="02020603050405020304" pitchFamily="18" charset="0"/>
                <a:cs typeface="Times New Roman" panose="02020603050405020304" pitchFamily="18" charset="0"/>
              </a:rPr>
              <a:t>Для определения удельного веса костной массы применяется </a:t>
            </a:r>
            <a:r>
              <a:rPr lang="ru-RU" b="0" i="0" u="none" strike="noStrike" dirty="0">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костная денситометрия</a:t>
            </a:r>
            <a:r>
              <a:rPr lang="ru-RU" b="0" i="0" dirty="0">
                <a:effectLst/>
                <a:latin typeface="Times New Roman" panose="02020603050405020304" pitchFamily="18" charset="0"/>
                <a:cs typeface="Times New Roman" panose="02020603050405020304" pitchFamily="18" charset="0"/>
              </a:rPr>
              <a:t>.</a:t>
            </a:r>
          </a:p>
          <a:p>
            <a:pPr algn="l"/>
            <a:r>
              <a:rPr lang="ru-RU" b="0" i="0" dirty="0">
                <a:effectLst/>
                <a:latin typeface="Times New Roman" panose="02020603050405020304" pitchFamily="18" charset="0"/>
                <a:cs typeface="Times New Roman" panose="02020603050405020304" pitchFamily="18" charset="0"/>
              </a:rPr>
              <a:t>Обследование на остеопороз включает в себя следующие анализы:</a:t>
            </a:r>
          </a:p>
          <a:p>
            <a:pPr algn="l">
              <a:buFont typeface="Arial" panose="020B0604020202020204" pitchFamily="34" charset="0"/>
              <a:buChar char="•"/>
            </a:pPr>
            <a:r>
              <a:rPr lang="ru-RU" b="0" i="0" dirty="0">
                <a:effectLst/>
                <a:latin typeface="Times New Roman" panose="02020603050405020304" pitchFamily="18" charset="0"/>
                <a:cs typeface="Times New Roman" panose="02020603050405020304" pitchFamily="18" charset="0"/>
              </a:rPr>
              <a:t>анализ крови и мочи общеклинический;</a:t>
            </a:r>
          </a:p>
          <a:p>
            <a:pPr algn="l">
              <a:buFont typeface="Arial" panose="020B0604020202020204" pitchFamily="34" charset="0"/>
              <a:buChar char="•"/>
            </a:pPr>
            <a:r>
              <a:rPr lang="ru-RU" b="0" i="0" dirty="0">
                <a:effectLst/>
                <a:latin typeface="Times New Roman" panose="02020603050405020304" pitchFamily="18" charset="0"/>
                <a:cs typeface="Times New Roman" panose="02020603050405020304" pitchFamily="18" charset="0"/>
              </a:rPr>
              <a:t>рентгенологические исследования позвоночника;</a:t>
            </a:r>
          </a:p>
          <a:p>
            <a:pPr algn="l">
              <a:buFont typeface="Arial" panose="020B0604020202020204" pitchFamily="34" charset="0"/>
              <a:buChar char="•"/>
            </a:pPr>
            <a:r>
              <a:rPr lang="ru-RU" b="0" i="0" dirty="0">
                <a:effectLst/>
                <a:latin typeface="Times New Roman" panose="02020603050405020304" pitchFamily="18" charset="0"/>
                <a:cs typeface="Times New Roman" panose="02020603050405020304" pitchFamily="18" charset="0"/>
              </a:rPr>
              <a:t>мониторинг кальция, фосфатов, белка, </a:t>
            </a:r>
            <a:r>
              <a:rPr lang="ru-RU" b="0" i="0" u="none" strike="noStrike" dirty="0">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общего билирубина в крови</a:t>
            </a:r>
            <a:r>
              <a:rPr lang="ru-RU" b="0" i="0" dirty="0">
                <a:effectLst/>
                <a:latin typeface="Times New Roman" panose="02020603050405020304" pitchFamily="18" charset="0"/>
                <a:cs typeface="Times New Roman" panose="02020603050405020304" pitchFamily="18" charset="0"/>
              </a:rPr>
              <a:t>;</a:t>
            </a:r>
          </a:p>
          <a:p>
            <a:pPr algn="l">
              <a:buFont typeface="Arial" panose="020B0604020202020204" pitchFamily="34" charset="0"/>
              <a:buChar char="•"/>
            </a:pPr>
            <a:r>
              <a:rPr lang="ru-RU" b="0" i="0" dirty="0">
                <a:effectLst/>
                <a:latin typeface="Times New Roman" panose="02020603050405020304" pitchFamily="18" charset="0"/>
                <a:cs typeface="Times New Roman" panose="02020603050405020304" pitchFamily="18" charset="0"/>
              </a:rPr>
              <a:t>определение </a:t>
            </a:r>
            <a:r>
              <a:rPr lang="ru-RU" b="0" i="0" u="none" strike="noStrike" dirty="0">
                <a:effectLst/>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гормонов щитовидной железы</a:t>
            </a:r>
            <a:r>
              <a:rPr lang="ru-RU" b="0" i="0" dirty="0">
                <a:effectLst/>
                <a:latin typeface="Times New Roman" panose="02020603050405020304" pitchFamily="18" charset="0"/>
                <a:cs typeface="Times New Roman" panose="02020603050405020304" pitchFamily="18" charset="0"/>
              </a:rPr>
              <a:t>, гипофиза и половых гормонов.</a:t>
            </a:r>
          </a:p>
          <a:p>
            <a:endParaRPr lang="ru-RU" dirty="0"/>
          </a:p>
        </p:txBody>
      </p:sp>
    </p:spTree>
    <p:extLst>
      <p:ext uri="{BB962C8B-B14F-4D97-AF65-F5344CB8AC3E}">
        <p14:creationId xmlns:p14="http://schemas.microsoft.com/office/powerpoint/2010/main" val="6115474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5B169D60-37B5-3771-BC9B-20CA83B77098}"/>
              </a:ext>
            </a:extLst>
          </p:cNvPr>
          <p:cNvPicPr>
            <a:picLocks noChangeAspect="1"/>
          </p:cNvPicPr>
          <p:nvPr/>
        </p:nvPicPr>
        <p:blipFill>
          <a:blip r:embed="rId2"/>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43B1972B-B6DA-FD32-DF88-FD01DFCB7FA6}"/>
              </a:ext>
            </a:extLst>
          </p:cNvPr>
          <p:cNvSpPr>
            <a:spLocks noGrp="1"/>
          </p:cNvSpPr>
          <p:nvPr>
            <p:ph type="title"/>
          </p:nvPr>
        </p:nvSpPr>
        <p:spPr>
          <a:xfrm>
            <a:off x="3215640" y="411480"/>
            <a:ext cx="8488680" cy="883920"/>
          </a:xfrm>
        </p:spPr>
        <p:txBody>
          <a:bodyPr/>
          <a:lstStyle/>
          <a:p>
            <a:r>
              <a:rPr lang="ru-RU" b="1" dirty="0">
                <a:latin typeface="Times New Roman" panose="02020603050405020304" pitchFamily="18" charset="0"/>
                <a:cs typeface="Times New Roman" panose="02020603050405020304" pitchFamily="18" charset="0"/>
              </a:rPr>
              <a:t>Лечение остеопороза</a:t>
            </a:r>
          </a:p>
        </p:txBody>
      </p:sp>
      <p:sp>
        <p:nvSpPr>
          <p:cNvPr id="3" name="Объект 2">
            <a:extLst>
              <a:ext uri="{FF2B5EF4-FFF2-40B4-BE49-F238E27FC236}">
                <a16:creationId xmlns:a16="http://schemas.microsoft.com/office/drawing/2014/main" id="{94EFF379-A0B7-53D2-925B-3CFF1DF4A6AD}"/>
              </a:ext>
            </a:extLst>
          </p:cNvPr>
          <p:cNvSpPr>
            <a:spLocks noGrp="1"/>
          </p:cNvSpPr>
          <p:nvPr>
            <p:ph idx="1"/>
          </p:nvPr>
        </p:nvSpPr>
        <p:spPr>
          <a:xfrm>
            <a:off x="883920" y="1493521"/>
            <a:ext cx="10820400" cy="4632960"/>
          </a:xfrm>
        </p:spPr>
        <p:txBody>
          <a:bodyPr>
            <a:normAutofit fontScale="25000" lnSpcReduction="20000"/>
          </a:bodyPr>
          <a:lstStyle/>
          <a:p>
            <a:r>
              <a:rPr lang="ru-RU" sz="6400" dirty="0">
                <a:latin typeface="Times New Roman" panose="02020603050405020304" pitchFamily="18" charset="0"/>
                <a:cs typeface="Times New Roman" panose="02020603050405020304" pitchFamily="18" charset="0"/>
              </a:rPr>
              <a:t>Лечение остеопороза направлено на приостановление процесса разрушения костной ткани, симптоматическую терапию болевого синдрома, восстановление полноценной функции костей и суставов</a:t>
            </a:r>
            <a:r>
              <a:rPr lang="ru-RU" dirty="0">
                <a:latin typeface="Times New Roman" panose="02020603050405020304" pitchFamily="18" charset="0"/>
                <a:cs typeface="Times New Roman" panose="02020603050405020304" pitchFamily="18" charset="0"/>
              </a:rPr>
              <a:t>.</a:t>
            </a:r>
          </a:p>
          <a:p>
            <a:r>
              <a:rPr lang="ru-RU" sz="8000" dirty="0">
                <a:latin typeface="Times New Roman" panose="02020603050405020304" pitchFamily="18" charset="0"/>
                <a:cs typeface="Times New Roman" panose="02020603050405020304" pitchFamily="18" charset="0"/>
              </a:rPr>
              <a:t>Терапия остеопороза призвана снизить физическое напряжение пораженных участков.</a:t>
            </a:r>
          </a:p>
          <a:p>
            <a:r>
              <a:rPr lang="ru-RU" sz="8000" dirty="0">
                <a:latin typeface="Times New Roman" panose="02020603050405020304" pitchFamily="18" charset="0"/>
                <a:cs typeface="Times New Roman" panose="02020603050405020304" pitchFamily="18" charset="0"/>
              </a:rPr>
              <a:t>Больным не рекомендуются как продолжительные прогулки, так и просто длительное стояние. В процессе ходьбы каждые 10 минут необходим отдых, призванный снизить нагрузку на пораженные кости. Исключается любая тяжелая физическая нагрузка.</a:t>
            </a:r>
          </a:p>
          <a:p>
            <a:r>
              <a:rPr lang="ru-RU" sz="8000" dirty="0">
                <a:latin typeface="Times New Roman" panose="02020603050405020304" pitchFamily="18" charset="0"/>
                <a:cs typeface="Times New Roman" panose="02020603050405020304" pitchFamily="18" charset="0"/>
              </a:rPr>
              <a:t>Назначается сбалансированная диета с большим содержанием кальция.</a:t>
            </a:r>
          </a:p>
          <a:p>
            <a:r>
              <a:rPr lang="ru-RU" sz="8000" dirty="0">
                <a:latin typeface="Times New Roman" panose="02020603050405020304" pitchFamily="18" charset="0"/>
                <a:cs typeface="Times New Roman" panose="02020603050405020304" pitchFamily="18" charset="0"/>
              </a:rPr>
              <a:t>Медикаментозно также показаны препараты кальция. Для стимуляции обменных процессов выписываются анаболические стероиды. Необходимо употребление препаратов, стимулирующих микроциркуляцию. При лечении остеопороза необходимо учитывать, что стойкий эффект возможен только при комплексном подходе. Отдельное употребление вышеописанных препаратов не приносит положительных результатов.</a:t>
            </a:r>
          </a:p>
        </p:txBody>
      </p:sp>
    </p:spTree>
    <p:extLst>
      <p:ext uri="{BB962C8B-B14F-4D97-AF65-F5344CB8AC3E}">
        <p14:creationId xmlns:p14="http://schemas.microsoft.com/office/powerpoint/2010/main" val="27535597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9302344-A87D-6DCB-94DB-01865510764F}"/>
              </a:ext>
            </a:extLst>
          </p:cNvPr>
          <p:cNvSpPr>
            <a:spLocks noGrp="1"/>
          </p:cNvSpPr>
          <p:nvPr>
            <p:ph type="title"/>
          </p:nvPr>
        </p:nvSpPr>
        <p:spPr>
          <a:xfrm>
            <a:off x="3200401" y="401216"/>
            <a:ext cx="8481526" cy="905071"/>
          </a:xfrm>
        </p:spPr>
        <p:txBody>
          <a:bodyPr/>
          <a:lstStyle/>
          <a:p>
            <a:r>
              <a:rPr lang="ru-RU" b="1" dirty="0">
                <a:latin typeface="Times New Roman" panose="02020603050405020304" pitchFamily="18" charset="0"/>
                <a:cs typeface="Times New Roman" panose="02020603050405020304" pitchFamily="18" charset="0"/>
              </a:rPr>
              <a:t>Лечение остеопороза</a:t>
            </a:r>
          </a:p>
        </p:txBody>
      </p:sp>
      <p:sp>
        <p:nvSpPr>
          <p:cNvPr id="3" name="Объект 2">
            <a:extLst>
              <a:ext uri="{FF2B5EF4-FFF2-40B4-BE49-F238E27FC236}">
                <a16:creationId xmlns:a16="http://schemas.microsoft.com/office/drawing/2014/main" id="{2FCACB39-3D54-3713-684D-DA4E0F2C5C12}"/>
              </a:ext>
            </a:extLst>
          </p:cNvPr>
          <p:cNvSpPr>
            <a:spLocks noGrp="1"/>
          </p:cNvSpPr>
          <p:nvPr>
            <p:ph idx="1"/>
          </p:nvPr>
        </p:nvSpPr>
        <p:spPr/>
        <p:txBody>
          <a:bodyPr>
            <a:normAutofit fontScale="92500" lnSpcReduction="10000"/>
          </a:bodyPr>
          <a:lstStyle/>
          <a:p>
            <a:r>
              <a:rPr lang="ru-RU" sz="2000" b="0" i="0" u="none" strike="noStrike" dirty="0">
                <a:solidFill>
                  <a:srgbClr val="FFC000"/>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[809] </a:t>
            </a:r>
            <a:r>
              <a:rPr lang="ru-RU" sz="2000" b="1" i="0" u="none" strike="noStrike" dirty="0">
                <a:solidFill>
                  <a:srgbClr val="FFC000"/>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Остео</a:t>
            </a:r>
            <a:r>
              <a:rPr lang="ru-RU" sz="2000" b="0" i="0" u="none" strike="noStrike" dirty="0">
                <a:solidFill>
                  <a:srgbClr val="FFC000"/>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 Комплекс, коллоидная </a:t>
            </a:r>
            <a:r>
              <a:rPr lang="ru-RU" sz="2000" b="0" i="0" u="none" strike="noStrike" dirty="0" err="1">
                <a:solidFill>
                  <a:srgbClr val="FFC000"/>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фитоформула</a:t>
            </a:r>
            <a:r>
              <a:rPr lang="ru-RU" sz="2000" b="0" i="0" u="none" strike="noStrike" dirty="0">
                <a:solidFill>
                  <a:srgbClr val="FFC000"/>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 235 мл</a:t>
            </a:r>
            <a:r>
              <a:rPr lang="ru-RU" sz="2000" dirty="0">
                <a:solidFill>
                  <a:srgbClr val="FFC000"/>
                </a:solidFill>
                <a:latin typeface="Times New Roman" panose="02020603050405020304" pitchFamily="18" charset="0"/>
                <a:cs typeface="Times New Roman" panose="02020603050405020304" pitchFamily="18" charset="0"/>
              </a:rPr>
              <a:t>: </a:t>
            </a:r>
            <a:r>
              <a:rPr lang="ru-RU" sz="2000" b="0" i="0" dirty="0">
                <a:effectLst/>
                <a:latin typeface="Times New Roman" panose="02020603050405020304" pitchFamily="18" charset="0"/>
                <a:cs typeface="Times New Roman" panose="02020603050405020304" pitchFamily="18" charset="0"/>
              </a:rPr>
              <a:t>взрослым по 5 мл (1 ч. ложка) 1 раз в день во время еды. </a:t>
            </a:r>
            <a:endParaRPr lang="ru-RU" sz="2000" b="1" dirty="0">
              <a:latin typeface="Times New Roman" panose="02020603050405020304" pitchFamily="18" charset="0"/>
              <a:cs typeface="Times New Roman" panose="02020603050405020304" pitchFamily="18" charset="0"/>
            </a:endParaRPr>
          </a:p>
          <a:p>
            <a:r>
              <a:rPr lang="ru-RU" sz="2000" b="0" i="0" u="none" strike="noStrike" dirty="0">
                <a:solidFill>
                  <a:srgbClr val="FFC000"/>
                </a:solidFill>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[345] </a:t>
            </a:r>
            <a:r>
              <a:rPr lang="ru-RU" sz="2000" b="0" i="0" u="none" strike="noStrike" dirty="0" err="1">
                <a:solidFill>
                  <a:srgbClr val="FFC000"/>
                </a:solidFill>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Токсидонт</a:t>
            </a:r>
            <a:r>
              <a:rPr lang="ru-RU" sz="2000" b="0" i="0" u="none" strike="noStrike" dirty="0">
                <a:solidFill>
                  <a:srgbClr val="FFC000"/>
                </a:solidFill>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-май с витамином D3, капсулы, 90 </a:t>
            </a:r>
            <a:r>
              <a:rPr lang="ru-RU" sz="2000" b="0" i="0" u="none" strike="noStrike" dirty="0" err="1">
                <a:solidFill>
                  <a:srgbClr val="FFC000"/>
                </a:solidFill>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шт</a:t>
            </a:r>
            <a:r>
              <a:rPr lang="ru-RU" sz="2000" b="0" i="0" u="none" strike="noStrike" dirty="0">
                <a:solidFill>
                  <a:srgbClr val="FFC000"/>
                </a:solidFill>
                <a:effectLst/>
                <a:latin typeface="Times New Roman" panose="02020603050405020304" pitchFamily="18" charset="0"/>
                <a:cs typeface="Times New Roman" panose="02020603050405020304" pitchFamily="18" charset="0"/>
              </a:rPr>
              <a:t>: </a:t>
            </a:r>
            <a:r>
              <a:rPr lang="ru-RU" b="0" i="0" dirty="0">
                <a:effectLst/>
                <a:latin typeface="Times New Roman" panose="02020603050405020304" pitchFamily="18" charset="0"/>
                <a:cs typeface="Times New Roman" panose="02020603050405020304" pitchFamily="18" charset="0"/>
              </a:rPr>
              <a:t>взрослым по 1 капсуле 1-2 раза в день во время еды.</a:t>
            </a:r>
            <a:endParaRPr lang="ru-RU" sz="2000" b="0" i="0" u="none" strike="noStrike" dirty="0">
              <a:effectLst/>
              <a:latin typeface="Times New Roman" panose="02020603050405020304" pitchFamily="18" charset="0"/>
              <a:cs typeface="Times New Roman" panose="02020603050405020304" pitchFamily="18" charset="0"/>
            </a:endParaRPr>
          </a:p>
          <a:p>
            <a:r>
              <a:rPr lang="ru-RU" sz="2000" b="0" i="0" u="none" strike="noStrike" dirty="0">
                <a:solidFill>
                  <a:srgbClr val="FFC000"/>
                </a:solidFill>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[419] Остео Каль с глюкозамином, капсулы, 60 </a:t>
            </a:r>
            <a:r>
              <a:rPr lang="ru-RU" sz="2000" b="0" i="0" u="none" strike="noStrike" dirty="0" err="1">
                <a:solidFill>
                  <a:srgbClr val="FFC000"/>
                </a:solidFill>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шт</a:t>
            </a:r>
            <a:r>
              <a:rPr lang="ru-RU" sz="2000" b="0" i="0" u="none" strike="noStrike" dirty="0">
                <a:solidFill>
                  <a:srgbClr val="FFC000"/>
                </a:solidFill>
                <a:effectLst/>
                <a:latin typeface="Times New Roman" panose="02020603050405020304" pitchFamily="18" charset="0"/>
                <a:cs typeface="Times New Roman" panose="02020603050405020304" pitchFamily="18" charset="0"/>
              </a:rPr>
              <a:t>: </a:t>
            </a:r>
            <a:r>
              <a:rPr lang="ru-RU" b="0" i="0" dirty="0">
                <a:effectLst/>
                <a:latin typeface="Times New Roman" panose="02020603050405020304" pitchFamily="18" charset="0"/>
                <a:cs typeface="Times New Roman" panose="02020603050405020304" pitchFamily="18" charset="0"/>
              </a:rPr>
              <a:t>Взрослым по 1 капсуле 2 раза в день во время еды. </a:t>
            </a:r>
            <a:endParaRPr lang="ru-RU" sz="2000" b="0" i="0" u="none" strike="noStrike" dirty="0">
              <a:effectLst/>
              <a:latin typeface="Times New Roman" panose="02020603050405020304" pitchFamily="18" charset="0"/>
              <a:cs typeface="Times New Roman" panose="02020603050405020304" pitchFamily="18" charset="0"/>
            </a:endParaRPr>
          </a:p>
          <a:p>
            <a:r>
              <a:rPr lang="ru-RU" b="0" i="0" u="none" strike="noStrike" dirty="0">
                <a:solidFill>
                  <a:srgbClr val="FFC000"/>
                </a:solidFill>
                <a:effectLst/>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[350] </a:t>
            </a:r>
            <a:r>
              <a:rPr lang="ru-RU" b="1" i="0" u="none" strike="noStrike" dirty="0">
                <a:solidFill>
                  <a:srgbClr val="FFC000"/>
                </a:solidFill>
                <a:effectLst/>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Кальций</a:t>
            </a:r>
            <a:r>
              <a:rPr lang="ru-RU" b="0" i="0" u="none" strike="noStrike" dirty="0">
                <a:solidFill>
                  <a:srgbClr val="FFC000"/>
                </a:solidFill>
                <a:effectLst/>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a:t>
            </a:r>
            <a:r>
              <a:rPr lang="ru-RU" b="1" i="0" u="none" strike="noStrike" dirty="0">
                <a:solidFill>
                  <a:srgbClr val="FFC000"/>
                </a:solidFill>
                <a:effectLst/>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Биолит</a:t>
            </a:r>
            <a:r>
              <a:rPr lang="ru-RU" b="0" i="0" u="none" strike="noStrike" dirty="0">
                <a:solidFill>
                  <a:srgbClr val="FFC000"/>
                </a:solidFill>
                <a:effectLst/>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капсулы, 90 </a:t>
            </a:r>
            <a:r>
              <a:rPr lang="ru-RU" b="0" i="0" u="none" strike="noStrike" dirty="0" err="1">
                <a:solidFill>
                  <a:srgbClr val="FFC000"/>
                </a:solidFill>
                <a:effectLst/>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шт</a:t>
            </a:r>
            <a:r>
              <a:rPr lang="ru-RU" b="0" i="0" u="none" strike="noStrike" dirty="0">
                <a:solidFill>
                  <a:srgbClr val="FFC000"/>
                </a:solidFill>
                <a:effectLst/>
                <a:latin typeface="Times New Roman" panose="02020603050405020304" pitchFamily="18" charset="0"/>
                <a:cs typeface="Times New Roman" panose="02020603050405020304" pitchFamily="18" charset="0"/>
              </a:rPr>
              <a:t>: </a:t>
            </a:r>
            <a:r>
              <a:rPr lang="ru-RU" b="0" i="0" dirty="0">
                <a:effectLst/>
                <a:latin typeface="Times New Roman" panose="02020603050405020304" pitchFamily="18" charset="0"/>
                <a:cs typeface="Times New Roman" panose="02020603050405020304" pitchFamily="18" charset="0"/>
              </a:rPr>
              <a:t>Взрослым по 2 капсулы 3 раза в день во время еды. </a:t>
            </a:r>
            <a:endParaRPr lang="ru-RU" sz="2000" b="0" i="0" u="none" strike="noStrike" dirty="0">
              <a:effectLst/>
              <a:latin typeface="Times New Roman" panose="02020603050405020304" pitchFamily="18" charset="0"/>
              <a:cs typeface="Times New Roman" panose="02020603050405020304" pitchFamily="18" charset="0"/>
            </a:endParaRPr>
          </a:p>
          <a:p>
            <a:r>
              <a:rPr lang="ru-RU" sz="2000" b="0" i="0" u="none" strike="noStrike" dirty="0">
                <a:solidFill>
                  <a:srgbClr val="FFC000"/>
                </a:solidFill>
                <a:effectLst/>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[457] Супер мега мульти, таблетки, 60 </a:t>
            </a:r>
            <a:r>
              <a:rPr lang="ru-RU" sz="2000" b="0" i="0" u="none" strike="noStrike" dirty="0" err="1">
                <a:solidFill>
                  <a:srgbClr val="FFC000"/>
                </a:solidFill>
                <a:effectLst/>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шт</a:t>
            </a:r>
            <a:r>
              <a:rPr lang="ru-RU" sz="2000" b="0" i="0" u="none" strike="noStrike" dirty="0">
                <a:solidFill>
                  <a:srgbClr val="FFC000"/>
                </a:solidFill>
                <a:effectLst/>
                <a:latin typeface="Times New Roman" panose="02020603050405020304" pitchFamily="18" charset="0"/>
                <a:cs typeface="Times New Roman" panose="02020603050405020304" pitchFamily="18" charset="0"/>
              </a:rPr>
              <a:t>: </a:t>
            </a:r>
            <a:r>
              <a:rPr lang="ru-RU" sz="2000" b="0" i="0" dirty="0">
                <a:effectLst/>
                <a:latin typeface="Times New Roman" panose="02020603050405020304" pitchFamily="18" charset="0"/>
                <a:cs typeface="Times New Roman" panose="02020603050405020304" pitchFamily="18" charset="0"/>
              </a:rPr>
              <a:t>взрослым – по 1 таблетке в день во время приема пищи. Продолжительность приема – 2-3 недели.</a:t>
            </a:r>
            <a:endParaRPr lang="ru-RU" sz="2400" dirty="0">
              <a:latin typeface="Times New Roman" panose="02020603050405020304" pitchFamily="18" charset="0"/>
              <a:cs typeface="Times New Roman" panose="02020603050405020304" pitchFamily="18" charset="0"/>
            </a:endParaRPr>
          </a:p>
          <a:p>
            <a:r>
              <a:rPr lang="ru-RU" b="0" i="0" u="none" strike="noStrike" dirty="0">
                <a:solidFill>
                  <a:srgbClr val="FFC000"/>
                </a:solidFill>
                <a:effectLst/>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[431] </a:t>
            </a:r>
            <a:r>
              <a:rPr lang="ru-RU" b="0" i="0" u="none" strike="noStrike" dirty="0" err="1">
                <a:solidFill>
                  <a:srgbClr val="FFC000"/>
                </a:solidFill>
                <a:effectLst/>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Тиро</a:t>
            </a:r>
            <a:r>
              <a:rPr lang="ru-RU" b="0" i="0" u="none" strike="noStrike" dirty="0">
                <a:solidFill>
                  <a:srgbClr val="FFC000"/>
                </a:solidFill>
                <a:effectLst/>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-Вита, капсулы, 60 </a:t>
            </a:r>
            <a:r>
              <a:rPr lang="ru-RU" b="0" i="0" u="none" strike="noStrike" dirty="0" err="1">
                <a:solidFill>
                  <a:srgbClr val="FFC000"/>
                </a:solidFill>
                <a:effectLst/>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шт</a:t>
            </a:r>
            <a:r>
              <a:rPr lang="ru-RU" b="0" i="0" u="none" strike="noStrike" dirty="0">
                <a:solidFill>
                  <a:srgbClr val="FFC000"/>
                </a:solidFill>
                <a:effectLst/>
                <a:latin typeface="Times New Roman" panose="02020603050405020304" pitchFamily="18" charset="0"/>
                <a:cs typeface="Times New Roman" panose="02020603050405020304" pitchFamily="18" charset="0"/>
              </a:rPr>
              <a:t>: </a:t>
            </a:r>
            <a:r>
              <a:rPr lang="ru-RU" b="0" i="0" dirty="0">
                <a:effectLst/>
                <a:latin typeface="Times New Roman" panose="02020603050405020304" pitchFamily="18" charset="0"/>
                <a:cs typeface="Times New Roman" panose="02020603050405020304" pitchFamily="18" charset="0"/>
              </a:rPr>
              <a:t>Принимать по 1 капсуле 1 раз в 2 дня во время </a:t>
            </a:r>
            <a:r>
              <a:rPr lang="ru-RU" b="0" i="0" dirty="0" err="1">
                <a:effectLst/>
                <a:latin typeface="Times New Roman" panose="02020603050405020304" pitchFamily="18" charset="0"/>
                <a:cs typeface="Times New Roman" panose="02020603050405020304" pitchFamily="18" charset="0"/>
              </a:rPr>
              <a:t>еды.Продолжительность</a:t>
            </a:r>
            <a:r>
              <a:rPr lang="ru-RU" b="0" i="0" dirty="0">
                <a:effectLst/>
                <a:latin typeface="Times New Roman" panose="02020603050405020304" pitchFamily="18" charset="0"/>
                <a:cs typeface="Times New Roman" panose="02020603050405020304" pitchFamily="18" charset="0"/>
              </a:rPr>
              <a:t> приема - 3 недели.</a:t>
            </a:r>
            <a:endParaRPr lang="ru-RU"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CBF6D476-8A44-4AAD-AAB4-8E8B271124E6}"/>
              </a:ext>
            </a:extLst>
          </p:cNvPr>
          <p:cNvPicPr>
            <a:picLocks noChangeAspect="1"/>
          </p:cNvPicPr>
          <p:nvPr/>
        </p:nvPicPr>
        <p:blipFill>
          <a:blip r:embed="rId8"/>
          <a:stretch>
            <a:fillRect/>
          </a:stretch>
        </p:blipFill>
        <p:spPr>
          <a:xfrm>
            <a:off x="1185" y="0"/>
            <a:ext cx="12189630" cy="6858000"/>
          </a:xfrm>
          <a:prstGeom prst="rect">
            <a:avLst/>
          </a:prstGeom>
        </p:spPr>
      </p:pic>
    </p:spTree>
    <p:extLst>
      <p:ext uri="{BB962C8B-B14F-4D97-AF65-F5344CB8AC3E}">
        <p14:creationId xmlns:p14="http://schemas.microsoft.com/office/powerpoint/2010/main" val="12379574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379C07D7-4257-F401-2C7A-D179EB323E9D}"/>
              </a:ext>
            </a:extLst>
          </p:cNvPr>
          <p:cNvPicPr>
            <a:picLocks noChangeAspect="1"/>
          </p:cNvPicPr>
          <p:nvPr/>
        </p:nvPicPr>
        <p:blipFill>
          <a:blip r:embed="rId2"/>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13B0EC05-2BB7-68C9-8777-AE627D8D2432}"/>
              </a:ext>
            </a:extLst>
          </p:cNvPr>
          <p:cNvSpPr>
            <a:spLocks noGrp="1"/>
          </p:cNvSpPr>
          <p:nvPr>
            <p:ph type="title"/>
          </p:nvPr>
        </p:nvSpPr>
        <p:spPr>
          <a:xfrm>
            <a:off x="3208019" y="419100"/>
            <a:ext cx="8493985" cy="911989"/>
          </a:xfrm>
        </p:spPr>
        <p:txBody>
          <a:bodyPr/>
          <a:lstStyle/>
          <a:p>
            <a:r>
              <a:rPr lang="ru-RU" b="1" dirty="0">
                <a:latin typeface="Times New Roman" panose="02020603050405020304" pitchFamily="18" charset="0"/>
                <a:cs typeface="Times New Roman" panose="02020603050405020304" pitchFamily="18" charset="0"/>
              </a:rPr>
              <a:t>Лечение остеопороза</a:t>
            </a:r>
          </a:p>
        </p:txBody>
      </p:sp>
      <p:sp>
        <p:nvSpPr>
          <p:cNvPr id="3" name="Объект 2">
            <a:extLst>
              <a:ext uri="{FF2B5EF4-FFF2-40B4-BE49-F238E27FC236}">
                <a16:creationId xmlns:a16="http://schemas.microsoft.com/office/drawing/2014/main" id="{AFBDE9B3-6A61-480D-2AC3-8C7DFA0872C6}"/>
              </a:ext>
            </a:extLst>
          </p:cNvPr>
          <p:cNvSpPr>
            <a:spLocks noGrp="1"/>
          </p:cNvSpPr>
          <p:nvPr>
            <p:ph idx="1"/>
          </p:nvPr>
        </p:nvSpPr>
        <p:spPr>
          <a:xfrm>
            <a:off x="883920" y="1546860"/>
            <a:ext cx="10818084" cy="4701539"/>
          </a:xfrm>
        </p:spPr>
        <p:txBody>
          <a:bodyPr>
            <a:normAutofit fontScale="85000" lnSpcReduction="10000"/>
          </a:bodyPr>
          <a:lstStyle/>
          <a:p>
            <a:r>
              <a:rPr lang="ru-RU" sz="2000" dirty="0">
                <a:latin typeface="Times New Roman" panose="02020603050405020304" pitchFamily="18" charset="0"/>
                <a:cs typeface="Times New Roman" panose="02020603050405020304" pitchFamily="18" charset="0"/>
              </a:rPr>
              <a:t>Немаловажную роль в комплексной терапии играет физиотерапия. Хорошо при лечении остеопороза зарекомендовали себя такие методы, как:</a:t>
            </a:r>
          </a:p>
          <a:p>
            <a:r>
              <a:rPr lang="ru-RU" sz="2000" dirty="0">
                <a:latin typeface="Times New Roman" panose="02020603050405020304" pitchFamily="18" charset="0"/>
                <a:cs typeface="Times New Roman" panose="02020603050405020304" pitchFamily="18" charset="0"/>
              </a:rPr>
              <a:t>ультразвуковая терапия;</a:t>
            </a:r>
          </a:p>
          <a:p>
            <a:r>
              <a:rPr lang="ru-RU" sz="2000" dirty="0">
                <a:latin typeface="Times New Roman" panose="02020603050405020304" pitchFamily="18" charset="0"/>
                <a:cs typeface="Times New Roman" panose="02020603050405020304" pitchFamily="18" charset="0"/>
              </a:rPr>
              <a:t>электрофорез;</a:t>
            </a:r>
          </a:p>
          <a:p>
            <a:r>
              <a:rPr lang="ru-RU" sz="2000" dirty="0">
                <a:latin typeface="Times New Roman" panose="02020603050405020304" pitchFamily="18" charset="0"/>
                <a:cs typeface="Times New Roman" panose="02020603050405020304" pitchFamily="18" charset="0"/>
              </a:rPr>
              <a:t>лазерная терапия – облегчает симптоматические боли при остеопорозе;</a:t>
            </a:r>
          </a:p>
          <a:p>
            <a:r>
              <a:rPr lang="ru-RU" sz="2000" dirty="0">
                <a:latin typeface="Times New Roman" panose="02020603050405020304" pitchFamily="18" charset="0"/>
                <a:cs typeface="Times New Roman" panose="02020603050405020304" pitchFamily="18" charset="0"/>
              </a:rPr>
              <a:t>бальнеотерапия (сероводородные, радоновые, скипидарные ванны).</a:t>
            </a:r>
          </a:p>
          <a:p>
            <a:r>
              <a:rPr lang="ru-RU" sz="2000" dirty="0">
                <a:latin typeface="Times New Roman" panose="02020603050405020304" pitchFamily="18" charset="0"/>
                <a:cs typeface="Times New Roman" panose="02020603050405020304" pitchFamily="18" charset="0"/>
              </a:rPr>
              <a:t>Для купирования болевых синдромов применяются анальгетики или обезболивающие мази. Из физиотерапевтических методов применяют электрофорез с новокаином или анальгином.</a:t>
            </a:r>
          </a:p>
          <a:p>
            <a:r>
              <a:rPr lang="ru-RU" sz="2000" dirty="0">
                <a:latin typeface="Times New Roman" panose="02020603050405020304" pitchFamily="18" charset="0"/>
                <a:cs typeface="Times New Roman" panose="02020603050405020304" pitchFamily="18" charset="0"/>
              </a:rPr>
              <a:t>Лечебная физкультура должна быть обязательно включена в схему лечения остеопороза. При этом физические нагрузки строго дозируются, упражнения проводятся, как правило, сидя или лежа, что позволяет снизить нагрузку на опорно-двигательный аппарат. Больший эффект приносят комплексы упражнений, проводимые в бассейне. Не лишним будет назначение специального щадящего массажа.</a:t>
            </a:r>
          </a:p>
          <a:p>
            <a:r>
              <a:rPr lang="ru-RU" sz="2000" dirty="0">
                <a:latin typeface="Times New Roman" panose="02020603050405020304" pitchFamily="18" charset="0"/>
                <a:cs typeface="Times New Roman" panose="02020603050405020304" pitchFamily="18" charset="0"/>
              </a:rPr>
              <a:t>Санаторно-курортное лечение весьма желательно при терапии остеопороза. Для больных подходят курорты с грязелечением и минеральными водами.</a:t>
            </a:r>
          </a:p>
          <a:p>
            <a:r>
              <a:rPr lang="ru-RU" sz="2000" dirty="0">
                <a:latin typeface="Times New Roman" panose="02020603050405020304" pitchFamily="18" charset="0"/>
                <a:cs typeface="Times New Roman" panose="02020603050405020304" pitchFamily="18" charset="0"/>
              </a:rPr>
              <a:t>В некоторых случаях больным для профилактики сколиозов рекомендуется ношение лечебных корсетов.</a:t>
            </a:r>
          </a:p>
          <a:p>
            <a:endParaRPr lang="ru-RU" dirty="0"/>
          </a:p>
        </p:txBody>
      </p:sp>
    </p:spTree>
    <p:extLst>
      <p:ext uri="{BB962C8B-B14F-4D97-AF65-F5344CB8AC3E}">
        <p14:creationId xmlns:p14="http://schemas.microsoft.com/office/powerpoint/2010/main" val="37329624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13F9F78-2D4C-1918-0AA8-83773D9506E2}"/>
              </a:ext>
            </a:extLst>
          </p:cNvPr>
          <p:cNvPicPr>
            <a:picLocks noChangeAspect="1"/>
          </p:cNvPicPr>
          <p:nvPr/>
        </p:nvPicPr>
        <p:blipFill>
          <a:blip r:embed="rId2"/>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F06448EA-D507-7398-E46E-71E5CB9E4C8C}"/>
              </a:ext>
            </a:extLst>
          </p:cNvPr>
          <p:cNvSpPr>
            <a:spLocks noGrp="1"/>
          </p:cNvSpPr>
          <p:nvPr>
            <p:ph type="title"/>
          </p:nvPr>
        </p:nvSpPr>
        <p:spPr>
          <a:xfrm>
            <a:off x="3205315" y="412955"/>
            <a:ext cx="8496689" cy="914400"/>
          </a:xfrm>
        </p:spPr>
        <p:txBody>
          <a:bodyPr/>
          <a:lstStyle/>
          <a:p>
            <a:r>
              <a:rPr lang="ru-RU" b="1" dirty="0">
                <a:solidFill>
                  <a:schemeClr val="tx1"/>
                </a:solidFill>
                <a:latin typeface="Times New Roman" panose="02020603050405020304" pitchFamily="18" charset="0"/>
                <a:cs typeface="Times New Roman" panose="02020603050405020304" pitchFamily="18" charset="0"/>
              </a:rPr>
              <a:t>Плоскостопие</a:t>
            </a:r>
            <a:endParaRPr lang="ru-RU" b="1" dirty="0">
              <a:solidFill>
                <a:schemeClr val="tx1"/>
              </a:solidFill>
            </a:endParaRPr>
          </a:p>
        </p:txBody>
      </p:sp>
      <p:sp>
        <p:nvSpPr>
          <p:cNvPr id="3" name="Объект 2">
            <a:extLst>
              <a:ext uri="{FF2B5EF4-FFF2-40B4-BE49-F238E27FC236}">
                <a16:creationId xmlns:a16="http://schemas.microsoft.com/office/drawing/2014/main" id="{CF7345ED-0584-A5FD-7767-C4BD628DC89D}"/>
              </a:ext>
            </a:extLst>
          </p:cNvPr>
          <p:cNvSpPr>
            <a:spLocks noGrp="1"/>
          </p:cNvSpPr>
          <p:nvPr>
            <p:ph idx="1"/>
          </p:nvPr>
        </p:nvSpPr>
        <p:spPr>
          <a:xfrm>
            <a:off x="904568" y="1632030"/>
            <a:ext cx="10797437" cy="4616370"/>
          </a:xfrm>
        </p:spPr>
        <p:txBody>
          <a:bodyPr/>
          <a:lstStyle/>
          <a:p>
            <a:pPr marL="0" indent="0" algn="l">
              <a:buNone/>
            </a:pPr>
            <a:r>
              <a:rPr lang="ru-RU" b="1" i="0" dirty="0">
                <a:solidFill>
                  <a:srgbClr val="FFC000"/>
                </a:solidFill>
                <a:effectLst/>
                <a:latin typeface="Times New Roman" panose="02020603050405020304" pitchFamily="18" charset="0"/>
                <a:cs typeface="Times New Roman" panose="02020603050405020304" pitchFamily="18" charset="0"/>
              </a:rPr>
              <a:t>Плоскостопие</a:t>
            </a:r>
            <a:r>
              <a:rPr lang="ru-RU" b="1" i="0" dirty="0">
                <a:effectLst/>
                <a:latin typeface="Times New Roman" panose="02020603050405020304" pitchFamily="18" charset="0"/>
                <a:cs typeface="Times New Roman" panose="02020603050405020304" pitchFamily="18" charset="0"/>
              </a:rPr>
              <a:t> - это патологическое уплощение стопы, которое приводит к нарушению ее амортизационной функции, к болезненным изменениям в позвоночнике и скелете в целом.</a:t>
            </a:r>
          </a:p>
          <a:p>
            <a:pPr algn="l"/>
            <a:r>
              <a:rPr lang="ru-RU" b="1" i="0" dirty="0">
                <a:effectLst/>
                <a:latin typeface="Times New Roman" panose="02020603050405020304" pitchFamily="18" charset="0"/>
                <a:cs typeface="Times New Roman" panose="02020603050405020304" pitchFamily="18" charset="0"/>
              </a:rPr>
              <a:t>При плоскостопии достаточно выражено или почти полностью изменяется строение нормального свода стопы как продольного (по внутреннему краю стопы), так и поперечного – по линии основания пальцев.</a:t>
            </a:r>
          </a:p>
          <a:p>
            <a:pPr algn="l"/>
            <a:r>
              <a:rPr lang="ru-RU" b="1" i="0" dirty="0">
                <a:effectLst/>
                <a:latin typeface="Times New Roman" panose="02020603050405020304" pitchFamily="18" charset="0"/>
                <a:cs typeface="Times New Roman" panose="02020603050405020304" pitchFamily="18" charset="0"/>
              </a:rPr>
              <a:t>Как осложнение – возникают боли в позвоночнике, артриты и </a:t>
            </a:r>
            <a:r>
              <a:rPr lang="ru-RU" b="1" i="0" u="none" strike="noStrike" dirty="0">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артрозы </a:t>
            </a:r>
            <a:r>
              <a:rPr lang="ru-RU" b="1" i="0" dirty="0">
                <a:effectLst/>
                <a:latin typeface="Times New Roman" panose="02020603050405020304" pitchFamily="18" charset="0"/>
                <a:cs typeface="Times New Roman" panose="02020603050405020304" pitchFamily="18" charset="0"/>
              </a:rPr>
              <a:t>коленных и тазобедренных суставов.</a:t>
            </a:r>
          </a:p>
          <a:p>
            <a:endParaRPr lang="ru-RU" dirty="0"/>
          </a:p>
        </p:txBody>
      </p:sp>
    </p:spTree>
    <p:extLst>
      <p:ext uri="{BB962C8B-B14F-4D97-AF65-F5344CB8AC3E}">
        <p14:creationId xmlns:p14="http://schemas.microsoft.com/office/powerpoint/2010/main" val="28188220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EF83A4A3-877C-2825-8516-51F479D3CF6C}"/>
              </a:ext>
            </a:extLst>
          </p:cNvPr>
          <p:cNvPicPr>
            <a:picLocks noChangeAspect="1"/>
          </p:cNvPicPr>
          <p:nvPr/>
        </p:nvPicPr>
        <p:blipFill>
          <a:blip r:embed="rId2"/>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138EBD49-C3B6-9982-CDFE-222835FA6395}"/>
              </a:ext>
            </a:extLst>
          </p:cNvPr>
          <p:cNvSpPr>
            <a:spLocks noGrp="1"/>
          </p:cNvSpPr>
          <p:nvPr>
            <p:ph type="title"/>
          </p:nvPr>
        </p:nvSpPr>
        <p:spPr>
          <a:xfrm>
            <a:off x="3205316" y="412955"/>
            <a:ext cx="8495273" cy="902661"/>
          </a:xfrm>
        </p:spPr>
        <p:txBody>
          <a:bodyPr/>
          <a:lstStyle/>
          <a:p>
            <a:r>
              <a:rPr lang="ru-RU" b="1" dirty="0">
                <a:latin typeface="Times New Roman" panose="02020603050405020304" pitchFamily="18" charset="0"/>
                <a:cs typeface="Times New Roman" panose="02020603050405020304" pitchFamily="18" charset="0"/>
              </a:rPr>
              <a:t>Виды и степени плоскостопия</a:t>
            </a:r>
          </a:p>
        </p:txBody>
      </p:sp>
      <p:sp>
        <p:nvSpPr>
          <p:cNvPr id="3" name="Объект 2">
            <a:extLst>
              <a:ext uri="{FF2B5EF4-FFF2-40B4-BE49-F238E27FC236}">
                <a16:creationId xmlns:a16="http://schemas.microsoft.com/office/drawing/2014/main" id="{EC227DBD-0DA0-B82D-5F2C-7D70079E80F5}"/>
              </a:ext>
            </a:extLst>
          </p:cNvPr>
          <p:cNvSpPr>
            <a:spLocks noGrp="1"/>
          </p:cNvSpPr>
          <p:nvPr>
            <p:ph idx="1"/>
          </p:nvPr>
        </p:nvSpPr>
        <p:spPr>
          <a:xfrm>
            <a:off x="877078" y="1623527"/>
            <a:ext cx="10823511" cy="4553338"/>
          </a:xfrm>
        </p:spPr>
        <p:txBody>
          <a:bodyPr>
            <a:normAutofit/>
          </a:bodyPr>
          <a:lstStyle/>
          <a:p>
            <a:pPr algn="l"/>
            <a:r>
              <a:rPr lang="ru-RU" b="1" i="0" dirty="0">
                <a:effectLst/>
                <a:latin typeface="Times New Roman" panose="02020603050405020304" pitchFamily="18" charset="0"/>
                <a:cs typeface="Times New Roman" panose="02020603050405020304" pitchFamily="18" charset="0"/>
              </a:rPr>
              <a:t>В зависимости от того, какой свод стопы задействован в деформации, выделяют:</a:t>
            </a:r>
          </a:p>
          <a:p>
            <a:pPr algn="l">
              <a:buFont typeface="Arial" panose="020B0604020202020204" pitchFamily="34" charset="0"/>
              <a:buChar char="•"/>
            </a:pPr>
            <a:r>
              <a:rPr lang="ru-RU" b="1" i="0" dirty="0">
                <a:effectLst/>
                <a:latin typeface="Times New Roman" panose="02020603050405020304" pitchFamily="18" charset="0"/>
                <a:cs typeface="Times New Roman" panose="02020603050405020304" pitchFamily="18" charset="0"/>
              </a:rPr>
              <a:t>продольное плоскостопие - уплощение продольного свода стопы, который сформирован по внутренней ее части. При продольном плоскостопии обувь стаптывается вовнутрь.</a:t>
            </a:r>
          </a:p>
          <a:p>
            <a:pPr algn="l">
              <a:buFont typeface="Arial" panose="020B0604020202020204" pitchFamily="34" charset="0"/>
              <a:buChar char="•"/>
            </a:pPr>
            <a:r>
              <a:rPr lang="ru-RU" b="1" i="0" dirty="0">
                <a:effectLst/>
                <a:latin typeface="Times New Roman" panose="02020603050405020304" pitchFamily="18" charset="0"/>
                <a:cs typeface="Times New Roman" panose="02020603050405020304" pitchFamily="18" charset="0"/>
              </a:rPr>
              <a:t>поперечное плоскостопие - формирование плоскости в зоне первых фаланг пальцев из-за чего обувь становится узка в носке.</a:t>
            </a:r>
          </a:p>
          <a:p>
            <a:pPr algn="l">
              <a:buFont typeface="Arial" panose="020B0604020202020204" pitchFamily="34" charset="0"/>
              <a:buChar char="•"/>
            </a:pPr>
            <a:r>
              <a:rPr lang="ru-RU" b="1" i="0" dirty="0">
                <a:effectLst/>
                <a:latin typeface="Times New Roman" panose="02020603050405020304" pitchFamily="18" charset="0"/>
                <a:cs typeface="Times New Roman" panose="02020603050405020304" pitchFamily="18" charset="0"/>
              </a:rPr>
              <a:t>комбинированное или смешанное, при этом стопа увеличивается по ширине и по длине, деформируется обувь по двум направлениям.</a:t>
            </a:r>
          </a:p>
          <a:p>
            <a:pPr algn="l"/>
            <a:r>
              <a:rPr lang="ru-RU" b="1" i="0" dirty="0">
                <a:effectLst/>
                <a:latin typeface="Times New Roman" panose="02020603050405020304" pitchFamily="18" charset="0"/>
                <a:cs typeface="Times New Roman" panose="02020603050405020304" pitchFamily="18" charset="0"/>
              </a:rPr>
              <a:t>Плоскостопие может также быть врожденного характера, как вариант порока развития, оно обычно тяжелое и возникает редко, и приобретенное в течение жизни.</a:t>
            </a:r>
          </a:p>
          <a:p>
            <a:endParaRPr lang="ru-RU" dirty="0"/>
          </a:p>
        </p:txBody>
      </p:sp>
    </p:spTree>
    <p:extLst>
      <p:ext uri="{BB962C8B-B14F-4D97-AF65-F5344CB8AC3E}">
        <p14:creationId xmlns:p14="http://schemas.microsoft.com/office/powerpoint/2010/main" val="1209115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9F11A92C-F66D-0227-FAA7-71177D8CDCD0}"/>
              </a:ext>
            </a:extLst>
          </p:cNvPr>
          <p:cNvPicPr>
            <a:picLocks noChangeAspect="1"/>
          </p:cNvPicPr>
          <p:nvPr/>
        </p:nvPicPr>
        <p:blipFill>
          <a:blip r:embed="rId2"/>
          <a:stretch>
            <a:fillRect/>
          </a:stretch>
        </p:blipFill>
        <p:spPr>
          <a:xfrm>
            <a:off x="0" y="0"/>
            <a:ext cx="12192000" cy="6858000"/>
          </a:xfrm>
          <a:prstGeom prst="rect">
            <a:avLst/>
          </a:prstGeom>
        </p:spPr>
      </p:pic>
      <p:sp>
        <p:nvSpPr>
          <p:cNvPr id="3" name="Объект 2">
            <a:extLst>
              <a:ext uri="{FF2B5EF4-FFF2-40B4-BE49-F238E27FC236}">
                <a16:creationId xmlns:a16="http://schemas.microsoft.com/office/drawing/2014/main" id="{39AF224E-E1B1-0E27-2FB8-046C4A868D58}"/>
              </a:ext>
            </a:extLst>
          </p:cNvPr>
          <p:cNvSpPr>
            <a:spLocks noGrp="1"/>
          </p:cNvSpPr>
          <p:nvPr>
            <p:ph idx="1"/>
          </p:nvPr>
        </p:nvSpPr>
        <p:spPr>
          <a:xfrm>
            <a:off x="6096000" y="2258099"/>
            <a:ext cx="5594554" cy="3990301"/>
          </a:xfrm>
        </p:spPr>
        <p:txBody>
          <a:bodyPr/>
          <a:lstStyle/>
          <a:p>
            <a:r>
              <a:rPr lang="ru-RU" b="1" dirty="0">
                <a:latin typeface="Times New Roman" panose="02020603050405020304" pitchFamily="18" charset="0"/>
                <a:cs typeface="Times New Roman" panose="02020603050405020304" pitchFamily="18" charset="0"/>
              </a:rPr>
              <a:t>Остеоартроз;</a:t>
            </a:r>
          </a:p>
          <a:p>
            <a:r>
              <a:rPr lang="ru-RU" b="1" dirty="0">
                <a:solidFill>
                  <a:schemeClr val="tx1"/>
                </a:solidFill>
                <a:latin typeface="Times New Roman" panose="02020603050405020304" pitchFamily="18" charset="0"/>
                <a:cs typeface="Times New Roman" panose="02020603050405020304" pitchFamily="18" charset="0"/>
              </a:rPr>
              <a:t>Остеохондроз (ДДЗП);</a:t>
            </a:r>
          </a:p>
          <a:p>
            <a:r>
              <a:rPr lang="ru-RU" b="1" dirty="0">
                <a:latin typeface="Times New Roman" panose="02020603050405020304" pitchFamily="18" charset="0"/>
                <a:cs typeface="Times New Roman" panose="02020603050405020304" pitchFamily="18" charset="0"/>
              </a:rPr>
              <a:t>Остеопороз (</a:t>
            </a:r>
            <a:r>
              <a:rPr lang="ru-RU" b="1" dirty="0" err="1">
                <a:latin typeface="Times New Roman" panose="02020603050405020304" pitchFamily="18" charset="0"/>
                <a:cs typeface="Times New Roman" panose="02020603050405020304" pitchFamily="18" charset="0"/>
              </a:rPr>
              <a:t>остеопения</a:t>
            </a:r>
            <a:r>
              <a:rPr lang="ru-RU" b="1" dirty="0">
                <a:latin typeface="Times New Roman" panose="02020603050405020304" pitchFamily="18" charset="0"/>
                <a:cs typeface="Times New Roman" panose="02020603050405020304" pitchFamily="18" charset="0"/>
              </a:rPr>
              <a:t>);</a:t>
            </a:r>
          </a:p>
          <a:p>
            <a:r>
              <a:rPr lang="ru-RU" b="1" dirty="0">
                <a:solidFill>
                  <a:schemeClr val="tx1"/>
                </a:solidFill>
                <a:latin typeface="Times New Roman" panose="02020603050405020304" pitchFamily="18" charset="0"/>
                <a:cs typeface="Times New Roman" panose="02020603050405020304" pitchFamily="18" charset="0"/>
              </a:rPr>
              <a:t>Плоскостопие;</a:t>
            </a:r>
          </a:p>
          <a:p>
            <a:r>
              <a:rPr lang="ru-RU" b="1" dirty="0">
                <a:latin typeface="Times New Roman" panose="02020603050405020304" pitchFamily="18" charset="0"/>
                <a:cs typeface="Times New Roman" panose="02020603050405020304" pitchFamily="18" charset="0"/>
              </a:rPr>
              <a:t>Восстановительное лечение после </a:t>
            </a:r>
          </a:p>
          <a:p>
            <a:r>
              <a:rPr lang="ru-RU" b="1" dirty="0" err="1">
                <a:latin typeface="Times New Roman" panose="02020603050405020304" pitchFamily="18" charset="0"/>
                <a:cs typeface="Times New Roman" panose="02020603050405020304" pitchFamily="18" charset="0"/>
              </a:rPr>
              <a:t>травматолого</a:t>
            </a:r>
            <a:r>
              <a:rPr lang="ru-RU" b="1" dirty="0">
                <a:latin typeface="Times New Roman" panose="02020603050405020304" pitchFamily="18" charset="0"/>
                <a:cs typeface="Times New Roman" panose="02020603050405020304" pitchFamily="18" charset="0"/>
              </a:rPr>
              <a:t> - ортопедических операций</a:t>
            </a:r>
          </a:p>
          <a:p>
            <a:pPr marL="0" indent="0">
              <a:buNone/>
            </a:pPr>
            <a:r>
              <a:rPr lang="ru-RU" b="1" dirty="0">
                <a:latin typeface="Times New Roman" panose="02020603050405020304" pitchFamily="18" charset="0"/>
                <a:cs typeface="Times New Roman" panose="02020603050405020304" pitchFamily="18" charset="0"/>
              </a:rPr>
              <a:t> и травм</a:t>
            </a:r>
          </a:p>
        </p:txBody>
      </p:sp>
      <p:pic>
        <p:nvPicPr>
          <p:cNvPr id="5" name="Рисунок 4">
            <a:extLst>
              <a:ext uri="{FF2B5EF4-FFF2-40B4-BE49-F238E27FC236}">
                <a16:creationId xmlns:a16="http://schemas.microsoft.com/office/drawing/2014/main" id="{D4F98EAF-28B4-6464-B0D2-8688C40BF02E}"/>
              </a:ext>
            </a:extLst>
          </p:cNvPr>
          <p:cNvPicPr>
            <a:picLocks noChangeAspect="1"/>
          </p:cNvPicPr>
          <p:nvPr/>
        </p:nvPicPr>
        <p:blipFill>
          <a:blip r:embed="rId3"/>
          <a:stretch>
            <a:fillRect/>
          </a:stretch>
        </p:blipFill>
        <p:spPr>
          <a:xfrm>
            <a:off x="0" y="2258099"/>
            <a:ext cx="5980387" cy="3990301"/>
          </a:xfrm>
          <a:prstGeom prst="rect">
            <a:avLst/>
          </a:prstGeom>
        </p:spPr>
      </p:pic>
    </p:spTree>
    <p:extLst>
      <p:ext uri="{BB962C8B-B14F-4D97-AF65-F5344CB8AC3E}">
        <p14:creationId xmlns:p14="http://schemas.microsoft.com/office/powerpoint/2010/main" val="21550704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20CEDB65-9666-7AB2-E99E-E18F56074D73}"/>
              </a:ext>
            </a:extLst>
          </p:cNvPr>
          <p:cNvPicPr>
            <a:picLocks noChangeAspect="1"/>
          </p:cNvPicPr>
          <p:nvPr/>
        </p:nvPicPr>
        <p:blipFill>
          <a:blip r:embed="rId2"/>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E8D28B15-F99A-EB97-26C6-1CC3D7FECC9A}"/>
              </a:ext>
            </a:extLst>
          </p:cNvPr>
          <p:cNvSpPr>
            <a:spLocks noGrp="1"/>
          </p:cNvSpPr>
          <p:nvPr>
            <p:ph type="title"/>
          </p:nvPr>
        </p:nvSpPr>
        <p:spPr>
          <a:xfrm>
            <a:off x="3209731" y="382555"/>
            <a:ext cx="8490857" cy="905070"/>
          </a:xfrm>
        </p:spPr>
        <p:txBody>
          <a:bodyPr/>
          <a:lstStyle/>
          <a:p>
            <a:r>
              <a:rPr lang="ru-RU" b="1" dirty="0">
                <a:latin typeface="Times New Roman" panose="02020603050405020304" pitchFamily="18" charset="0"/>
                <a:cs typeface="Times New Roman" panose="02020603050405020304" pitchFamily="18" charset="0"/>
              </a:rPr>
              <a:t>Причины плоскостопия</a:t>
            </a:r>
          </a:p>
        </p:txBody>
      </p:sp>
      <p:sp>
        <p:nvSpPr>
          <p:cNvPr id="3" name="Объект 2">
            <a:extLst>
              <a:ext uri="{FF2B5EF4-FFF2-40B4-BE49-F238E27FC236}">
                <a16:creationId xmlns:a16="http://schemas.microsoft.com/office/drawing/2014/main" id="{BBCDB9EA-6220-C6E4-2D6A-BABE668F8F49}"/>
              </a:ext>
            </a:extLst>
          </p:cNvPr>
          <p:cNvSpPr>
            <a:spLocks noGrp="1"/>
          </p:cNvSpPr>
          <p:nvPr>
            <p:ph idx="1"/>
          </p:nvPr>
        </p:nvSpPr>
        <p:spPr>
          <a:xfrm>
            <a:off x="895738" y="1455577"/>
            <a:ext cx="10804849" cy="4767942"/>
          </a:xfrm>
        </p:spPr>
        <p:txBody>
          <a:bodyPr>
            <a:normAutofit/>
          </a:bodyPr>
          <a:lstStyle/>
          <a:p>
            <a:pPr algn="l"/>
            <a:r>
              <a:rPr lang="ru-RU" b="1" i="0" dirty="0">
                <a:effectLst/>
                <a:latin typeface="Times New Roman" panose="02020603050405020304" pitchFamily="18" charset="0"/>
                <a:cs typeface="Times New Roman" panose="02020603050405020304" pitchFamily="18" charset="0"/>
              </a:rPr>
              <a:t>Плоскостопие встречается у людей с сидячей работой и с недостаточными нагрузками на ноги и стопы, а также у людей, кто занят тяжелым физическим трудом и вынужден длительно проводить время на ногах. Это связано как с дефицитом, так и с избытком нагрузки на стопу. При этом мышцы и связки или недостаточно тренируются, или банально утомляются и растягиваются.</a:t>
            </a:r>
          </a:p>
          <a:p>
            <a:pPr algn="l"/>
            <a:r>
              <a:rPr lang="ru-RU" b="1" i="0" dirty="0">
                <a:effectLst/>
                <a:latin typeface="Times New Roman" panose="02020603050405020304" pitchFamily="18" charset="0"/>
                <a:cs typeface="Times New Roman" panose="02020603050405020304" pitchFamily="18" charset="0"/>
              </a:rPr>
              <a:t>Также плоскостопие формируется из-за </a:t>
            </a:r>
            <a:r>
              <a:rPr lang="ru-RU" b="1" i="0" u="none" strike="noStrike" dirty="0">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рахита</a:t>
            </a:r>
            <a:r>
              <a:rPr lang="ru-RU" b="1" i="0" dirty="0">
                <a:effectLst/>
                <a:latin typeface="Times New Roman" panose="02020603050405020304" pitchFamily="18" charset="0"/>
                <a:cs typeface="Times New Roman" panose="02020603050405020304" pitchFamily="18" charset="0"/>
              </a:rPr>
              <a:t>, перенесенного в детстве и </a:t>
            </a:r>
            <a:r>
              <a:rPr lang="ru-RU" b="1" i="0" u="none" strike="noStrike" dirty="0">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остеопороза </a:t>
            </a:r>
            <a:r>
              <a:rPr lang="ru-RU" b="1" i="0" dirty="0">
                <a:effectLst/>
                <a:latin typeface="Times New Roman" panose="02020603050405020304" pitchFamily="18" charset="0"/>
                <a:cs typeface="Times New Roman" panose="02020603050405020304" pitchFamily="18" charset="0"/>
              </a:rPr>
              <a:t>во взрослом возрасте, из-за травм стопы и голеностопа, связок и суставов, из-за поражений нервной системы в области проводящих нервов с формированием </a:t>
            </a:r>
            <a:r>
              <a:rPr lang="ru-RU" b="1" i="0" dirty="0" err="1">
                <a:effectLst/>
                <a:latin typeface="Times New Roman" panose="02020603050405020304" pitchFamily="18" charset="0"/>
                <a:cs typeface="Times New Roman" panose="02020603050405020304" pitchFamily="18" charset="0"/>
              </a:rPr>
              <a:t>гипер</a:t>
            </a:r>
            <a:r>
              <a:rPr lang="ru-RU" b="1" i="0" dirty="0">
                <a:effectLst/>
                <a:latin typeface="Times New Roman" panose="02020603050405020304" pitchFamily="18" charset="0"/>
                <a:cs typeface="Times New Roman" panose="02020603050405020304" pitchFamily="18" charset="0"/>
              </a:rPr>
              <a:t>- и </a:t>
            </a:r>
            <a:r>
              <a:rPr lang="ru-RU" b="1" i="0" dirty="0" err="1">
                <a:effectLst/>
                <a:latin typeface="Times New Roman" panose="02020603050405020304" pitchFamily="18" charset="0"/>
                <a:cs typeface="Times New Roman" panose="02020603050405020304" pitchFamily="18" charset="0"/>
              </a:rPr>
              <a:t>гипотонуса</a:t>
            </a:r>
            <a:r>
              <a:rPr lang="ru-RU" b="1" i="0" dirty="0">
                <a:effectLst/>
                <a:latin typeface="Times New Roman" panose="02020603050405020304" pitchFamily="18" charset="0"/>
                <a:cs typeface="Times New Roman" panose="02020603050405020304" pitchFamily="18" charset="0"/>
              </a:rPr>
              <a:t> в отдельных группах мышц.</a:t>
            </a:r>
          </a:p>
          <a:p>
            <a:pPr algn="l"/>
            <a:r>
              <a:rPr lang="ru-RU" b="1" i="0" dirty="0">
                <a:effectLst/>
                <a:latin typeface="Times New Roman" panose="02020603050405020304" pitchFamily="18" charset="0"/>
                <a:cs typeface="Times New Roman" panose="02020603050405020304" pitchFamily="18" charset="0"/>
              </a:rPr>
              <a:t>К плоскостопию предрасполагают наследственные факторы и дефекты соединительной ткани, избыточный вес, дефицит тренированности и гиподинамия, ношение неправильной обуви, каблуков, беременность, профессиональные вредности.</a:t>
            </a:r>
          </a:p>
          <a:p>
            <a:endParaRPr lang="ru-RU" dirty="0"/>
          </a:p>
        </p:txBody>
      </p:sp>
    </p:spTree>
    <p:extLst>
      <p:ext uri="{BB962C8B-B14F-4D97-AF65-F5344CB8AC3E}">
        <p14:creationId xmlns:p14="http://schemas.microsoft.com/office/powerpoint/2010/main" val="29548567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973BDF0B-B2B9-619C-2233-B4B61DB5B014}"/>
              </a:ext>
            </a:extLst>
          </p:cNvPr>
          <p:cNvPicPr>
            <a:picLocks noChangeAspect="1"/>
          </p:cNvPicPr>
          <p:nvPr/>
        </p:nvPicPr>
        <p:blipFill>
          <a:blip r:embed="rId2"/>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F8A1B9D9-16D8-B2A3-C998-97196A5720BA}"/>
              </a:ext>
            </a:extLst>
          </p:cNvPr>
          <p:cNvSpPr>
            <a:spLocks noGrp="1"/>
          </p:cNvSpPr>
          <p:nvPr>
            <p:ph type="title"/>
          </p:nvPr>
        </p:nvSpPr>
        <p:spPr>
          <a:xfrm>
            <a:off x="3200400" y="410547"/>
            <a:ext cx="8481527" cy="895740"/>
          </a:xfrm>
        </p:spPr>
        <p:txBody>
          <a:bodyPr/>
          <a:lstStyle/>
          <a:p>
            <a:r>
              <a:rPr lang="ru-RU" b="1" dirty="0">
                <a:latin typeface="Times New Roman" panose="02020603050405020304" pitchFamily="18" charset="0"/>
                <a:cs typeface="Times New Roman" panose="02020603050405020304" pitchFamily="18" charset="0"/>
              </a:rPr>
              <a:t>Проявления плоскостопия</a:t>
            </a:r>
          </a:p>
        </p:txBody>
      </p:sp>
      <p:sp>
        <p:nvSpPr>
          <p:cNvPr id="3" name="Объект 2">
            <a:extLst>
              <a:ext uri="{FF2B5EF4-FFF2-40B4-BE49-F238E27FC236}">
                <a16:creationId xmlns:a16="http://schemas.microsoft.com/office/drawing/2014/main" id="{FD4F4B25-8EEA-0B08-27E3-E626B62834DC}"/>
              </a:ext>
            </a:extLst>
          </p:cNvPr>
          <p:cNvSpPr>
            <a:spLocks noGrp="1"/>
          </p:cNvSpPr>
          <p:nvPr>
            <p:ph idx="1"/>
          </p:nvPr>
        </p:nvSpPr>
        <p:spPr>
          <a:xfrm>
            <a:off x="884904" y="1716834"/>
            <a:ext cx="10797024" cy="4506684"/>
          </a:xfrm>
        </p:spPr>
        <p:txBody>
          <a:bodyPr>
            <a:normAutofit fontScale="62500" lnSpcReduction="20000"/>
          </a:bodyPr>
          <a:lstStyle/>
          <a:p>
            <a:pPr algn="l"/>
            <a:r>
              <a:rPr lang="ru-RU" sz="2600" b="1" i="0" dirty="0">
                <a:effectLst/>
                <a:latin typeface="Times New Roman" panose="02020603050405020304" pitchFamily="18" charset="0"/>
                <a:cs typeface="Times New Roman" panose="02020603050405020304" pitchFamily="18" charset="0"/>
              </a:rPr>
              <a:t>Симптомы плоскостопия длительное время оставляют без внимания, списывая их на усталость или проявления других болезней. Это могут быть:</a:t>
            </a:r>
          </a:p>
          <a:p>
            <a:pPr algn="l">
              <a:buFont typeface="Arial" panose="020B0604020202020204" pitchFamily="34" charset="0"/>
              <a:buChar char="•"/>
            </a:pPr>
            <a:r>
              <a:rPr lang="ru-RU" sz="2600" b="1" i="0" dirty="0">
                <a:effectLst/>
                <a:latin typeface="Times New Roman" panose="02020603050405020304" pitchFamily="18" charset="0"/>
                <a:cs typeface="Times New Roman" panose="02020603050405020304" pitchFamily="18" charset="0"/>
              </a:rPr>
              <a:t>утомление ног при стоянии и ходьбе,</a:t>
            </a:r>
          </a:p>
          <a:p>
            <a:pPr algn="l">
              <a:buFont typeface="Arial" panose="020B0604020202020204" pitchFamily="34" charset="0"/>
              <a:buChar char="•"/>
            </a:pPr>
            <a:r>
              <a:rPr lang="ru-RU" sz="2600" b="1" i="0" dirty="0">
                <a:effectLst/>
                <a:latin typeface="Times New Roman" panose="02020603050405020304" pitchFamily="18" charset="0"/>
                <a:cs typeface="Times New Roman" panose="02020603050405020304" pitchFamily="18" charset="0"/>
              </a:rPr>
              <a:t>боли в стопе, особенно после физических нагрузок и подъема тяжестей,</a:t>
            </a:r>
          </a:p>
          <a:p>
            <a:pPr algn="l">
              <a:buFont typeface="Arial" panose="020B0604020202020204" pitchFamily="34" charset="0"/>
              <a:buChar char="•"/>
            </a:pPr>
            <a:r>
              <a:rPr lang="ru-RU" sz="2600" b="1" i="0" dirty="0">
                <a:effectLst/>
                <a:latin typeface="Times New Roman" panose="02020603050405020304" pitchFamily="18" charset="0"/>
                <a:cs typeface="Times New Roman" panose="02020603050405020304" pitchFamily="18" charset="0"/>
              </a:rPr>
              <a:t>усталость и боли в ногах к концу дня,</a:t>
            </a:r>
          </a:p>
          <a:p>
            <a:pPr algn="l">
              <a:buFont typeface="Arial" panose="020B0604020202020204" pitchFamily="34" charset="0"/>
              <a:buChar char="•"/>
            </a:pPr>
            <a:r>
              <a:rPr lang="ru-RU" sz="2600" b="1" i="0" dirty="0">
                <a:effectLst/>
                <a:latin typeface="Times New Roman" panose="02020603050405020304" pitchFamily="18" charset="0"/>
                <a:cs typeface="Times New Roman" panose="02020603050405020304" pitchFamily="18" charset="0"/>
              </a:rPr>
              <a:t>тяжесть в ногах, «свинцовые стопы»,</a:t>
            </a:r>
          </a:p>
          <a:p>
            <a:pPr algn="l">
              <a:buFont typeface="Arial" panose="020B0604020202020204" pitchFamily="34" charset="0"/>
              <a:buChar char="•"/>
            </a:pPr>
            <a:r>
              <a:rPr lang="ru-RU" sz="2600" b="1" i="0" dirty="0">
                <a:effectLst/>
                <a:latin typeface="Times New Roman" panose="02020603050405020304" pitchFamily="18" charset="0"/>
                <a:cs typeface="Times New Roman" panose="02020603050405020304" pitchFamily="18" charset="0"/>
              </a:rPr>
              <a:t>судороги и отечность в лодыжках и голенях,</a:t>
            </a:r>
          </a:p>
          <a:p>
            <a:pPr algn="l">
              <a:buFont typeface="Arial" panose="020B0604020202020204" pitchFamily="34" charset="0"/>
              <a:buChar char="•"/>
            </a:pPr>
            <a:r>
              <a:rPr lang="ru-RU" sz="2600" b="1" i="0" dirty="0">
                <a:effectLst/>
                <a:latin typeface="Times New Roman" panose="02020603050405020304" pitchFamily="18" charset="0"/>
                <a:cs typeface="Times New Roman" panose="02020603050405020304" pitchFamily="18" charset="0"/>
              </a:rPr>
              <a:t>невозможность ношения каблуков,</a:t>
            </a:r>
          </a:p>
          <a:p>
            <a:pPr algn="l">
              <a:buFont typeface="Arial" panose="020B0604020202020204" pitchFamily="34" charset="0"/>
              <a:buChar char="•"/>
            </a:pPr>
            <a:r>
              <a:rPr lang="ru-RU" sz="2600" b="1" i="0" dirty="0">
                <a:effectLst/>
                <a:latin typeface="Times New Roman" panose="02020603050405020304" pitchFamily="18" charset="0"/>
                <a:cs typeface="Times New Roman" panose="02020603050405020304" pitchFamily="18" charset="0"/>
              </a:rPr>
              <a:t>изменение размеров ноги,</a:t>
            </a:r>
          </a:p>
          <a:p>
            <a:pPr algn="l">
              <a:buFont typeface="Arial" panose="020B0604020202020204" pitchFamily="34" charset="0"/>
              <a:buChar char="•"/>
            </a:pPr>
            <a:r>
              <a:rPr lang="ru-RU" sz="2600" b="1" i="0" dirty="0">
                <a:effectLst/>
                <a:latin typeface="Times New Roman" panose="02020603050405020304" pitchFamily="18" charset="0"/>
                <a:cs typeface="Times New Roman" panose="02020603050405020304" pitchFamily="18" charset="0"/>
              </a:rPr>
              <a:t>проблемы с выбором удобной обуви,</a:t>
            </a:r>
          </a:p>
          <a:p>
            <a:pPr algn="l">
              <a:buFont typeface="Arial" panose="020B0604020202020204" pitchFamily="34" charset="0"/>
              <a:buChar char="•"/>
            </a:pPr>
            <a:r>
              <a:rPr lang="ru-RU" sz="2600" b="1" i="0" dirty="0" err="1">
                <a:effectLst/>
                <a:latin typeface="Times New Roman" panose="02020603050405020304" pitchFamily="18" charset="0"/>
                <a:cs typeface="Times New Roman" panose="02020603050405020304" pitchFamily="18" charset="0"/>
              </a:rPr>
              <a:t>стаптывание</a:t>
            </a:r>
            <a:r>
              <a:rPr lang="ru-RU" sz="2600" b="1" i="0" dirty="0">
                <a:effectLst/>
                <a:latin typeface="Times New Roman" panose="02020603050405020304" pitchFamily="18" charset="0"/>
                <a:cs typeface="Times New Roman" panose="02020603050405020304" pitchFamily="18" charset="0"/>
              </a:rPr>
              <a:t> каблука вовнутрь,</a:t>
            </a:r>
          </a:p>
          <a:p>
            <a:pPr algn="l">
              <a:buFont typeface="Arial" panose="020B0604020202020204" pitchFamily="34" charset="0"/>
              <a:buChar char="•"/>
            </a:pPr>
            <a:r>
              <a:rPr lang="ru-RU" sz="2600" b="1" i="0" dirty="0">
                <a:effectLst/>
                <a:latin typeface="Times New Roman" panose="02020603050405020304" pitchFamily="18" charset="0"/>
                <a:cs typeface="Times New Roman" panose="02020603050405020304" pitchFamily="18" charset="0"/>
              </a:rPr>
              <a:t>неудобство при ходьбе.</a:t>
            </a:r>
          </a:p>
          <a:p>
            <a:pPr algn="l"/>
            <a:r>
              <a:rPr lang="ru-RU" sz="2600" b="1" i="0" dirty="0">
                <a:effectLst/>
                <a:latin typeface="Times New Roman" panose="02020603050405020304" pitchFamily="18" charset="0"/>
                <a:cs typeface="Times New Roman" panose="02020603050405020304" pitchFamily="18" charset="0"/>
              </a:rPr>
              <a:t>В запущенных случаях при ходьбе болит зона крестца и поясницы, могут возникать головные боли, хождение на длительные расстояния болезненно и мучительно.</a:t>
            </a:r>
          </a:p>
          <a:p>
            <a:endParaRPr lang="ru-RU" dirty="0"/>
          </a:p>
        </p:txBody>
      </p:sp>
    </p:spTree>
    <p:extLst>
      <p:ext uri="{BB962C8B-B14F-4D97-AF65-F5344CB8AC3E}">
        <p14:creationId xmlns:p14="http://schemas.microsoft.com/office/powerpoint/2010/main" val="23480470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AF4379CE-7BF5-808D-A2DE-3FB6B3481E29}"/>
              </a:ext>
            </a:extLst>
          </p:cNvPr>
          <p:cNvPicPr>
            <a:picLocks noChangeAspect="1"/>
          </p:cNvPicPr>
          <p:nvPr/>
        </p:nvPicPr>
        <p:blipFill>
          <a:blip r:embed="rId2"/>
          <a:stretch>
            <a:fillRect/>
          </a:stretch>
        </p:blipFill>
        <p:spPr>
          <a:xfrm>
            <a:off x="0" y="0"/>
            <a:ext cx="12192000" cy="6857999"/>
          </a:xfrm>
          <a:prstGeom prst="rect">
            <a:avLst/>
          </a:prstGeom>
        </p:spPr>
      </p:pic>
      <p:sp>
        <p:nvSpPr>
          <p:cNvPr id="2" name="Заголовок 1">
            <a:extLst>
              <a:ext uri="{FF2B5EF4-FFF2-40B4-BE49-F238E27FC236}">
                <a16:creationId xmlns:a16="http://schemas.microsoft.com/office/drawing/2014/main" id="{9B25C574-7460-411B-1FEA-1B2BB57D901D}"/>
              </a:ext>
            </a:extLst>
          </p:cNvPr>
          <p:cNvSpPr>
            <a:spLocks noGrp="1"/>
          </p:cNvSpPr>
          <p:nvPr>
            <p:ph type="title"/>
          </p:nvPr>
        </p:nvSpPr>
        <p:spPr>
          <a:xfrm>
            <a:off x="3209731" y="410548"/>
            <a:ext cx="8490857" cy="886408"/>
          </a:xfrm>
        </p:spPr>
        <p:txBody>
          <a:bodyPr/>
          <a:lstStyle/>
          <a:p>
            <a:r>
              <a:rPr lang="ru-RU" b="1" i="0" dirty="0">
                <a:solidFill>
                  <a:schemeClr val="tx1"/>
                </a:solidFill>
                <a:effectLst/>
                <a:latin typeface="Times New Roman" panose="02020603050405020304" pitchFamily="18" charset="0"/>
                <a:cs typeface="Times New Roman" panose="02020603050405020304" pitchFamily="18" charset="0"/>
              </a:rPr>
              <a:t>При продольном плоскостопии проявления таковы:</a:t>
            </a:r>
            <a:endParaRPr lang="ru-RU" dirty="0">
              <a:solidFill>
                <a:schemeClr val="tx1"/>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82DEB4F0-22CC-9A31-7DC0-7DC9F64F29F5}"/>
              </a:ext>
            </a:extLst>
          </p:cNvPr>
          <p:cNvSpPr>
            <a:spLocks noGrp="1"/>
          </p:cNvSpPr>
          <p:nvPr>
            <p:ph idx="1"/>
          </p:nvPr>
        </p:nvSpPr>
        <p:spPr>
          <a:xfrm>
            <a:off x="884904" y="1927124"/>
            <a:ext cx="10815684" cy="4321276"/>
          </a:xfrm>
        </p:spPr>
        <p:txBody>
          <a:bodyPr/>
          <a:lstStyle/>
          <a:p>
            <a:pPr algn="l">
              <a:buFont typeface="Arial" panose="020B0604020202020204" pitchFamily="34" charset="0"/>
              <a:buChar char="•"/>
            </a:pPr>
            <a:r>
              <a:rPr lang="ru-RU" b="1" i="0" dirty="0">
                <a:effectLst/>
                <a:latin typeface="Times New Roman" panose="02020603050405020304" pitchFamily="18" charset="0"/>
                <a:cs typeface="Times New Roman" panose="02020603050405020304" pitchFamily="18" charset="0"/>
              </a:rPr>
              <a:t>утомление ног,</a:t>
            </a:r>
          </a:p>
          <a:p>
            <a:pPr>
              <a:buFont typeface="Arial" panose="020B0604020202020204" pitchFamily="34" charset="0"/>
              <a:buChar char="•"/>
            </a:pPr>
            <a:r>
              <a:rPr lang="ru-RU" b="1" dirty="0" err="1">
                <a:latin typeface="Times New Roman" panose="02020603050405020304" pitchFamily="18" charset="0"/>
                <a:cs typeface="Times New Roman" panose="02020603050405020304" pitchFamily="18" charset="0"/>
              </a:rPr>
              <a:t>босильноель</a:t>
            </a:r>
            <a:r>
              <a:rPr lang="ru-RU" b="1" dirty="0">
                <a:latin typeface="Times New Roman" panose="02020603050405020304" pitchFamily="18" charset="0"/>
                <a:cs typeface="Times New Roman" panose="02020603050405020304" pitchFamily="18" charset="0"/>
              </a:rPr>
              <a:t> </a:t>
            </a:r>
            <a:r>
              <a:rPr lang="ru-RU" b="1" i="0" dirty="0">
                <a:effectLst/>
                <a:latin typeface="Times New Roman" panose="02020603050405020304" pitchFamily="18" charset="0"/>
                <a:cs typeface="Times New Roman" panose="02020603050405020304" pitchFamily="18" charset="0"/>
              </a:rPr>
              <a:t>при надавливании на середину стопы или подошвы,</a:t>
            </a:r>
          </a:p>
          <a:p>
            <a:pPr algn="l">
              <a:buFont typeface="Arial" panose="020B0604020202020204" pitchFamily="34" charset="0"/>
              <a:buChar char="•"/>
            </a:pPr>
            <a:r>
              <a:rPr lang="ru-RU" b="1" i="0" dirty="0">
                <a:effectLst/>
                <a:latin typeface="Times New Roman" panose="02020603050405020304" pitchFamily="18" charset="0"/>
                <a:cs typeface="Times New Roman" panose="02020603050405020304" pitchFamily="18" charset="0"/>
              </a:rPr>
              <a:t>отечность тыла стопы,</a:t>
            </a:r>
          </a:p>
          <a:p>
            <a:pPr algn="l">
              <a:buFont typeface="Arial" panose="020B0604020202020204" pitchFamily="34" charset="0"/>
              <a:buChar char="•"/>
            </a:pPr>
            <a:r>
              <a:rPr lang="ru-RU" b="1" i="0" dirty="0">
                <a:effectLst/>
                <a:latin typeface="Times New Roman" panose="02020603050405020304" pitchFamily="18" charset="0"/>
                <a:cs typeface="Times New Roman" panose="02020603050405020304" pitchFamily="18" charset="0"/>
              </a:rPr>
              <a:t>проблема с подбором обуви, постоянное спотыкание на каблуках,</a:t>
            </a:r>
          </a:p>
          <a:p>
            <a:pPr algn="l">
              <a:buFont typeface="Arial" panose="020B0604020202020204" pitchFamily="34" charset="0"/>
              <a:buChar char="•"/>
            </a:pPr>
            <a:r>
              <a:rPr lang="ru-RU" b="1" i="0" dirty="0">
                <a:effectLst/>
                <a:latin typeface="Times New Roman" panose="02020603050405020304" pitchFamily="18" charset="0"/>
                <a:cs typeface="Times New Roman" panose="02020603050405020304" pitchFamily="18" charset="0"/>
              </a:rPr>
              <a:t>боли в стопах и пояснице,</a:t>
            </a:r>
          </a:p>
          <a:p>
            <a:pPr algn="l">
              <a:buFont typeface="Arial" panose="020B0604020202020204" pitchFamily="34" charset="0"/>
              <a:buChar char="•"/>
            </a:pPr>
            <a:r>
              <a:rPr lang="ru-RU" b="1" i="0" dirty="0">
                <a:effectLst/>
                <a:latin typeface="Times New Roman" panose="02020603050405020304" pitchFamily="18" charset="0"/>
                <a:cs typeface="Times New Roman" panose="02020603050405020304" pitchFamily="18" charset="0"/>
              </a:rPr>
              <a:t>деформация обуви вовнутрь, </a:t>
            </a:r>
            <a:r>
              <a:rPr lang="ru-RU" b="1" i="0" dirty="0" err="1">
                <a:effectLst/>
                <a:latin typeface="Times New Roman" panose="02020603050405020304" pitchFamily="18" charset="0"/>
                <a:cs typeface="Times New Roman" panose="02020603050405020304" pitchFamily="18" charset="0"/>
              </a:rPr>
              <a:t>распластывание</a:t>
            </a:r>
            <a:r>
              <a:rPr lang="ru-RU" b="1" i="0" dirty="0">
                <a:effectLst/>
                <a:latin typeface="Times New Roman" panose="02020603050405020304" pitchFamily="18" charset="0"/>
                <a:cs typeface="Times New Roman" panose="02020603050405020304" pitchFamily="18" charset="0"/>
              </a:rPr>
              <a:t> пятки.</a:t>
            </a:r>
          </a:p>
          <a:p>
            <a:endParaRPr lang="ru-RU" dirty="0"/>
          </a:p>
        </p:txBody>
      </p:sp>
    </p:spTree>
    <p:extLst>
      <p:ext uri="{BB962C8B-B14F-4D97-AF65-F5344CB8AC3E}">
        <p14:creationId xmlns:p14="http://schemas.microsoft.com/office/powerpoint/2010/main" val="37823710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873886E9-896A-30DC-C584-D479FE3C8C73}"/>
              </a:ext>
            </a:extLst>
          </p:cNvPr>
          <p:cNvPicPr>
            <a:picLocks noChangeAspect="1"/>
          </p:cNvPicPr>
          <p:nvPr/>
        </p:nvPicPr>
        <p:blipFill>
          <a:blip r:embed="rId2"/>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EBB6882A-2D50-8F59-D2F2-06CE8F9A6757}"/>
              </a:ext>
            </a:extLst>
          </p:cNvPr>
          <p:cNvSpPr>
            <a:spLocks noGrp="1"/>
          </p:cNvSpPr>
          <p:nvPr>
            <p:ph type="title"/>
          </p:nvPr>
        </p:nvSpPr>
        <p:spPr>
          <a:xfrm>
            <a:off x="3200400" y="391886"/>
            <a:ext cx="8472196" cy="942392"/>
          </a:xfrm>
        </p:spPr>
        <p:txBody>
          <a:bodyPr/>
          <a:lstStyle/>
          <a:p>
            <a:r>
              <a:rPr lang="ru-RU" b="1" i="0" dirty="0">
                <a:solidFill>
                  <a:schemeClr val="tx1"/>
                </a:solidFill>
                <a:effectLst/>
                <a:latin typeface="Times New Roman" panose="02020603050405020304" pitchFamily="18" charset="0"/>
                <a:cs typeface="Times New Roman" panose="02020603050405020304" pitchFamily="18" charset="0"/>
              </a:rPr>
              <a:t>При поперечном плоскостопии выявляют:</a:t>
            </a:r>
            <a:endParaRPr lang="ru-RU" b="1" dirty="0">
              <a:solidFill>
                <a:schemeClr val="tx1"/>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97AC7B4D-96A1-6564-1C6B-E056BEEFEC79}"/>
              </a:ext>
            </a:extLst>
          </p:cNvPr>
          <p:cNvSpPr>
            <a:spLocks noGrp="1"/>
          </p:cNvSpPr>
          <p:nvPr>
            <p:ph idx="1"/>
          </p:nvPr>
        </p:nvSpPr>
        <p:spPr>
          <a:xfrm>
            <a:off x="904568" y="1995948"/>
            <a:ext cx="10768028" cy="4252451"/>
          </a:xfrm>
        </p:spPr>
        <p:txBody>
          <a:bodyPr/>
          <a:lstStyle/>
          <a:p>
            <a:pPr algn="l">
              <a:buFont typeface="Arial" panose="020B0604020202020204" pitchFamily="34" charset="0"/>
              <a:buChar char="•"/>
            </a:pPr>
            <a:r>
              <a:rPr lang="ru-RU" b="1" i="0" dirty="0">
                <a:effectLst/>
                <a:latin typeface="Times New Roman" panose="02020603050405020304" pitchFamily="18" charset="0"/>
                <a:cs typeface="Times New Roman" panose="02020603050405020304" pitchFamily="18" charset="0"/>
              </a:rPr>
              <a:t>нарушение формирования поперечного свода, растягивание носка обуви,</a:t>
            </a:r>
          </a:p>
          <a:p>
            <a:pPr algn="l">
              <a:buFont typeface="Arial" panose="020B0604020202020204" pitchFamily="34" charset="0"/>
              <a:buChar char="•"/>
            </a:pPr>
            <a:r>
              <a:rPr lang="ru-RU" b="1" i="0" dirty="0">
                <a:effectLst/>
                <a:latin typeface="Times New Roman" panose="02020603050405020304" pitchFamily="18" charset="0"/>
                <a:cs typeface="Times New Roman" panose="02020603050405020304" pitchFamily="18" charset="0"/>
              </a:rPr>
              <a:t>деформация пальцев стопы, особенно большого,</a:t>
            </a:r>
          </a:p>
          <a:p>
            <a:pPr algn="l">
              <a:buFont typeface="Arial" panose="020B0604020202020204" pitchFamily="34" charset="0"/>
              <a:buChar char="•"/>
            </a:pPr>
            <a:r>
              <a:rPr lang="ru-RU" b="1" i="0" dirty="0">
                <a:effectLst/>
                <a:latin typeface="Times New Roman" panose="02020603050405020304" pitchFamily="18" charset="0"/>
                <a:cs typeface="Times New Roman" panose="02020603050405020304" pitchFamily="18" charset="0"/>
              </a:rPr>
              <a:t>мозоли на подошве в области подушечек,</a:t>
            </a:r>
          </a:p>
          <a:p>
            <a:pPr algn="l">
              <a:buFont typeface="Arial" panose="020B0604020202020204" pitchFamily="34" charset="0"/>
              <a:buChar char="•"/>
            </a:pPr>
            <a:r>
              <a:rPr lang="ru-RU" b="1" i="0" dirty="0" err="1">
                <a:effectLst/>
                <a:latin typeface="Times New Roman" panose="02020603050405020304" pitchFamily="18" charset="0"/>
                <a:cs typeface="Times New Roman" panose="02020603050405020304" pitchFamily="18" charset="0"/>
              </a:rPr>
              <a:t>молоткообразные</a:t>
            </a:r>
            <a:r>
              <a:rPr lang="ru-RU" b="1" i="0" dirty="0">
                <a:effectLst/>
                <a:latin typeface="Times New Roman" panose="02020603050405020304" pitchFamily="18" charset="0"/>
                <a:cs typeface="Times New Roman" panose="02020603050405020304" pitchFamily="18" charset="0"/>
              </a:rPr>
              <a:t> пальцы.</a:t>
            </a:r>
          </a:p>
          <a:p>
            <a:endParaRPr lang="ru-RU" dirty="0"/>
          </a:p>
        </p:txBody>
      </p:sp>
    </p:spTree>
    <p:extLst>
      <p:ext uri="{BB962C8B-B14F-4D97-AF65-F5344CB8AC3E}">
        <p14:creationId xmlns:p14="http://schemas.microsoft.com/office/powerpoint/2010/main" val="35391497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C21D4C77-BDDA-7C1D-2AD5-8345F5A25BAE}"/>
              </a:ext>
            </a:extLst>
          </p:cNvPr>
          <p:cNvPicPr>
            <a:picLocks noChangeAspect="1"/>
          </p:cNvPicPr>
          <p:nvPr/>
        </p:nvPicPr>
        <p:blipFill>
          <a:blip r:embed="rId2"/>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003D2599-A573-A8C8-60EA-7A6F6AB49AE9}"/>
              </a:ext>
            </a:extLst>
          </p:cNvPr>
          <p:cNvSpPr>
            <a:spLocks noGrp="1"/>
          </p:cNvSpPr>
          <p:nvPr>
            <p:ph type="title"/>
          </p:nvPr>
        </p:nvSpPr>
        <p:spPr>
          <a:xfrm>
            <a:off x="3191070" y="410547"/>
            <a:ext cx="8490858" cy="895739"/>
          </a:xfrm>
        </p:spPr>
        <p:txBody>
          <a:bodyPr/>
          <a:lstStyle/>
          <a:p>
            <a:r>
              <a:rPr lang="ru-RU" b="1" dirty="0">
                <a:latin typeface="Times New Roman" panose="02020603050405020304" pitchFamily="18" charset="0"/>
                <a:cs typeface="Times New Roman" panose="02020603050405020304" pitchFamily="18" charset="0"/>
              </a:rPr>
              <a:t>Методы диагностики</a:t>
            </a:r>
          </a:p>
        </p:txBody>
      </p:sp>
      <p:sp>
        <p:nvSpPr>
          <p:cNvPr id="3" name="Объект 2">
            <a:extLst>
              <a:ext uri="{FF2B5EF4-FFF2-40B4-BE49-F238E27FC236}">
                <a16:creationId xmlns:a16="http://schemas.microsoft.com/office/drawing/2014/main" id="{90CECB44-EFC5-F8D3-F7D7-E4BFC97E2183}"/>
              </a:ext>
            </a:extLst>
          </p:cNvPr>
          <p:cNvSpPr>
            <a:spLocks noGrp="1"/>
          </p:cNvSpPr>
          <p:nvPr>
            <p:ph idx="1"/>
          </p:nvPr>
        </p:nvSpPr>
        <p:spPr>
          <a:xfrm>
            <a:off x="904568" y="1632155"/>
            <a:ext cx="10777360" cy="4616245"/>
          </a:xfrm>
        </p:spPr>
        <p:txBody>
          <a:bodyPr/>
          <a:lstStyle/>
          <a:p>
            <a:pPr algn="l"/>
            <a:r>
              <a:rPr lang="ru-RU" b="1" i="0" dirty="0">
                <a:effectLst/>
                <a:latin typeface="Times New Roman" panose="02020603050405020304" pitchFamily="18" charset="0"/>
                <a:cs typeface="Times New Roman" panose="02020603050405020304" pitchFamily="18" charset="0"/>
              </a:rPr>
              <a:t>При выраженном плоскостопии </a:t>
            </a:r>
            <a:r>
              <a:rPr lang="ru-RU" b="1" i="0" u="none" strike="noStrike" dirty="0">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врачу</a:t>
            </a:r>
            <a:r>
              <a:rPr lang="ru-RU" b="1" i="0" dirty="0">
                <a:effectLst/>
                <a:latin typeface="Times New Roman" panose="02020603050405020304" pitchFamily="18" charset="0"/>
                <a:cs typeface="Times New Roman" panose="02020603050405020304" pitchFamily="18" charset="0"/>
              </a:rPr>
              <a:t> достаточно посмотреть на стопу и обувь больного.</a:t>
            </a:r>
          </a:p>
          <a:p>
            <a:pPr algn="l"/>
            <a:r>
              <a:rPr lang="ru-RU" b="1" i="0" dirty="0">
                <a:effectLst/>
                <a:latin typeface="Times New Roman" panose="02020603050405020304" pitchFamily="18" charset="0"/>
                <a:cs typeface="Times New Roman" panose="02020603050405020304" pitchFamily="18" charset="0"/>
              </a:rPr>
              <a:t>Дополнительно проводят </a:t>
            </a:r>
            <a:r>
              <a:rPr lang="ru-RU" b="1" i="0" dirty="0" err="1">
                <a:effectLst/>
                <a:latin typeface="Times New Roman" panose="02020603050405020304" pitchFamily="18" charset="0"/>
                <a:cs typeface="Times New Roman" panose="02020603050405020304" pitchFamily="18" charset="0"/>
              </a:rPr>
              <a:t>плантографию</a:t>
            </a:r>
            <a:r>
              <a:rPr lang="ru-RU" b="1" i="0" dirty="0">
                <a:effectLst/>
                <a:latin typeface="Times New Roman" panose="02020603050405020304" pitchFamily="18" charset="0"/>
                <a:cs typeface="Times New Roman" panose="02020603050405020304" pitchFamily="18" charset="0"/>
              </a:rPr>
              <a:t> с измерением угла плоскостопия и степени выраженности нарушений, а также </a:t>
            </a:r>
            <a:r>
              <a:rPr lang="ru-RU" b="1" i="0" dirty="0" err="1">
                <a:effectLst/>
                <a:latin typeface="Times New Roman" panose="02020603050405020304" pitchFamily="18" charset="0"/>
                <a:cs typeface="Times New Roman" panose="02020603050405020304" pitchFamily="18" charset="0"/>
              </a:rPr>
              <a:t>подомерию</a:t>
            </a:r>
            <a:r>
              <a:rPr lang="ru-RU" b="1" i="0" dirty="0">
                <a:effectLst/>
                <a:latin typeface="Times New Roman" panose="02020603050405020304" pitchFamily="18" charset="0"/>
                <a:cs typeface="Times New Roman" panose="02020603050405020304" pitchFamily="18" charset="0"/>
              </a:rPr>
              <a:t>. При необходимости проводят рентгенографию стопы и голеностопа в нескольких проекциях.</a:t>
            </a:r>
          </a:p>
          <a:p>
            <a:endParaRPr lang="ru-RU" dirty="0"/>
          </a:p>
        </p:txBody>
      </p:sp>
    </p:spTree>
    <p:extLst>
      <p:ext uri="{BB962C8B-B14F-4D97-AF65-F5344CB8AC3E}">
        <p14:creationId xmlns:p14="http://schemas.microsoft.com/office/powerpoint/2010/main" val="17038987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0CA93C23-CEE7-3E8C-2EAE-5D7E8ADB0A7B}"/>
              </a:ext>
            </a:extLst>
          </p:cNvPr>
          <p:cNvPicPr>
            <a:picLocks noChangeAspect="1"/>
          </p:cNvPicPr>
          <p:nvPr/>
        </p:nvPicPr>
        <p:blipFill>
          <a:blip r:embed="rId2"/>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4C48C9A3-98FD-CAE4-F7CF-C92C73D708C8}"/>
              </a:ext>
            </a:extLst>
          </p:cNvPr>
          <p:cNvSpPr>
            <a:spLocks noGrp="1"/>
          </p:cNvSpPr>
          <p:nvPr>
            <p:ph type="title"/>
          </p:nvPr>
        </p:nvSpPr>
        <p:spPr>
          <a:xfrm>
            <a:off x="3219061" y="438539"/>
            <a:ext cx="8472196" cy="877077"/>
          </a:xfrm>
        </p:spPr>
        <p:txBody>
          <a:bodyPr/>
          <a:lstStyle/>
          <a:p>
            <a:r>
              <a:rPr lang="ru-RU" b="1" dirty="0">
                <a:latin typeface="Times New Roman" panose="02020603050405020304" pitchFamily="18" charset="0"/>
                <a:cs typeface="Times New Roman" panose="02020603050405020304" pitchFamily="18" charset="0"/>
              </a:rPr>
              <a:t>Лечение плоскостопия</a:t>
            </a:r>
          </a:p>
        </p:txBody>
      </p:sp>
      <p:sp>
        <p:nvSpPr>
          <p:cNvPr id="3" name="Объект 2">
            <a:extLst>
              <a:ext uri="{FF2B5EF4-FFF2-40B4-BE49-F238E27FC236}">
                <a16:creationId xmlns:a16="http://schemas.microsoft.com/office/drawing/2014/main" id="{5BB16F44-DAE1-1402-D920-E79969E12062}"/>
              </a:ext>
            </a:extLst>
          </p:cNvPr>
          <p:cNvSpPr>
            <a:spLocks noGrp="1"/>
          </p:cNvSpPr>
          <p:nvPr>
            <p:ph idx="1"/>
          </p:nvPr>
        </p:nvSpPr>
        <p:spPr>
          <a:xfrm>
            <a:off x="886408" y="1502230"/>
            <a:ext cx="10804849" cy="4746170"/>
          </a:xfrm>
        </p:spPr>
        <p:txBody>
          <a:bodyPr>
            <a:normAutofit lnSpcReduction="10000"/>
          </a:bodyPr>
          <a:lstStyle/>
          <a:p>
            <a:pPr algn="l"/>
            <a:r>
              <a:rPr lang="ru-RU" sz="2300" b="1" i="0" dirty="0">
                <a:effectLst/>
                <a:latin typeface="Times New Roman" panose="02020603050405020304" pitchFamily="18" charset="0"/>
                <a:cs typeface="Times New Roman" panose="02020603050405020304" pitchFamily="18" charset="0"/>
              </a:rPr>
              <a:t>Поперечная форма</a:t>
            </a:r>
            <a:endParaRPr lang="ru-RU" sz="2300" b="0" i="0" dirty="0">
              <a:effectLs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ru-RU" sz="2300" b="0" i="0" dirty="0">
                <a:effectLst/>
                <a:latin typeface="Times New Roman" panose="02020603050405020304" pitchFamily="18" charset="0"/>
                <a:cs typeface="Times New Roman" panose="02020603050405020304" pitchFamily="18" charset="0"/>
              </a:rPr>
              <a:t>Необходима коррекция веса,</a:t>
            </a:r>
          </a:p>
          <a:p>
            <a:pPr algn="l">
              <a:buFont typeface="Arial" panose="020B0604020202020204" pitchFamily="34" charset="0"/>
              <a:buChar char="•"/>
            </a:pPr>
            <a:r>
              <a:rPr lang="ru-RU" sz="2300" b="0" i="0" dirty="0">
                <a:effectLst/>
                <a:latin typeface="Times New Roman" panose="02020603050405020304" pitchFamily="18" charset="0"/>
                <a:cs typeface="Times New Roman" panose="02020603050405020304" pitchFamily="18" charset="0"/>
              </a:rPr>
              <a:t>подбор правильной обуви,</a:t>
            </a:r>
          </a:p>
          <a:p>
            <a:pPr algn="l">
              <a:buFont typeface="Arial" panose="020B0604020202020204" pitchFamily="34" charset="0"/>
              <a:buChar char="•"/>
            </a:pPr>
            <a:r>
              <a:rPr lang="ru-RU" sz="2300" b="0" i="0" dirty="0">
                <a:effectLst/>
                <a:latin typeface="Times New Roman" panose="02020603050405020304" pitchFamily="18" charset="0"/>
                <a:cs typeface="Times New Roman" panose="02020603050405020304" pitchFamily="18" charset="0"/>
              </a:rPr>
              <a:t>уменьшение нагрузок на ноги,</a:t>
            </a:r>
          </a:p>
          <a:p>
            <a:pPr algn="l">
              <a:buFont typeface="Arial" panose="020B0604020202020204" pitchFamily="34" charset="0"/>
              <a:buChar char="•"/>
            </a:pPr>
            <a:r>
              <a:rPr lang="ru-RU" sz="2300" b="0" i="0" dirty="0">
                <a:effectLst/>
                <a:latin typeface="Times New Roman" panose="02020603050405020304" pitchFamily="18" charset="0"/>
                <a:cs typeface="Times New Roman" panose="02020603050405020304" pitchFamily="18" charset="0"/>
              </a:rPr>
              <a:t>ношение специальных ортопедических валиков и подушечек.</a:t>
            </a:r>
          </a:p>
          <a:p>
            <a:pPr algn="l"/>
            <a:r>
              <a:rPr lang="ru-RU" sz="2300" b="0" i="0" dirty="0">
                <a:effectLst/>
                <a:latin typeface="Times New Roman" panose="02020603050405020304" pitchFamily="18" charset="0"/>
                <a:cs typeface="Times New Roman" panose="02020603050405020304" pitchFamily="18" charset="0"/>
              </a:rPr>
              <a:t>При прогрессировании поперечного плоскостопия и перехода его во 2-3 степени с сильной деформацией пальцев, необходимо применение хирургической коррекции: проводят резекцию выступающих участков кости на первом пальце, пластику суставов и пересадку сухожилий. Но эти операции только устраняют последствия, но не лечат причины плоскостопия – проблем мышц и связок.</a:t>
            </a:r>
          </a:p>
          <a:p>
            <a:pPr algn="l"/>
            <a:r>
              <a:rPr lang="ru-RU" sz="2300" b="0" i="0" dirty="0">
                <a:effectLst/>
                <a:latin typeface="Times New Roman" panose="02020603050405020304" pitchFamily="18" charset="0"/>
                <a:cs typeface="Times New Roman" panose="02020603050405020304" pitchFamily="18" charset="0"/>
              </a:rPr>
              <a:t>После операции необходимо пожизненное ношение особой обуви со специальными супинаторами или стельками.</a:t>
            </a:r>
          </a:p>
          <a:p>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75132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7B8561F9-D4E9-300C-A597-6DB611929603}"/>
              </a:ext>
            </a:extLst>
          </p:cNvPr>
          <p:cNvPicPr>
            <a:picLocks noChangeAspect="1"/>
          </p:cNvPicPr>
          <p:nvPr/>
        </p:nvPicPr>
        <p:blipFill>
          <a:blip r:embed="rId2"/>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B39C8966-C2CA-6829-A276-A5BF5D9988E8}"/>
              </a:ext>
            </a:extLst>
          </p:cNvPr>
          <p:cNvSpPr>
            <a:spLocks noGrp="1"/>
          </p:cNvSpPr>
          <p:nvPr>
            <p:ph type="title"/>
          </p:nvPr>
        </p:nvSpPr>
        <p:spPr>
          <a:xfrm>
            <a:off x="3191069" y="391886"/>
            <a:ext cx="8500188" cy="905069"/>
          </a:xfrm>
        </p:spPr>
        <p:txBody>
          <a:bodyPr/>
          <a:lstStyle/>
          <a:p>
            <a:r>
              <a:rPr lang="ru-RU" b="1" dirty="0">
                <a:latin typeface="Times New Roman" panose="02020603050405020304" pitchFamily="18" charset="0"/>
                <a:cs typeface="Times New Roman" panose="02020603050405020304" pitchFamily="18" charset="0"/>
              </a:rPr>
              <a:t>Лечение плоскостопия</a:t>
            </a:r>
          </a:p>
        </p:txBody>
      </p:sp>
      <p:sp>
        <p:nvSpPr>
          <p:cNvPr id="3" name="Объект 2">
            <a:extLst>
              <a:ext uri="{FF2B5EF4-FFF2-40B4-BE49-F238E27FC236}">
                <a16:creationId xmlns:a16="http://schemas.microsoft.com/office/drawing/2014/main" id="{C3CF13BF-4983-E46E-F01C-A68EC412E1AA}"/>
              </a:ext>
            </a:extLst>
          </p:cNvPr>
          <p:cNvSpPr>
            <a:spLocks noGrp="1"/>
          </p:cNvSpPr>
          <p:nvPr>
            <p:ph idx="1"/>
          </p:nvPr>
        </p:nvSpPr>
        <p:spPr>
          <a:xfrm>
            <a:off x="886409" y="1436914"/>
            <a:ext cx="10804848" cy="4811486"/>
          </a:xfrm>
        </p:spPr>
        <p:txBody>
          <a:bodyPr>
            <a:normAutofit/>
          </a:bodyPr>
          <a:lstStyle/>
          <a:p>
            <a:pPr algn="l"/>
            <a:r>
              <a:rPr lang="ru-RU" b="1" i="0" dirty="0">
                <a:effectLst/>
                <a:latin typeface="Times New Roman" panose="02020603050405020304" pitchFamily="18" charset="0"/>
                <a:cs typeface="Times New Roman" panose="02020603050405020304" pitchFamily="18" charset="0"/>
              </a:rPr>
              <a:t>Продольное плоскостопие</a:t>
            </a:r>
            <a:endParaRPr lang="ru-RU" b="0" i="0" dirty="0">
              <a:effectLst/>
              <a:latin typeface="Times New Roman" panose="02020603050405020304" pitchFamily="18" charset="0"/>
              <a:cs typeface="Times New Roman" panose="02020603050405020304" pitchFamily="18" charset="0"/>
            </a:endParaRPr>
          </a:p>
          <a:p>
            <a:pPr algn="l"/>
            <a:r>
              <a:rPr lang="ru-RU" b="0" i="0" dirty="0">
                <a:effectLst/>
                <a:latin typeface="Times New Roman" panose="02020603050405020304" pitchFamily="18" charset="0"/>
                <a:cs typeface="Times New Roman" panose="02020603050405020304" pitchFamily="18" charset="0"/>
              </a:rPr>
              <a:t>При лечении продольной формы плоскостопия применяют</a:t>
            </a:r>
          </a:p>
          <a:p>
            <a:pPr algn="l">
              <a:buFont typeface="Arial" panose="020B0604020202020204" pitchFamily="34" charset="0"/>
              <a:buChar char="•"/>
            </a:pPr>
            <a:r>
              <a:rPr lang="ru-RU" b="0" i="0" dirty="0">
                <a:effectLst/>
                <a:latin typeface="Times New Roman" panose="02020603050405020304" pitchFamily="18" charset="0"/>
                <a:cs typeface="Times New Roman" panose="02020603050405020304" pitchFamily="18" charset="0"/>
              </a:rPr>
              <a:t>исправление походки,</a:t>
            </a:r>
          </a:p>
          <a:p>
            <a:pPr algn="l">
              <a:buFont typeface="Arial" panose="020B0604020202020204" pitchFamily="34" charset="0"/>
              <a:buChar char="•"/>
            </a:pPr>
            <a:r>
              <a:rPr lang="ru-RU" b="0" i="0" dirty="0">
                <a:effectLst/>
                <a:latin typeface="Times New Roman" panose="02020603050405020304" pitchFamily="18" charset="0"/>
                <a:cs typeface="Times New Roman" panose="02020603050405020304" pitchFamily="18" charset="0"/>
              </a:rPr>
              <a:t>хождение максимальное количество времени босиком по гальке или песку, массажным коврикам,</a:t>
            </a:r>
          </a:p>
          <a:p>
            <a:pPr algn="l">
              <a:buFont typeface="Arial" panose="020B0604020202020204" pitchFamily="34" charset="0"/>
              <a:buChar char="•"/>
            </a:pPr>
            <a:r>
              <a:rPr lang="ru-RU" b="0" i="0" dirty="0">
                <a:effectLst/>
                <a:latin typeface="Times New Roman" panose="02020603050405020304" pitchFamily="18" charset="0"/>
                <a:cs typeface="Times New Roman" panose="02020603050405020304" pitchFamily="18" charset="0"/>
              </a:rPr>
              <a:t>применима регулярная разгрузка мышц стопы, периодическое перекатывание на наружный край стопы.</a:t>
            </a:r>
          </a:p>
          <a:p>
            <a:pPr algn="l"/>
            <a:r>
              <a:rPr lang="ru-RU" b="0" i="0" dirty="0">
                <a:effectLst/>
                <a:latin typeface="Times New Roman" panose="02020603050405020304" pitchFamily="18" charset="0"/>
                <a:cs typeface="Times New Roman" panose="02020603050405020304" pitchFamily="18" charset="0"/>
              </a:rPr>
              <a:t>При продольном плоскостопии эффективны массажи, лечебная физкультура, физиотерапия. В стадии выраженных нарушений необходима смена условий труда со снижением статической нагрузки на ноги и стопы, уменьшение массы тела.</a:t>
            </a:r>
          </a:p>
          <a:p>
            <a:pPr algn="l"/>
            <a:r>
              <a:rPr lang="ru-RU" b="0" i="0" dirty="0">
                <a:effectLst/>
                <a:latin typeface="Times New Roman" panose="02020603050405020304" pitchFamily="18" charset="0"/>
                <a:cs typeface="Times New Roman" panose="02020603050405020304" pitchFamily="18" charset="0"/>
              </a:rPr>
              <a:t>При выражено плоской стопе применяются особые ортопедические стельки и индивидуально пошитая обувь. Оперативное лечение показано лишь в очень тяжелых и запущенных случаях.</a:t>
            </a:r>
          </a:p>
          <a:p>
            <a:endParaRPr lang="ru-RU" dirty="0"/>
          </a:p>
        </p:txBody>
      </p:sp>
    </p:spTree>
    <p:extLst>
      <p:ext uri="{BB962C8B-B14F-4D97-AF65-F5344CB8AC3E}">
        <p14:creationId xmlns:p14="http://schemas.microsoft.com/office/powerpoint/2010/main" val="16523127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33A17890-F1CD-19B4-705F-34FFEF3A4949}"/>
              </a:ext>
            </a:extLst>
          </p:cNvPr>
          <p:cNvPicPr>
            <a:picLocks noChangeAspect="1"/>
          </p:cNvPicPr>
          <p:nvPr/>
        </p:nvPicPr>
        <p:blipFill>
          <a:blip r:embed="rId2"/>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D2040B76-C07B-4C23-02EF-9B411FD26A55}"/>
              </a:ext>
            </a:extLst>
          </p:cNvPr>
          <p:cNvSpPr>
            <a:spLocks noGrp="1"/>
          </p:cNvSpPr>
          <p:nvPr>
            <p:ph type="title"/>
          </p:nvPr>
        </p:nvSpPr>
        <p:spPr>
          <a:xfrm>
            <a:off x="3210560" y="386080"/>
            <a:ext cx="8483600" cy="944880"/>
          </a:xfrm>
        </p:spPr>
        <p:txBody>
          <a:bodyPr/>
          <a:lstStyle/>
          <a:p>
            <a:r>
              <a:rPr lang="ru-RU" b="1" dirty="0">
                <a:latin typeface="Times New Roman" panose="02020603050405020304" pitchFamily="18" charset="0"/>
                <a:cs typeface="Times New Roman" panose="02020603050405020304" pitchFamily="18" charset="0"/>
              </a:rPr>
              <a:t>Лечение плоскостопия</a:t>
            </a:r>
          </a:p>
        </p:txBody>
      </p:sp>
      <p:sp>
        <p:nvSpPr>
          <p:cNvPr id="3" name="Объект 2">
            <a:extLst>
              <a:ext uri="{FF2B5EF4-FFF2-40B4-BE49-F238E27FC236}">
                <a16:creationId xmlns:a16="http://schemas.microsoft.com/office/drawing/2014/main" id="{C7D9EC60-953E-C3BB-DBCC-D7EB13A3ED5A}"/>
              </a:ext>
            </a:extLst>
          </p:cNvPr>
          <p:cNvSpPr>
            <a:spLocks noGrp="1"/>
          </p:cNvSpPr>
          <p:nvPr>
            <p:ph idx="1"/>
          </p:nvPr>
        </p:nvSpPr>
        <p:spPr>
          <a:xfrm>
            <a:off x="883920" y="1483360"/>
            <a:ext cx="10810240" cy="4765039"/>
          </a:xfrm>
        </p:spPr>
        <p:txBody>
          <a:bodyPr/>
          <a:lstStyle/>
          <a:p>
            <a:r>
              <a:rPr lang="ru-RU" b="0" i="0" u="none" strike="noStrike" dirty="0">
                <a:solidFill>
                  <a:srgbClr val="FFC000"/>
                </a:solidFill>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[2801]</a:t>
            </a:r>
            <a:r>
              <a:rPr lang="ru-RU" b="0" i="0" u="none" strike="noStrike" dirty="0">
                <a:solidFill>
                  <a:srgbClr val="FFC000"/>
                </a:solidFill>
                <a:effectLst/>
                <a:latin typeface="Times New Roman" panose="02020603050405020304" pitchFamily="18" charset="0"/>
                <a:cs typeface="Times New Roman" panose="02020603050405020304" pitchFamily="18" charset="0"/>
              </a:rPr>
              <a:t>, </a:t>
            </a:r>
            <a:r>
              <a:rPr lang="ru-RU" b="0" i="0" u="none" strike="noStrike" dirty="0">
                <a:solidFill>
                  <a:srgbClr val="FFC000"/>
                </a:solidFill>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[2802]</a:t>
            </a:r>
            <a:r>
              <a:rPr lang="ru-RU" b="0" i="0" u="none" strike="noStrike" dirty="0">
                <a:solidFill>
                  <a:srgbClr val="FFC000"/>
                </a:solidFill>
                <a:effectLst/>
                <a:latin typeface="Times New Roman" panose="02020603050405020304" pitchFamily="18" charset="0"/>
                <a:cs typeface="Times New Roman" panose="02020603050405020304" pitchFamily="18" charset="0"/>
              </a:rPr>
              <a:t>,</a:t>
            </a:r>
            <a:r>
              <a:rPr lang="ru-RU" b="0" i="0" u="none" strike="noStrike" dirty="0">
                <a:solidFill>
                  <a:srgbClr val="FFC000"/>
                </a:solidFill>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 [2803], [2804] </a:t>
            </a:r>
            <a:r>
              <a:rPr lang="ru-RU" b="0" i="0" u="none" strike="noStrike" dirty="0">
                <a:solidFill>
                  <a:srgbClr val="FFC000"/>
                </a:solidFill>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 </a:t>
            </a:r>
            <a:r>
              <a:rPr lang="ru-RU" b="1" i="0" u="none" strike="noStrike" dirty="0">
                <a:solidFill>
                  <a:srgbClr val="FFC000"/>
                </a:solidFill>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Полустельки</a:t>
            </a:r>
            <a:r>
              <a:rPr lang="ru-RU" b="0" i="0" u="none" strike="noStrike" dirty="0">
                <a:solidFill>
                  <a:srgbClr val="FFC000"/>
                </a:solidFill>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 </a:t>
            </a:r>
            <a:r>
              <a:rPr lang="ru-RU" b="0" i="0" u="none" strike="noStrike" dirty="0" err="1">
                <a:solidFill>
                  <a:srgbClr val="FFC000"/>
                </a:solidFill>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супинированные</a:t>
            </a:r>
            <a:r>
              <a:rPr lang="ru-RU" b="0" i="0" u="none" strike="noStrike" dirty="0">
                <a:solidFill>
                  <a:srgbClr val="FFC000"/>
                </a:solidFill>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 размер 40–42</a:t>
            </a:r>
            <a:r>
              <a:rPr lang="ru-RU" b="0" i="0" u="none" strike="noStrike" dirty="0">
                <a:solidFill>
                  <a:srgbClr val="FFC000"/>
                </a:solidFill>
                <a:effectLst/>
                <a:latin typeface="Times New Roman" panose="02020603050405020304" pitchFamily="18" charset="0"/>
                <a:cs typeface="Times New Roman" panose="02020603050405020304" pitchFamily="18" charset="0"/>
              </a:rPr>
              <a:t>: </a:t>
            </a:r>
          </a:p>
          <a:p>
            <a:pPr marL="0" indent="0">
              <a:buNone/>
            </a:pPr>
            <a:r>
              <a:rPr lang="ru-RU" b="0" i="0" dirty="0">
                <a:effectLst/>
                <a:latin typeface="Times New Roman" panose="02020603050405020304" pitchFamily="18" charset="0"/>
                <a:cs typeface="Times New Roman" panose="02020603050405020304" pitchFamily="18" charset="0"/>
              </a:rPr>
              <a:t>Подбор супинатора идет по размеру обуви. Супинатор вставляется в обувь - совмещается наивысшая точка свода стопы с наивысшей точкой полустельки.</a:t>
            </a:r>
            <a:endParaRPr lang="ru-RU" b="0" i="0" u="none" strike="noStrike" dirty="0">
              <a:effectLst/>
              <a:latin typeface="Times New Roman" panose="02020603050405020304" pitchFamily="18" charset="0"/>
              <a:cs typeface="Times New Roman" panose="02020603050405020304" pitchFamily="18" charset="0"/>
            </a:endParaRPr>
          </a:p>
          <a:p>
            <a:r>
              <a:rPr lang="ru-RU" b="0" i="0" u="none" strike="noStrike" dirty="0">
                <a:solidFill>
                  <a:srgbClr val="FFC000"/>
                </a:solidFill>
                <a:effectLst/>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[1721], [1722], [1723] Аппликатор </a:t>
            </a:r>
            <a:r>
              <a:rPr lang="ru-RU" b="1" i="0" u="none" strike="noStrike" dirty="0">
                <a:solidFill>
                  <a:srgbClr val="FFC000"/>
                </a:solidFill>
                <a:effectLst/>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Ляпко</a:t>
            </a:r>
            <a:r>
              <a:rPr lang="ru-RU" b="0" i="0" u="none" strike="noStrike" dirty="0">
                <a:solidFill>
                  <a:srgbClr val="FFC000"/>
                </a:solidFill>
                <a:effectLst/>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«Стелька игольчатая», размер 40-43, 2 </a:t>
            </a:r>
            <a:r>
              <a:rPr lang="ru-RU" b="0" i="0" u="none" strike="noStrike" dirty="0" err="1">
                <a:solidFill>
                  <a:srgbClr val="FFC000"/>
                </a:solidFill>
                <a:effectLst/>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шт</a:t>
            </a:r>
            <a:r>
              <a:rPr lang="ru-RU" b="0" i="0" u="none" strike="noStrike" dirty="0">
                <a:solidFill>
                  <a:srgbClr val="FFC000"/>
                </a:solidFill>
                <a:effectLst/>
                <a:latin typeface="Times New Roman" panose="02020603050405020304" pitchFamily="18" charset="0"/>
                <a:cs typeface="Times New Roman" panose="02020603050405020304" pitchFamily="18" charset="0"/>
              </a:rPr>
              <a:t>:</a:t>
            </a:r>
          </a:p>
          <a:p>
            <a:pPr marL="0" indent="0">
              <a:buNone/>
            </a:pPr>
            <a:r>
              <a:rPr lang="ru-RU" b="0" i="0" dirty="0">
                <a:effectLst/>
                <a:latin typeface="Times New Roman" panose="02020603050405020304" pitchFamily="18" charset="0"/>
                <a:cs typeface="Times New Roman" panose="02020603050405020304" pitchFamily="18" charset="0"/>
              </a:rPr>
              <a:t>Предназначены для воздействия на рефлексогенные зоны подошвы при заболеваниях опорно-двигательного аппарата</a:t>
            </a:r>
            <a:endParaRPr lang="ru-RU"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0D1A75D0-D553-64DF-365F-4D204A547A03}"/>
              </a:ext>
            </a:extLst>
          </p:cNvPr>
          <p:cNvPicPr>
            <a:picLocks noChangeAspect="1"/>
          </p:cNvPicPr>
          <p:nvPr/>
        </p:nvPicPr>
        <p:blipFill>
          <a:blip r:embed="rId6"/>
          <a:stretch>
            <a:fillRect/>
          </a:stretch>
        </p:blipFill>
        <p:spPr>
          <a:xfrm>
            <a:off x="8018207" y="3505199"/>
            <a:ext cx="2743200" cy="2743200"/>
          </a:xfrm>
          <a:prstGeom prst="rect">
            <a:avLst/>
          </a:prstGeom>
        </p:spPr>
      </p:pic>
      <p:pic>
        <p:nvPicPr>
          <p:cNvPr id="6" name="Рисунок 5">
            <a:extLst>
              <a:ext uri="{FF2B5EF4-FFF2-40B4-BE49-F238E27FC236}">
                <a16:creationId xmlns:a16="http://schemas.microsoft.com/office/drawing/2014/main" id="{76A40E07-C90E-1C9E-79A9-E6DC63458A70}"/>
              </a:ext>
            </a:extLst>
          </p:cNvPr>
          <p:cNvPicPr>
            <a:picLocks noChangeAspect="1"/>
          </p:cNvPicPr>
          <p:nvPr/>
        </p:nvPicPr>
        <p:blipFill>
          <a:blip r:embed="rId7"/>
          <a:stretch>
            <a:fillRect/>
          </a:stretch>
        </p:blipFill>
        <p:spPr>
          <a:xfrm>
            <a:off x="3883741" y="3505199"/>
            <a:ext cx="2743200" cy="2743200"/>
          </a:xfrm>
          <a:prstGeom prst="rect">
            <a:avLst/>
          </a:prstGeom>
        </p:spPr>
      </p:pic>
      <p:pic>
        <p:nvPicPr>
          <p:cNvPr id="7" name="Рисунок 6">
            <a:extLst>
              <a:ext uri="{FF2B5EF4-FFF2-40B4-BE49-F238E27FC236}">
                <a16:creationId xmlns:a16="http://schemas.microsoft.com/office/drawing/2014/main" id="{44E36087-B08F-454C-9DE0-36CD20ADBDD0}"/>
              </a:ext>
            </a:extLst>
          </p:cNvPr>
          <p:cNvPicPr>
            <a:picLocks noChangeAspect="1"/>
          </p:cNvPicPr>
          <p:nvPr/>
        </p:nvPicPr>
        <p:blipFill>
          <a:blip r:embed="rId8"/>
          <a:stretch>
            <a:fillRect/>
          </a:stretch>
        </p:blipFill>
        <p:spPr>
          <a:xfrm>
            <a:off x="2370" y="0"/>
            <a:ext cx="12189630" cy="6858000"/>
          </a:xfrm>
          <a:prstGeom prst="rect">
            <a:avLst/>
          </a:prstGeom>
        </p:spPr>
      </p:pic>
    </p:spTree>
    <p:extLst>
      <p:ext uri="{BB962C8B-B14F-4D97-AF65-F5344CB8AC3E}">
        <p14:creationId xmlns:p14="http://schemas.microsoft.com/office/powerpoint/2010/main" val="21857850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C510801-82EA-E3F9-FA1E-A51CDA869C43}"/>
              </a:ext>
            </a:extLst>
          </p:cNvPr>
          <p:cNvPicPr>
            <a:picLocks noChangeAspect="1"/>
          </p:cNvPicPr>
          <p:nvPr/>
        </p:nvPicPr>
        <p:blipFill>
          <a:blip r:embed="rId2"/>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1FF36A3E-38B6-DCFE-032D-DA6ACAA93738}"/>
              </a:ext>
            </a:extLst>
          </p:cNvPr>
          <p:cNvSpPr>
            <a:spLocks noGrp="1"/>
          </p:cNvSpPr>
          <p:nvPr>
            <p:ph type="title"/>
          </p:nvPr>
        </p:nvSpPr>
        <p:spPr>
          <a:xfrm>
            <a:off x="3215147" y="432619"/>
            <a:ext cx="8485439" cy="864336"/>
          </a:xfrm>
        </p:spPr>
        <p:txBody>
          <a:bodyPr/>
          <a:lstStyle/>
          <a:p>
            <a:r>
              <a:rPr lang="ru-RU" b="1" dirty="0">
                <a:latin typeface="Times New Roman" panose="02020603050405020304" pitchFamily="18" charset="0"/>
                <a:cs typeface="Times New Roman" panose="02020603050405020304" pitchFamily="18" charset="0"/>
              </a:rPr>
              <a:t>Прогноз и профилактика плоскостопия:</a:t>
            </a:r>
          </a:p>
        </p:txBody>
      </p:sp>
      <p:sp>
        <p:nvSpPr>
          <p:cNvPr id="3" name="Объект 2">
            <a:extLst>
              <a:ext uri="{FF2B5EF4-FFF2-40B4-BE49-F238E27FC236}">
                <a16:creationId xmlns:a16="http://schemas.microsoft.com/office/drawing/2014/main" id="{9EA2BE71-3F97-A9BF-BA55-9288A9672BD1}"/>
              </a:ext>
            </a:extLst>
          </p:cNvPr>
          <p:cNvSpPr>
            <a:spLocks noGrp="1"/>
          </p:cNvSpPr>
          <p:nvPr>
            <p:ph idx="1"/>
          </p:nvPr>
        </p:nvSpPr>
        <p:spPr>
          <a:xfrm>
            <a:off x="904568" y="2005780"/>
            <a:ext cx="10796019" cy="4242619"/>
          </a:xfrm>
        </p:spPr>
        <p:txBody>
          <a:bodyPr/>
          <a:lstStyle/>
          <a:p>
            <a:r>
              <a:rPr lang="ru-RU" dirty="0">
                <a:effectLst/>
                <a:latin typeface="Times New Roman" panose="02020603050405020304" pitchFamily="18" charset="0"/>
                <a:cs typeface="Times New Roman" panose="02020603050405020304" pitchFamily="18" charset="0"/>
              </a:rPr>
              <a:t>При своевременной диагностике можно исправить плоскостопие за несколько месяцев, но ношение особой обуви может стать пожизненным. При прогрессировании и тяжелых формах прогноз неблагоприятный – может сформироваться инвалидность.</a:t>
            </a:r>
            <a:br>
              <a:rPr lang="ru-RU" b="0" i="0" dirty="0">
                <a:solidFill>
                  <a:srgbClr val="3D3F43"/>
                </a:solidFill>
                <a:effectLst/>
                <a:latin typeface="Times New Roman" panose="02020603050405020304" pitchFamily="18" charset="0"/>
                <a:cs typeface="Times New Roman" panose="02020603050405020304" pitchFamily="18" charset="0"/>
                <a:hlinkClick r:id="rId3"/>
              </a:rPr>
            </a:b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5132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4ABF2A1E-FF66-BFE9-42C1-3FBCA87C8158}"/>
              </a:ext>
            </a:extLst>
          </p:cNvPr>
          <p:cNvPicPr>
            <a:picLocks noGrp="1" noChangeAspect="1"/>
          </p:cNvPicPr>
          <p:nvPr>
            <p:ph idx="1"/>
          </p:nvPr>
        </p:nvPicPr>
        <p:blipFill>
          <a:blip r:embed="rId2"/>
          <a:stretch>
            <a:fillRect/>
          </a:stretch>
        </p:blipFill>
        <p:spPr>
          <a:xfrm>
            <a:off x="0" y="0"/>
            <a:ext cx="12192000" cy="6858000"/>
          </a:xfrm>
        </p:spPr>
      </p:pic>
      <p:sp>
        <p:nvSpPr>
          <p:cNvPr id="2" name="Заголовок 1">
            <a:extLst>
              <a:ext uri="{FF2B5EF4-FFF2-40B4-BE49-F238E27FC236}">
                <a16:creationId xmlns:a16="http://schemas.microsoft.com/office/drawing/2014/main" id="{20C8A8A3-CCE3-2215-0B14-472663AD55F5}"/>
              </a:ext>
            </a:extLst>
          </p:cNvPr>
          <p:cNvSpPr>
            <a:spLocks noGrp="1"/>
          </p:cNvSpPr>
          <p:nvPr>
            <p:ph type="title"/>
          </p:nvPr>
        </p:nvSpPr>
        <p:spPr>
          <a:xfrm>
            <a:off x="3224981" y="403124"/>
            <a:ext cx="8546606" cy="943895"/>
          </a:xfrm>
        </p:spPr>
        <p:txBody>
          <a:bodyPr/>
          <a:lstStyle/>
          <a:p>
            <a:r>
              <a:rPr lang="ru-RU" b="1" dirty="0">
                <a:latin typeface="Times New Roman" panose="02020603050405020304" pitchFamily="18" charset="0"/>
                <a:cs typeface="Times New Roman" panose="02020603050405020304" pitchFamily="18" charset="0"/>
              </a:rPr>
              <a:t>Восстановительное лечение после </a:t>
            </a:r>
            <a:r>
              <a:rPr lang="ru-RU" b="1" dirty="0" err="1">
                <a:latin typeface="Times New Roman" panose="02020603050405020304" pitchFamily="18" charset="0"/>
                <a:cs typeface="Times New Roman" panose="02020603050405020304" pitchFamily="18" charset="0"/>
              </a:rPr>
              <a:t>травматолого</a:t>
            </a:r>
            <a:r>
              <a:rPr lang="ru-RU" b="1" dirty="0">
                <a:latin typeface="Times New Roman" panose="02020603050405020304" pitchFamily="18" charset="0"/>
                <a:cs typeface="Times New Roman" panose="02020603050405020304" pitchFamily="18" charset="0"/>
              </a:rPr>
              <a:t> - ортопедических операций и травм</a:t>
            </a:r>
          </a:p>
        </p:txBody>
      </p:sp>
      <p:sp>
        <p:nvSpPr>
          <p:cNvPr id="4" name="TextBox 3">
            <a:extLst>
              <a:ext uri="{FF2B5EF4-FFF2-40B4-BE49-F238E27FC236}">
                <a16:creationId xmlns:a16="http://schemas.microsoft.com/office/drawing/2014/main" id="{B36F379D-544F-632B-460F-FCE195CCC400}"/>
              </a:ext>
            </a:extLst>
          </p:cNvPr>
          <p:cNvSpPr txBox="1"/>
          <p:nvPr/>
        </p:nvSpPr>
        <p:spPr>
          <a:xfrm>
            <a:off x="886408" y="2603241"/>
            <a:ext cx="10814180" cy="3970318"/>
          </a:xfrm>
          <a:prstGeom prst="rect">
            <a:avLst/>
          </a:prstGeom>
          <a:noFill/>
        </p:spPr>
        <p:txBody>
          <a:bodyPr wrap="square">
            <a:spAutoFit/>
          </a:bodyPr>
          <a:lstStyle/>
          <a:p>
            <a:r>
              <a:rPr kumimoji="0" lang="ru-RU" sz="24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mj-ea"/>
                <a:cs typeface="Times New Roman" panose="02020603050405020304" pitchFamily="18" charset="0"/>
              </a:rPr>
              <a:t>Средства для приема внутрь:</a:t>
            </a:r>
          </a:p>
          <a:p>
            <a:r>
              <a:rPr lang="ru-RU" sz="2000" b="0" i="0" u="none" strike="noStrike" dirty="0">
                <a:solidFill>
                  <a:srgbClr val="FFC000"/>
                </a:solidFill>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[807] </a:t>
            </a:r>
            <a:r>
              <a:rPr lang="ru-RU" sz="2000" b="1" i="0" u="none" strike="noStrike" dirty="0" err="1">
                <a:solidFill>
                  <a:srgbClr val="FFC000"/>
                </a:solidFill>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Артро</a:t>
            </a:r>
            <a:r>
              <a:rPr lang="ru-RU" sz="2000" b="0" i="0" u="none" strike="noStrike" dirty="0">
                <a:solidFill>
                  <a:srgbClr val="FFC000"/>
                </a:solidFill>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 </a:t>
            </a:r>
            <a:r>
              <a:rPr lang="ru-RU" sz="2000" b="1" i="0" u="none" strike="noStrike" dirty="0">
                <a:solidFill>
                  <a:srgbClr val="FFC000"/>
                </a:solidFill>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Комплекс</a:t>
            </a:r>
            <a:r>
              <a:rPr lang="ru-RU" sz="2000" b="0" i="0" u="none" strike="noStrike" dirty="0">
                <a:solidFill>
                  <a:srgbClr val="FFC000"/>
                </a:solidFill>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 коллоидная </a:t>
            </a:r>
            <a:r>
              <a:rPr lang="ru-RU" sz="2000" b="0" i="0" u="none" strike="noStrike" dirty="0" err="1">
                <a:solidFill>
                  <a:srgbClr val="FFC000"/>
                </a:solidFill>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фитоформула</a:t>
            </a:r>
            <a:r>
              <a:rPr lang="ru-RU" sz="2000" b="0" i="0" u="none" strike="noStrike" dirty="0">
                <a:solidFill>
                  <a:srgbClr val="FFC000"/>
                </a:solidFill>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 235 мл</a:t>
            </a:r>
            <a:r>
              <a:rPr lang="ru-RU" sz="2000" b="0" i="0" u="none" strike="noStrike" dirty="0">
                <a:solidFill>
                  <a:srgbClr val="FFC000"/>
                </a:solidFill>
                <a:effectLst/>
                <a:latin typeface="Times New Roman" panose="02020603050405020304" pitchFamily="18" charset="0"/>
                <a:cs typeface="Times New Roman" panose="02020603050405020304" pitchFamily="18" charset="0"/>
              </a:rPr>
              <a:t>: </a:t>
            </a:r>
            <a:r>
              <a:rPr lang="ru-RU" sz="2000" b="0" i="0" dirty="0">
                <a:effectLst/>
                <a:latin typeface="Times New Roman" panose="02020603050405020304" pitchFamily="18" charset="0"/>
                <a:cs typeface="Times New Roman" panose="02020603050405020304" pitchFamily="18" charset="0"/>
              </a:rPr>
              <a:t>взрослым по 5 мл (1 ч. ложка) 1 раз в день во время еды.</a:t>
            </a:r>
            <a:r>
              <a:rPr lang="ru-RU" sz="2000" b="0" i="0" dirty="0">
                <a:solidFill>
                  <a:srgbClr val="000000"/>
                </a:solidFill>
                <a:effectLst/>
                <a:latin typeface="Times New Roman" panose="02020603050405020304" pitchFamily="18" charset="0"/>
                <a:cs typeface="Times New Roman" panose="02020603050405020304" pitchFamily="18" charset="0"/>
              </a:rPr>
              <a:t> </a:t>
            </a:r>
            <a:r>
              <a:rPr lang="ru-RU" sz="2000" b="0" i="0" u="none" strike="noStrike" dirty="0">
                <a:solidFill>
                  <a:srgbClr val="FFC000"/>
                </a:solidFill>
                <a:effectLst/>
                <a:latin typeface="Times New Roman" panose="02020603050405020304" pitchFamily="18" charset="0"/>
                <a:cs typeface="Times New Roman" panose="02020603050405020304" pitchFamily="18" charset="0"/>
              </a:rPr>
              <a:t> </a:t>
            </a:r>
          </a:p>
          <a:p>
            <a:pPr marL="0" indent="0">
              <a:buNone/>
            </a:pPr>
            <a:r>
              <a:rPr lang="ru-RU" sz="2000" b="0" i="0" u="none" strike="noStrike" dirty="0">
                <a:solidFill>
                  <a:srgbClr val="FFC000"/>
                </a:solidFill>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[809] </a:t>
            </a:r>
            <a:r>
              <a:rPr lang="ru-RU" sz="2000" b="1" i="0" u="none" strike="noStrike" dirty="0">
                <a:solidFill>
                  <a:srgbClr val="FFC000"/>
                </a:solidFill>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Остео</a:t>
            </a:r>
            <a:r>
              <a:rPr lang="ru-RU" sz="2000" b="0" i="0" u="none" strike="noStrike" dirty="0">
                <a:solidFill>
                  <a:srgbClr val="FFC000"/>
                </a:solidFill>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 Комплекс, коллоидная </a:t>
            </a:r>
            <a:r>
              <a:rPr lang="ru-RU" sz="2000" b="0" i="0" u="none" strike="noStrike" dirty="0" err="1">
                <a:solidFill>
                  <a:srgbClr val="FFC000"/>
                </a:solidFill>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фитоформула</a:t>
            </a:r>
            <a:r>
              <a:rPr lang="ru-RU" sz="2000" b="0" i="0" u="none" strike="noStrike" dirty="0">
                <a:solidFill>
                  <a:srgbClr val="FFC000"/>
                </a:solidFill>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 235 мл</a:t>
            </a:r>
            <a:r>
              <a:rPr lang="ru-RU" sz="2000" dirty="0">
                <a:solidFill>
                  <a:srgbClr val="FFC000"/>
                </a:solidFill>
                <a:latin typeface="Times New Roman" panose="02020603050405020304" pitchFamily="18" charset="0"/>
                <a:cs typeface="Times New Roman" panose="02020603050405020304" pitchFamily="18" charset="0"/>
              </a:rPr>
              <a:t>: </a:t>
            </a:r>
            <a:r>
              <a:rPr lang="ru-RU" sz="2000" b="0" i="0" dirty="0">
                <a:effectLst/>
                <a:latin typeface="Times New Roman" panose="02020603050405020304" pitchFamily="18" charset="0"/>
                <a:cs typeface="Times New Roman" panose="02020603050405020304" pitchFamily="18" charset="0"/>
              </a:rPr>
              <a:t>взрослым по 5 мл (1 ч. ложка) 1 раз в день во время еды. </a:t>
            </a:r>
            <a:endParaRPr lang="ru-RU" sz="2000" b="1" dirty="0">
              <a:latin typeface="Times New Roman" panose="02020603050405020304" pitchFamily="18" charset="0"/>
              <a:cs typeface="Times New Roman" panose="02020603050405020304" pitchFamily="18" charset="0"/>
            </a:endParaRPr>
          </a:p>
          <a:p>
            <a:r>
              <a:rPr lang="ru-RU" sz="2000" i="0" u="none" strike="noStrike" dirty="0">
                <a:solidFill>
                  <a:srgbClr val="FFC000"/>
                </a:solidFill>
                <a:effectLst/>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[350] Кальций-Биолит, капсулы, 90 </a:t>
            </a:r>
            <a:r>
              <a:rPr lang="ru-RU" sz="2000" i="0" u="none" strike="noStrike" dirty="0" err="1">
                <a:solidFill>
                  <a:srgbClr val="FFC000"/>
                </a:solidFill>
                <a:effectLst/>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шт</a:t>
            </a:r>
            <a:r>
              <a:rPr lang="ru-RU" sz="2000" i="0" u="none" strike="noStrike" dirty="0">
                <a:solidFill>
                  <a:srgbClr val="FFC000"/>
                </a:solidFill>
                <a:effectLst/>
                <a:latin typeface="Times New Roman" panose="02020603050405020304" pitchFamily="18" charset="0"/>
                <a:cs typeface="Times New Roman" panose="02020603050405020304" pitchFamily="18" charset="0"/>
              </a:rPr>
              <a:t>: </a:t>
            </a:r>
            <a:r>
              <a:rPr lang="ru-RU" sz="2000" i="0" dirty="0">
                <a:effectLst/>
                <a:latin typeface="Times New Roman" panose="02020603050405020304" pitchFamily="18" charset="0"/>
                <a:cs typeface="Times New Roman" panose="02020603050405020304" pitchFamily="18" charset="0"/>
              </a:rPr>
              <a:t>Взрослым по 2 капсулы 3 раза в день во время еды. </a:t>
            </a:r>
            <a:endParaRPr lang="ru-RU" sz="2000" dirty="0">
              <a:solidFill>
                <a:srgbClr val="FFC000"/>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endParaRPr>
          </a:p>
          <a:p>
            <a:r>
              <a:rPr lang="ru-RU" sz="2000" dirty="0">
                <a:solidFill>
                  <a:srgbClr val="FFC000"/>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[820] </a:t>
            </a:r>
            <a:r>
              <a:rPr lang="ru-RU" sz="2000" b="1" dirty="0">
                <a:solidFill>
                  <a:srgbClr val="FFC000"/>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Лайф</a:t>
            </a:r>
            <a:r>
              <a:rPr lang="ru-RU" sz="2000" dirty="0">
                <a:solidFill>
                  <a:srgbClr val="FFC000"/>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 </a:t>
            </a:r>
            <a:r>
              <a:rPr lang="ru-RU" sz="2000" dirty="0" err="1">
                <a:solidFill>
                  <a:srgbClr val="FFC000"/>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Малти</a:t>
            </a:r>
            <a:r>
              <a:rPr lang="ru-RU" sz="2000" dirty="0">
                <a:solidFill>
                  <a:srgbClr val="FFC000"/>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 Фактор, коллоидная </a:t>
            </a:r>
            <a:r>
              <a:rPr lang="ru-RU" sz="2000" dirty="0" err="1">
                <a:solidFill>
                  <a:srgbClr val="FFC000"/>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фитоформула</a:t>
            </a:r>
            <a:r>
              <a:rPr lang="ru-RU" sz="2000" dirty="0">
                <a:solidFill>
                  <a:srgbClr val="FFC000"/>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 235 мл</a:t>
            </a:r>
            <a:r>
              <a:rPr lang="ru-RU" sz="2000" dirty="0">
                <a:solidFill>
                  <a:srgbClr val="FFC000"/>
                </a:solidFill>
                <a:latin typeface="Times New Roman" panose="02020603050405020304" pitchFamily="18" charset="0"/>
                <a:cs typeface="Times New Roman" panose="02020603050405020304" pitchFamily="18" charset="0"/>
              </a:rPr>
              <a:t>: </a:t>
            </a:r>
            <a:r>
              <a:rPr lang="ru-RU" sz="2000" b="0" i="0" dirty="0">
                <a:effectLst/>
                <a:latin typeface="Times New Roman" panose="02020603050405020304" pitchFamily="18" charset="0"/>
                <a:cs typeface="Times New Roman" panose="02020603050405020304" pitchFamily="18" charset="0"/>
              </a:rPr>
              <a:t>после оперативных вмешательств, физических и психических травм; взрослым по 5 мл (1 чайная ложка) 1 раз в день во время еды. Продолжительность приёма – 1 месяц. </a:t>
            </a:r>
          </a:p>
          <a:p>
            <a:r>
              <a:rPr lang="ru-RU" sz="2000" b="0" i="0" u="none" strike="noStrike" dirty="0">
                <a:solidFill>
                  <a:srgbClr val="FFC000"/>
                </a:solidFill>
                <a:effectLst/>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[815] </a:t>
            </a:r>
            <a:r>
              <a:rPr lang="ru-RU" sz="2000" b="0" i="0" u="none" strike="noStrike" dirty="0" err="1">
                <a:solidFill>
                  <a:srgbClr val="FFC000"/>
                </a:solidFill>
                <a:effectLst/>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АнгиОмега</a:t>
            </a:r>
            <a:r>
              <a:rPr lang="ru-RU" sz="2000" b="0" i="0" u="none" strike="noStrike" dirty="0">
                <a:solidFill>
                  <a:srgbClr val="FFC000"/>
                </a:solidFill>
                <a:effectLst/>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 Комплекс, коллоидная </a:t>
            </a:r>
            <a:r>
              <a:rPr lang="ru-RU" sz="2000" b="0" i="0" u="none" strike="noStrike" dirty="0" err="1">
                <a:solidFill>
                  <a:srgbClr val="FFC000"/>
                </a:solidFill>
                <a:effectLst/>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фитоформула</a:t>
            </a:r>
            <a:r>
              <a:rPr lang="ru-RU" sz="2000" b="0" i="0" u="none" strike="noStrike" dirty="0">
                <a:solidFill>
                  <a:srgbClr val="FFC000"/>
                </a:solidFill>
                <a:effectLst/>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 235 мл</a:t>
            </a:r>
            <a:r>
              <a:rPr lang="ru-RU" sz="2000" b="0" i="0" u="none" strike="noStrike" dirty="0">
                <a:solidFill>
                  <a:srgbClr val="FFC000"/>
                </a:solidFill>
                <a:effectLst/>
                <a:latin typeface="Times New Roman" panose="02020603050405020304" pitchFamily="18" charset="0"/>
                <a:cs typeface="Times New Roman" panose="02020603050405020304" pitchFamily="18" charset="0"/>
              </a:rPr>
              <a:t>: </a:t>
            </a:r>
            <a:r>
              <a:rPr lang="ru-RU" sz="2000" b="0" i="0" dirty="0">
                <a:effectLst/>
                <a:latin typeface="Times New Roman" panose="02020603050405020304" pitchFamily="18" charset="0"/>
                <a:cs typeface="Times New Roman" panose="02020603050405020304" pitchFamily="18" charset="0"/>
              </a:rPr>
              <a:t>Взрослым по 5 мл (1 чайная ложка) 1 раз в день во время еды. </a:t>
            </a:r>
            <a:endParaRPr lang="ru-RU" sz="2000" dirty="0">
              <a:latin typeface="Times New Roman" panose="02020603050405020304" pitchFamily="18" charset="0"/>
              <a:cs typeface="Times New Roman" panose="02020603050405020304" pitchFamily="18" charset="0"/>
            </a:endParaRPr>
          </a:p>
          <a:p>
            <a:endParaRPr lang="ru-RU" sz="2000" b="1" i="0" u="none" strike="noStrike" dirty="0">
              <a:solidFill>
                <a:srgbClr val="FFC000"/>
              </a:solidFill>
              <a:effectLst/>
              <a:latin typeface="Times New Roman" panose="02020603050405020304" pitchFamily="18" charset="0"/>
              <a:cs typeface="Times New Roman" panose="02020603050405020304" pitchFamily="18" charset="0"/>
            </a:endParaRPr>
          </a:p>
        </p:txBody>
      </p:sp>
      <p:pic>
        <p:nvPicPr>
          <p:cNvPr id="3" name="Рисунок 2">
            <a:extLst>
              <a:ext uri="{FF2B5EF4-FFF2-40B4-BE49-F238E27FC236}">
                <a16:creationId xmlns:a16="http://schemas.microsoft.com/office/drawing/2014/main" id="{93B414B7-2BC1-4322-A936-5A9B9D50059F}"/>
              </a:ext>
            </a:extLst>
          </p:cNvPr>
          <p:cNvPicPr>
            <a:picLocks noChangeAspect="1"/>
          </p:cNvPicPr>
          <p:nvPr/>
        </p:nvPicPr>
        <p:blipFill>
          <a:blip r:embed="rId8"/>
          <a:stretch>
            <a:fillRect/>
          </a:stretch>
        </p:blipFill>
        <p:spPr>
          <a:xfrm>
            <a:off x="2370" y="0"/>
            <a:ext cx="12189630" cy="6858000"/>
          </a:xfrm>
          <a:prstGeom prst="rect">
            <a:avLst/>
          </a:prstGeom>
        </p:spPr>
      </p:pic>
    </p:spTree>
    <p:extLst>
      <p:ext uri="{BB962C8B-B14F-4D97-AF65-F5344CB8AC3E}">
        <p14:creationId xmlns:p14="http://schemas.microsoft.com/office/powerpoint/2010/main" val="2053088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024DBBED-E477-5934-4559-A3F7DD28A850}"/>
              </a:ext>
            </a:extLst>
          </p:cNvPr>
          <p:cNvPicPr>
            <a:picLocks noChangeAspect="1"/>
          </p:cNvPicPr>
          <p:nvPr/>
        </p:nvPicPr>
        <p:blipFill>
          <a:blip r:embed="rId2"/>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7C253918-5C71-FD51-0BA2-C4FA058CF0FF}"/>
              </a:ext>
            </a:extLst>
          </p:cNvPr>
          <p:cNvSpPr>
            <a:spLocks noGrp="1"/>
          </p:cNvSpPr>
          <p:nvPr>
            <p:ph type="title"/>
          </p:nvPr>
        </p:nvSpPr>
        <p:spPr>
          <a:xfrm>
            <a:off x="3205316" y="393289"/>
            <a:ext cx="8492699" cy="943897"/>
          </a:xfrm>
        </p:spPr>
        <p:txBody>
          <a:bodyPr/>
          <a:lstStyle/>
          <a:p>
            <a:r>
              <a:rPr lang="ru-RU" b="1"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Артроз (деформирующий артроз, остеоартроз) </a:t>
            </a:r>
            <a:br>
              <a:rPr lang="ru-RU" sz="2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br>
            <a:endParaRPr lang="ru-RU" sz="3600" dirty="0">
              <a:solidFill>
                <a:schemeClr val="tx1"/>
              </a:solidFill>
              <a:latin typeface="Times New Roman" panose="02020603050405020304" pitchFamily="18" charset="0"/>
              <a:cs typeface="Times New Roman" panose="02020603050405020304" pitchFamily="18" charset="0"/>
            </a:endParaRPr>
          </a:p>
        </p:txBody>
      </p:sp>
      <p:sp>
        <p:nvSpPr>
          <p:cNvPr id="7" name="Объект 6">
            <a:extLst>
              <a:ext uri="{FF2B5EF4-FFF2-40B4-BE49-F238E27FC236}">
                <a16:creationId xmlns:a16="http://schemas.microsoft.com/office/drawing/2014/main" id="{152486E8-625B-EB13-E560-052ECBD51BDA}"/>
              </a:ext>
            </a:extLst>
          </p:cNvPr>
          <p:cNvSpPr>
            <a:spLocks noGrp="1"/>
          </p:cNvSpPr>
          <p:nvPr>
            <p:ph idx="1"/>
          </p:nvPr>
        </p:nvSpPr>
        <p:spPr>
          <a:xfrm>
            <a:off x="884903" y="1818968"/>
            <a:ext cx="10813110" cy="4429431"/>
          </a:xfrm>
        </p:spPr>
        <p:txBody>
          <a:bodyPr>
            <a:normAutofit/>
          </a:bodyPr>
          <a:lstStyle/>
          <a:p>
            <a:pPr marL="0" indent="0">
              <a:buNone/>
            </a:pPr>
            <a:r>
              <a:rPr lang="ru-RU" sz="2800" kern="100"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Остеоартроз</a:t>
            </a:r>
            <a:r>
              <a:rPr lang="ru-RU" sz="2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это заболевание суставов дегенеративно -дистрофического характера с постепенным разрушением хрящевой и разрастанием костной ткани.</a:t>
            </a:r>
            <a:endParaRPr lang="ru-RU" sz="2800" kern="100"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r>
              <a:rPr lang="ru-RU" sz="2800" kern="100"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Сустав </a:t>
            </a:r>
            <a:r>
              <a:rPr lang="ru-RU" sz="2800" kern="100" dirty="0">
                <a:effectLst/>
                <a:latin typeface="Times New Roman" panose="02020603050405020304" pitchFamily="18" charset="0"/>
                <a:ea typeface="Times New Roman" panose="02020603050405020304" pitchFamily="18" charset="0"/>
                <a:cs typeface="Times New Roman" panose="02020603050405020304" pitchFamily="18" charset="0"/>
              </a:rPr>
              <a:t>- это сочленение двух и более костей. </a:t>
            </a:r>
          </a:p>
          <a:p>
            <a:pPr marL="0" indent="0">
              <a:buNone/>
            </a:pPr>
            <a:r>
              <a:rPr lang="ru-RU" sz="2800" kern="100"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К структурным компонентам сустава относятся: </a:t>
            </a:r>
            <a:r>
              <a:rPr lang="ru-RU" sz="2800" kern="100" dirty="0">
                <a:effectLst/>
                <a:latin typeface="Times New Roman" panose="02020603050405020304" pitchFamily="18" charset="0"/>
                <a:ea typeface="Times New Roman" panose="02020603050405020304" pitchFamily="18" charset="0"/>
                <a:cs typeface="Times New Roman" panose="02020603050405020304" pitchFamily="18" charset="0"/>
              </a:rPr>
              <a:t>суставные поверхности, покрытые гиалиновым хрящом, суставная полость, в которой содержится небольшое количество синовиальной жидкости, суставная сумка и синовиальная оболочка (мембрана).</a:t>
            </a:r>
          </a:p>
          <a:p>
            <a:endParaRPr lang="ru-RU" dirty="0"/>
          </a:p>
        </p:txBody>
      </p:sp>
    </p:spTree>
    <p:extLst>
      <p:ext uri="{BB962C8B-B14F-4D97-AF65-F5344CB8AC3E}">
        <p14:creationId xmlns:p14="http://schemas.microsoft.com/office/powerpoint/2010/main" val="20255674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4ABF2A1E-FF66-BFE9-42C1-3FBCA87C8158}"/>
              </a:ext>
            </a:extLst>
          </p:cNvPr>
          <p:cNvPicPr>
            <a:picLocks noGrp="1" noChangeAspect="1"/>
          </p:cNvPicPr>
          <p:nvPr>
            <p:ph idx="1"/>
          </p:nvPr>
        </p:nvPicPr>
        <p:blipFill>
          <a:blip r:embed="rId2"/>
          <a:stretch>
            <a:fillRect/>
          </a:stretch>
        </p:blipFill>
        <p:spPr>
          <a:xfrm>
            <a:off x="1" y="0"/>
            <a:ext cx="12192000" cy="6858000"/>
          </a:xfrm>
        </p:spPr>
      </p:pic>
      <p:sp>
        <p:nvSpPr>
          <p:cNvPr id="2" name="Заголовок 1">
            <a:extLst>
              <a:ext uri="{FF2B5EF4-FFF2-40B4-BE49-F238E27FC236}">
                <a16:creationId xmlns:a16="http://schemas.microsoft.com/office/drawing/2014/main" id="{20C8A8A3-CCE3-2215-0B14-472663AD55F5}"/>
              </a:ext>
            </a:extLst>
          </p:cNvPr>
          <p:cNvSpPr>
            <a:spLocks noGrp="1"/>
          </p:cNvSpPr>
          <p:nvPr>
            <p:ph type="title"/>
          </p:nvPr>
        </p:nvSpPr>
        <p:spPr>
          <a:xfrm>
            <a:off x="3224981" y="403124"/>
            <a:ext cx="8546606" cy="943895"/>
          </a:xfrm>
        </p:spPr>
        <p:txBody>
          <a:bodyPr/>
          <a:lstStyle/>
          <a:p>
            <a:r>
              <a:rPr lang="ru-RU" b="1" dirty="0">
                <a:latin typeface="Times New Roman" panose="02020603050405020304" pitchFamily="18" charset="0"/>
                <a:cs typeface="Times New Roman" panose="02020603050405020304" pitchFamily="18" charset="0"/>
              </a:rPr>
              <a:t>Восстановительное лечение после </a:t>
            </a:r>
            <a:r>
              <a:rPr lang="ru-RU" b="1" dirty="0" err="1">
                <a:latin typeface="Times New Roman" panose="02020603050405020304" pitchFamily="18" charset="0"/>
                <a:cs typeface="Times New Roman" panose="02020603050405020304" pitchFamily="18" charset="0"/>
              </a:rPr>
              <a:t>травматолого</a:t>
            </a:r>
            <a:r>
              <a:rPr lang="ru-RU" b="1" dirty="0">
                <a:latin typeface="Times New Roman" panose="02020603050405020304" pitchFamily="18" charset="0"/>
                <a:cs typeface="Times New Roman" panose="02020603050405020304" pitchFamily="18" charset="0"/>
              </a:rPr>
              <a:t> - ортопедических операций и травм</a:t>
            </a:r>
          </a:p>
        </p:txBody>
      </p:sp>
      <p:sp>
        <p:nvSpPr>
          <p:cNvPr id="4" name="TextBox 3">
            <a:extLst>
              <a:ext uri="{FF2B5EF4-FFF2-40B4-BE49-F238E27FC236}">
                <a16:creationId xmlns:a16="http://schemas.microsoft.com/office/drawing/2014/main" id="{B36F379D-544F-632B-460F-FCE195CCC400}"/>
              </a:ext>
            </a:extLst>
          </p:cNvPr>
          <p:cNvSpPr txBox="1"/>
          <p:nvPr/>
        </p:nvSpPr>
        <p:spPr>
          <a:xfrm>
            <a:off x="816077" y="2310582"/>
            <a:ext cx="10805651" cy="5755422"/>
          </a:xfrm>
          <a:prstGeom prst="rect">
            <a:avLst/>
          </a:prstGeom>
          <a:noFill/>
        </p:spPr>
        <p:txBody>
          <a:bodyPr wrap="square">
            <a:spAutoFit/>
          </a:bodyPr>
          <a:lstStyle/>
          <a:p>
            <a:r>
              <a:rPr lang="ru-RU" sz="2000" b="0" i="0" u="none" strike="noStrike" dirty="0">
                <a:solidFill>
                  <a:schemeClr val="bg2">
                    <a:lumMod val="60000"/>
                    <a:lumOff val="40000"/>
                  </a:schemeClr>
                </a:solidFill>
                <a:effectLst/>
                <a:latin typeface="Times New Roman" panose="02020603050405020304" pitchFamily="18" charset="0"/>
                <a:cs typeface="Times New Roman" panose="02020603050405020304" pitchFamily="18" charset="0"/>
              </a:rPr>
              <a:t>Средства для наружного применения:</a:t>
            </a:r>
          </a:p>
          <a:p>
            <a:pPr marL="0" indent="0">
              <a:buNone/>
            </a:pPr>
            <a:r>
              <a:rPr lang="ru-RU" sz="2000" b="0" i="0" u="none" strike="noStrike" dirty="0">
                <a:solidFill>
                  <a:srgbClr val="FFC000"/>
                </a:solidFill>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[354] Гель против ушибов «</a:t>
            </a:r>
            <a:r>
              <a:rPr lang="ru-RU" sz="2000" b="1" i="0" u="none" strike="noStrike" dirty="0">
                <a:solidFill>
                  <a:srgbClr val="FFC000"/>
                </a:solidFill>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Арктика</a:t>
            </a:r>
            <a:r>
              <a:rPr lang="ru-RU" sz="2000" b="0" i="0" u="none" strike="noStrike" dirty="0">
                <a:solidFill>
                  <a:srgbClr val="FFC000"/>
                </a:solidFill>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 30 мл</a:t>
            </a:r>
            <a:r>
              <a:rPr lang="ru-RU" sz="2000" b="0" i="0" u="none" strike="noStrike" dirty="0">
                <a:solidFill>
                  <a:srgbClr val="FFC000"/>
                </a:solidFill>
                <a:effectLst/>
                <a:latin typeface="Times New Roman" panose="02020603050405020304" pitchFamily="18" charset="0"/>
                <a:cs typeface="Times New Roman" panose="02020603050405020304" pitchFamily="18" charset="0"/>
              </a:rPr>
              <a:t>: </a:t>
            </a:r>
            <a:r>
              <a:rPr lang="ru-RU" sz="2000" i="0" u="none" strike="noStrike" dirty="0">
                <a:effectLst/>
                <a:latin typeface="Times New Roman" panose="02020603050405020304" pitchFamily="18" charset="0"/>
                <a:cs typeface="Times New Roman" panose="02020603050405020304" pitchFamily="18" charset="0"/>
              </a:rPr>
              <a:t>При ушибах, вывихах и растяжениях небольшое количество геля наносить на кожу в области травмы и втирать легкими массирующими движениями. Курс – 10-15 процедур.</a:t>
            </a:r>
          </a:p>
          <a:p>
            <a:pPr marL="0" indent="0">
              <a:buNone/>
            </a:pPr>
            <a:r>
              <a:rPr lang="ru-RU" sz="2000" b="0" i="0" u="none" strike="noStrike" dirty="0">
                <a:solidFill>
                  <a:srgbClr val="FFC000"/>
                </a:solidFill>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[3401] Салфетки антисептические стерильные «</a:t>
            </a:r>
            <a:r>
              <a:rPr lang="ru-RU" sz="2000" b="1" i="0" u="none" strike="noStrike" dirty="0" err="1">
                <a:solidFill>
                  <a:srgbClr val="FFC000"/>
                </a:solidFill>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Эплан</a:t>
            </a:r>
            <a:r>
              <a:rPr lang="ru-RU" sz="2000" b="0" i="0" u="none" strike="noStrike" dirty="0">
                <a:solidFill>
                  <a:srgbClr val="FFC000"/>
                </a:solidFill>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 от 100 ран»</a:t>
            </a:r>
            <a:r>
              <a:rPr lang="ru-RU" sz="2000" b="0" i="0" u="none" strike="noStrike" dirty="0">
                <a:solidFill>
                  <a:srgbClr val="FFC000"/>
                </a:solidFill>
                <a:effectLst/>
                <a:latin typeface="Times New Roman" panose="02020603050405020304" pitchFamily="18" charset="0"/>
                <a:cs typeface="Times New Roman" panose="02020603050405020304" pitchFamily="18" charset="0"/>
              </a:rPr>
              <a:t> </a:t>
            </a:r>
          </a:p>
          <a:p>
            <a:pPr marL="0" indent="0">
              <a:buNone/>
            </a:pPr>
            <a:r>
              <a:rPr lang="ru-RU" sz="2000" i="0" u="none" strike="noStrike" dirty="0">
                <a:solidFill>
                  <a:srgbClr val="FFC000"/>
                </a:solidFill>
                <a:effectLst/>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[1218] Гель «</a:t>
            </a:r>
            <a:r>
              <a:rPr lang="ru-RU" sz="2000" i="0" u="none" strike="noStrike" dirty="0" err="1">
                <a:solidFill>
                  <a:srgbClr val="FFC000"/>
                </a:solidFill>
                <a:effectLst/>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АргоВасна</a:t>
            </a:r>
            <a:r>
              <a:rPr lang="ru-RU" sz="2000" i="0" u="none" strike="noStrike" dirty="0">
                <a:solidFill>
                  <a:srgbClr val="FFC000"/>
                </a:solidFill>
                <a:effectLst/>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Календула», 50 мл</a:t>
            </a:r>
            <a:r>
              <a:rPr lang="ru-RU" sz="2000" i="0" u="none" strike="noStrike" dirty="0">
                <a:solidFill>
                  <a:srgbClr val="FFC000"/>
                </a:solidFill>
                <a:effectLst/>
                <a:latin typeface="Times New Roman" panose="02020603050405020304" pitchFamily="18" charset="0"/>
                <a:cs typeface="Times New Roman" panose="02020603050405020304" pitchFamily="18" charset="0"/>
              </a:rPr>
              <a:t>.</a:t>
            </a:r>
          </a:p>
          <a:p>
            <a:endParaRPr lang="ru-RU" sz="2000" b="0" i="0" u="none" strike="noStrike" dirty="0">
              <a:solidFill>
                <a:schemeClr val="bg2">
                  <a:lumMod val="60000"/>
                  <a:lumOff val="40000"/>
                </a:schemeClr>
              </a:solidFill>
              <a:effectLst/>
              <a:latin typeface="Times New Roman" panose="02020603050405020304" pitchFamily="18" charset="0"/>
              <a:cs typeface="Times New Roman" panose="02020603050405020304" pitchFamily="18" charset="0"/>
            </a:endParaRPr>
          </a:p>
          <a:p>
            <a:r>
              <a:rPr lang="ru-RU" sz="2000" b="0" i="0" u="none" strike="noStrike" dirty="0">
                <a:solidFill>
                  <a:schemeClr val="bg2">
                    <a:lumMod val="60000"/>
                    <a:lumOff val="40000"/>
                  </a:schemeClr>
                </a:solidFill>
                <a:effectLst/>
                <a:latin typeface="Times New Roman" panose="02020603050405020304" pitchFamily="18" charset="0"/>
                <a:cs typeface="Times New Roman" panose="02020603050405020304" pitchFamily="18" charset="0"/>
              </a:rPr>
              <a:t>Средства физиотерапевтического лечения и ЛФК:</a:t>
            </a:r>
            <a:endParaRPr lang="ru-RU" sz="2000" b="0" i="0" dirty="0">
              <a:solidFill>
                <a:srgbClr val="58C1BA"/>
              </a:solidFill>
              <a:effectLst/>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endParaRPr>
          </a:p>
          <a:p>
            <a:r>
              <a:rPr lang="ru-RU" sz="2000" i="0" u="none" strike="noStrike" dirty="0">
                <a:solidFill>
                  <a:srgbClr val="FFC000"/>
                </a:solidFill>
                <a:effectLst/>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[3201] Пленка </a:t>
            </a:r>
            <a:r>
              <a:rPr lang="ru-RU" sz="2000" b="1" i="0" u="none" strike="noStrike" dirty="0">
                <a:solidFill>
                  <a:srgbClr val="FFC000"/>
                </a:solidFill>
                <a:effectLst/>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a:t>
            </a:r>
            <a:r>
              <a:rPr lang="ru-RU" sz="2000" b="1" i="0" u="none" strike="noStrike" dirty="0" err="1">
                <a:solidFill>
                  <a:srgbClr val="FFC000"/>
                </a:solidFill>
                <a:effectLst/>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Полимедэл</a:t>
            </a:r>
            <a:r>
              <a:rPr lang="ru-RU" sz="2000" b="1" i="0" u="none" strike="noStrike" dirty="0">
                <a:solidFill>
                  <a:srgbClr val="FFC000"/>
                </a:solidFill>
                <a:effectLst/>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a:t>
            </a:r>
            <a:r>
              <a:rPr lang="ru-RU" sz="2000" b="1" dirty="0">
                <a:solidFill>
                  <a:srgbClr val="FFC000"/>
                </a:solidFill>
                <a:latin typeface="Times New Roman" panose="02020603050405020304" pitchFamily="18" charset="0"/>
                <a:cs typeface="Times New Roman" panose="02020603050405020304" pitchFamily="18" charset="0"/>
              </a:rPr>
              <a:t>, </a:t>
            </a:r>
          </a:p>
          <a:p>
            <a:pPr marL="0" indent="0">
              <a:buNone/>
            </a:pPr>
            <a:r>
              <a:rPr lang="ru-RU" sz="2000" dirty="0">
                <a:latin typeface="Times New Roman" panose="02020603050405020304" pitchFamily="18" charset="0"/>
                <a:cs typeface="Times New Roman" panose="02020603050405020304" pitchFamily="18" charset="0"/>
              </a:rPr>
              <a:t>а также: </a:t>
            </a:r>
            <a:r>
              <a:rPr lang="ru-RU" sz="2000" i="0" u="none" strike="noStrike" dirty="0">
                <a:solidFill>
                  <a:srgbClr val="FFC000"/>
                </a:solidFill>
                <a:effectLst/>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[3202] Чехол для пленки</a:t>
            </a:r>
            <a:r>
              <a:rPr lang="ru-RU" sz="2000" b="1" i="0" u="none" strike="noStrike" dirty="0">
                <a:solidFill>
                  <a:srgbClr val="FFC000"/>
                </a:solidFill>
                <a:effectLst/>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 «</a:t>
            </a:r>
            <a:r>
              <a:rPr lang="ru-RU" sz="2000" b="1" i="0" u="none" strike="noStrike" dirty="0" err="1">
                <a:solidFill>
                  <a:srgbClr val="FFC000"/>
                </a:solidFill>
                <a:effectLst/>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Полимедэл</a:t>
            </a:r>
            <a:r>
              <a:rPr lang="ru-RU" sz="2000" b="1" i="0" u="none" strike="noStrike" dirty="0">
                <a:solidFill>
                  <a:srgbClr val="FFC000"/>
                </a:solidFill>
                <a:effectLst/>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 </a:t>
            </a:r>
            <a:r>
              <a:rPr lang="ru-RU" sz="2000" i="0" u="none" strike="noStrike" dirty="0">
                <a:solidFill>
                  <a:srgbClr val="FFC000"/>
                </a:solidFill>
                <a:effectLst/>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большой</a:t>
            </a:r>
            <a:endParaRPr lang="ru-RU" sz="2000" i="0" u="none" strike="noStrike" dirty="0">
              <a:solidFill>
                <a:srgbClr val="FFC000"/>
              </a:solidFill>
              <a:effectLst/>
              <a:latin typeface="Times New Roman" panose="02020603050405020304" pitchFamily="18" charset="0"/>
              <a:cs typeface="Times New Roman" panose="02020603050405020304" pitchFamily="18" charset="0"/>
            </a:endParaRPr>
          </a:p>
          <a:p>
            <a:pPr marL="0" indent="0">
              <a:buNone/>
            </a:pPr>
            <a:r>
              <a:rPr lang="ru-RU" sz="2000" b="0" i="0" u="none" strike="noStrike" dirty="0">
                <a:solidFill>
                  <a:srgbClr val="FFC000"/>
                </a:solidFill>
                <a:effectLst/>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a:t>
            </a:r>
            <a:r>
              <a:rPr lang="ru-RU" sz="2000" b="0" i="0" u="none" strike="noStrike" dirty="0">
                <a:solidFill>
                  <a:srgbClr val="FFC000"/>
                </a:solidFill>
                <a:effectLst/>
                <a:latin typeface="Times New Roman" panose="02020603050405020304" pitchFamily="18" charset="0"/>
                <a:cs typeface="Times New Roman" panose="02020603050405020304" pitchFamily="18" charset="0"/>
              </a:rPr>
              <a:t> </a:t>
            </a:r>
            <a:r>
              <a:rPr lang="ru-RU" sz="2000" b="0" i="0" u="none" strike="noStrike" dirty="0">
                <a:solidFill>
                  <a:srgbClr val="FFC000"/>
                </a:solidFill>
                <a:effectLst/>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[1713] Аппликатор Ляпко «</a:t>
            </a:r>
            <a:r>
              <a:rPr lang="ru-RU" sz="2000" b="1" i="0" u="none" strike="noStrike" dirty="0">
                <a:solidFill>
                  <a:srgbClr val="FFC000"/>
                </a:solidFill>
                <a:effectLst/>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Валик</a:t>
            </a:r>
            <a:r>
              <a:rPr lang="ru-RU" sz="2000" b="0" i="0" u="none" strike="noStrike" dirty="0">
                <a:solidFill>
                  <a:srgbClr val="FFC000"/>
                </a:solidFill>
                <a:effectLst/>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 Универсальный» (шаг игл 3,5 мм; D = 51 мм; ш = 72 мм)</a:t>
            </a:r>
            <a:r>
              <a:rPr lang="ru-RU" sz="2000" b="0" i="0" u="none" strike="noStrike" dirty="0">
                <a:solidFill>
                  <a:srgbClr val="FFC000"/>
                </a:solidFill>
                <a:effectLst/>
                <a:latin typeface="Times New Roman" panose="02020603050405020304" pitchFamily="18" charset="0"/>
                <a:cs typeface="Times New Roman" panose="02020603050405020304" pitchFamily="18" charset="0"/>
              </a:rPr>
              <a:t>: </a:t>
            </a:r>
            <a:r>
              <a:rPr lang="ru-RU" sz="2000" b="0" i="0" dirty="0">
                <a:effectLst/>
                <a:latin typeface="Times New Roman" panose="02020603050405020304" pitchFamily="18" charset="0"/>
                <a:cs typeface="Times New Roman" panose="02020603050405020304" pitchFamily="18" charset="0"/>
              </a:rPr>
              <a:t>купирует боли в позвоночнике, суставах и мышцах, головные боли</a:t>
            </a:r>
            <a:endParaRPr lang="ru-RU" sz="2000" dirty="0">
              <a:latin typeface="Times New Roman" panose="02020603050405020304" pitchFamily="18" charset="0"/>
              <a:cs typeface="Times New Roman" panose="02020603050405020304" pitchFamily="18" charset="0"/>
            </a:endParaRPr>
          </a:p>
          <a:p>
            <a:pPr marL="0" indent="0">
              <a:buNone/>
            </a:pPr>
            <a:endParaRPr lang="ru-RU" sz="2000" b="1" dirty="0">
              <a:solidFill>
                <a:schemeClr val="bg2">
                  <a:lumMod val="60000"/>
                  <a:lumOff val="40000"/>
                </a:schemeClr>
              </a:solidFill>
              <a:latin typeface="Times New Roman" panose="02020603050405020304" pitchFamily="18" charset="0"/>
              <a:cs typeface="Times New Roman" panose="02020603050405020304" pitchFamily="18" charset="0"/>
            </a:endParaRPr>
          </a:p>
          <a:p>
            <a:endParaRPr lang="ru-RU" b="1" dirty="0">
              <a:solidFill>
                <a:srgbClr val="FFC000"/>
              </a:solidFill>
              <a:latin typeface="Times New Roman" panose="02020603050405020304" pitchFamily="18" charset="0"/>
              <a:cs typeface="Times New Roman" panose="02020603050405020304" pitchFamily="18" charset="0"/>
            </a:endParaRPr>
          </a:p>
          <a:p>
            <a:pPr marL="0" indent="0">
              <a:buNone/>
            </a:pPr>
            <a:endParaRPr lang="ru-RU" sz="1800" b="1" i="0" u="none" strike="noStrike" dirty="0">
              <a:solidFill>
                <a:srgbClr val="FFC000"/>
              </a:solidFill>
              <a:effectLst/>
              <a:latin typeface="Times New Roman" panose="02020603050405020304" pitchFamily="18" charset="0"/>
              <a:cs typeface="Times New Roman" panose="02020603050405020304" pitchFamily="18" charset="0"/>
            </a:endParaRPr>
          </a:p>
          <a:p>
            <a:pPr marL="0" indent="0">
              <a:buNone/>
            </a:pPr>
            <a:endParaRPr lang="ru-RU" b="1" dirty="0">
              <a:solidFill>
                <a:srgbClr val="FFC000"/>
              </a:solidFill>
              <a:latin typeface="Times New Roman" panose="02020603050405020304" pitchFamily="18" charset="0"/>
              <a:cs typeface="Times New Roman" panose="02020603050405020304" pitchFamily="18" charset="0"/>
            </a:endParaRPr>
          </a:p>
          <a:p>
            <a:pPr marL="0" indent="0">
              <a:buNone/>
            </a:pPr>
            <a:endParaRPr lang="ru-RU" sz="1800" b="1" i="0" u="none" strike="noStrike" dirty="0">
              <a:solidFill>
                <a:srgbClr val="FFC000"/>
              </a:solidFill>
              <a:effectLst/>
              <a:latin typeface="Times New Roman" panose="02020603050405020304" pitchFamily="18" charset="0"/>
              <a:cs typeface="Times New Roman" panose="02020603050405020304" pitchFamily="18" charset="0"/>
            </a:endParaRPr>
          </a:p>
          <a:p>
            <a:pPr marL="0" indent="0">
              <a:buNone/>
            </a:pPr>
            <a:endParaRPr lang="ru-RU" b="1" dirty="0">
              <a:solidFill>
                <a:srgbClr val="FFC000"/>
              </a:solidFill>
              <a:latin typeface="Times New Roman" panose="02020603050405020304" pitchFamily="18" charset="0"/>
              <a:cs typeface="Times New Roman" panose="02020603050405020304" pitchFamily="18" charset="0"/>
            </a:endParaRPr>
          </a:p>
          <a:p>
            <a:pPr marL="0" indent="0">
              <a:buNone/>
            </a:pPr>
            <a:endParaRPr lang="ru-RU" sz="1800" b="1" i="0" u="none" strike="noStrike" dirty="0">
              <a:solidFill>
                <a:srgbClr val="FFC000"/>
              </a:solidFill>
              <a:effectLst/>
              <a:latin typeface="Times New Roman" panose="02020603050405020304" pitchFamily="18" charset="0"/>
              <a:cs typeface="Times New Roman" panose="02020603050405020304" pitchFamily="18" charset="0"/>
            </a:endParaRPr>
          </a:p>
        </p:txBody>
      </p:sp>
      <p:pic>
        <p:nvPicPr>
          <p:cNvPr id="3" name="Рисунок 2">
            <a:extLst>
              <a:ext uri="{FF2B5EF4-FFF2-40B4-BE49-F238E27FC236}">
                <a16:creationId xmlns:a16="http://schemas.microsoft.com/office/drawing/2014/main" id="{0C77BAA1-63F9-4A31-93E7-3C939E18A907}"/>
              </a:ext>
            </a:extLst>
          </p:cNvPr>
          <p:cNvPicPr>
            <a:picLocks noChangeAspect="1"/>
          </p:cNvPicPr>
          <p:nvPr/>
        </p:nvPicPr>
        <p:blipFill>
          <a:blip r:embed="rId11"/>
          <a:stretch>
            <a:fillRect/>
          </a:stretch>
        </p:blipFill>
        <p:spPr>
          <a:xfrm>
            <a:off x="0" y="0"/>
            <a:ext cx="12189630" cy="6858000"/>
          </a:xfrm>
          <a:prstGeom prst="rect">
            <a:avLst/>
          </a:prstGeom>
        </p:spPr>
      </p:pic>
    </p:spTree>
    <p:extLst>
      <p:ext uri="{BB962C8B-B14F-4D97-AF65-F5344CB8AC3E}">
        <p14:creationId xmlns:p14="http://schemas.microsoft.com/office/powerpoint/2010/main" val="22515417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477404F1-C921-99CC-9954-374CEED1DE2A}"/>
              </a:ext>
            </a:extLst>
          </p:cNvPr>
          <p:cNvPicPr>
            <a:picLocks noChangeAspect="1"/>
          </p:cNvPicPr>
          <p:nvPr/>
        </p:nvPicPr>
        <p:blipFill>
          <a:blip r:embed="rId2"/>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294D2B00-A60B-5269-0E39-4D37D1C8D8DF}"/>
              </a:ext>
            </a:extLst>
          </p:cNvPr>
          <p:cNvSpPr>
            <a:spLocks noGrp="1"/>
          </p:cNvSpPr>
          <p:nvPr>
            <p:ph type="title"/>
          </p:nvPr>
        </p:nvSpPr>
        <p:spPr>
          <a:xfrm>
            <a:off x="904568" y="1661652"/>
            <a:ext cx="4184318" cy="4387358"/>
          </a:xfrm>
        </p:spPr>
        <p:txBody>
          <a:bodyPr/>
          <a:lstStyle/>
          <a:p>
            <a:pPr algn="ctr"/>
            <a:br>
              <a:rPr lang="ru-RU" sz="4400" dirty="0"/>
            </a:br>
            <a:r>
              <a:rPr lang="ru-RU" sz="6000" b="1" dirty="0">
                <a:latin typeface="Times New Roman" panose="02020603050405020304" pitchFamily="18" charset="0"/>
                <a:cs typeface="Times New Roman" panose="02020603050405020304" pitchFamily="18" charset="0"/>
              </a:rPr>
              <a:t>Спасибо </a:t>
            </a:r>
            <a:br>
              <a:rPr lang="ru-RU" sz="6000" b="1" dirty="0">
                <a:latin typeface="Times New Roman" panose="02020603050405020304" pitchFamily="18" charset="0"/>
                <a:cs typeface="Times New Roman" panose="02020603050405020304" pitchFamily="18" charset="0"/>
              </a:rPr>
            </a:br>
            <a:r>
              <a:rPr lang="ru-RU" sz="6000" b="1" dirty="0">
                <a:latin typeface="Times New Roman" panose="02020603050405020304" pitchFamily="18" charset="0"/>
                <a:cs typeface="Times New Roman" panose="02020603050405020304" pitchFamily="18" charset="0"/>
              </a:rPr>
              <a:t>за </a:t>
            </a:r>
            <a:br>
              <a:rPr lang="ru-RU" sz="6000" b="1" dirty="0">
                <a:latin typeface="Times New Roman" panose="02020603050405020304" pitchFamily="18" charset="0"/>
                <a:cs typeface="Times New Roman" panose="02020603050405020304" pitchFamily="18" charset="0"/>
              </a:rPr>
            </a:br>
            <a:r>
              <a:rPr lang="ru-RU" sz="6000" b="1" dirty="0">
                <a:latin typeface="Times New Roman" panose="02020603050405020304" pitchFamily="18" charset="0"/>
                <a:cs typeface="Times New Roman" panose="02020603050405020304" pitchFamily="18" charset="0"/>
              </a:rPr>
              <a:t>внимание!</a:t>
            </a:r>
          </a:p>
        </p:txBody>
      </p:sp>
      <p:pic>
        <p:nvPicPr>
          <p:cNvPr id="5" name="Объект 4">
            <a:extLst>
              <a:ext uri="{FF2B5EF4-FFF2-40B4-BE49-F238E27FC236}">
                <a16:creationId xmlns:a16="http://schemas.microsoft.com/office/drawing/2014/main" id="{590C79F1-14E9-E18E-7B39-6B341F4A438E}"/>
              </a:ext>
            </a:extLst>
          </p:cNvPr>
          <p:cNvPicPr>
            <a:picLocks noGrp="1" noChangeAspect="1"/>
          </p:cNvPicPr>
          <p:nvPr>
            <p:ph idx="1"/>
          </p:nvPr>
        </p:nvPicPr>
        <p:blipFill>
          <a:blip r:embed="rId3"/>
          <a:stretch>
            <a:fillRect/>
          </a:stretch>
        </p:blipFill>
        <p:spPr>
          <a:xfrm>
            <a:off x="6096000" y="960125"/>
            <a:ext cx="5088885" cy="5088885"/>
          </a:xfrm>
        </p:spPr>
      </p:pic>
    </p:spTree>
    <p:extLst>
      <p:ext uri="{BB962C8B-B14F-4D97-AF65-F5344CB8AC3E}">
        <p14:creationId xmlns:p14="http://schemas.microsoft.com/office/powerpoint/2010/main" val="2833031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E8500964-D5FA-FFBC-5A52-C8FAD9C3A12A}"/>
              </a:ext>
            </a:extLst>
          </p:cNvPr>
          <p:cNvPicPr>
            <a:picLocks noChangeAspect="1"/>
          </p:cNvPicPr>
          <p:nvPr/>
        </p:nvPicPr>
        <p:blipFill>
          <a:blip r:embed="rId2"/>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A9D2DA6A-E557-37D9-9297-FC791B8158DE}"/>
              </a:ext>
            </a:extLst>
          </p:cNvPr>
          <p:cNvSpPr>
            <a:spLocks noGrp="1"/>
          </p:cNvSpPr>
          <p:nvPr>
            <p:ph type="title"/>
          </p:nvPr>
        </p:nvSpPr>
        <p:spPr>
          <a:xfrm>
            <a:off x="3215147" y="432618"/>
            <a:ext cx="8369519" cy="776749"/>
          </a:xfrm>
        </p:spPr>
        <p:txBody>
          <a:bodyPr/>
          <a:lstStyle/>
          <a:p>
            <a:r>
              <a:rPr lang="ru-RU" b="0" i="0" dirty="0">
                <a:effectLst/>
                <a:latin typeface="Times New Roman" panose="02020603050405020304" pitchFamily="18" charset="0"/>
                <a:cs typeface="Times New Roman" panose="02020603050405020304" pitchFamily="18" charset="0"/>
              </a:rPr>
              <a:t>Причины возникновения артроза</a:t>
            </a:r>
            <a:endParaRPr lang="ru-RU"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893F3182-1428-F22D-4518-A3836D2B3100}"/>
              </a:ext>
            </a:extLst>
          </p:cNvPr>
          <p:cNvSpPr>
            <a:spLocks noGrp="1"/>
          </p:cNvSpPr>
          <p:nvPr>
            <p:ph idx="1"/>
          </p:nvPr>
        </p:nvSpPr>
        <p:spPr>
          <a:xfrm>
            <a:off x="894735" y="1641986"/>
            <a:ext cx="10785987" cy="4606414"/>
          </a:xfrm>
        </p:spPr>
        <p:txBody>
          <a:bodyPr>
            <a:normAutofit lnSpcReduction="10000"/>
          </a:bodyPr>
          <a:lstStyle/>
          <a:p>
            <a:pPr>
              <a:buFont typeface="Wingdings" panose="05000000000000000000" pitchFamily="2" charset="2"/>
              <a:buChar char="§"/>
            </a:pPr>
            <a:r>
              <a:rPr lang="ru-RU" sz="2800" b="0" i="0" dirty="0">
                <a:effectLst/>
                <a:latin typeface="Times New Roman" panose="02020603050405020304" pitchFamily="18" charset="0"/>
                <a:ea typeface="Calibri" panose="020F0502020204030204" pitchFamily="34" charset="0"/>
                <a:cs typeface="Times New Roman" panose="02020603050405020304" pitchFamily="18" charset="0"/>
              </a:rPr>
              <a:t>В основе развития артроза лежит несоответствие между механической нагрузкой на сустав и его способностью ей противостоять. </a:t>
            </a:r>
          </a:p>
          <a:p>
            <a:pPr marL="0" indent="0">
              <a:buNone/>
            </a:pPr>
            <a:r>
              <a:rPr lang="ru-RU" sz="2800" b="0" i="0" dirty="0">
                <a:solidFill>
                  <a:srgbClr val="92D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0" i="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Проще говоря, при артрозе суставы «изнашиваются» под</a:t>
            </a:r>
            <a:br>
              <a:rPr lang="ru-RU" sz="2800"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br>
            <a:r>
              <a:rPr lang="ru-RU" sz="2800"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0" i="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воздействием времени, интенсивных нагрузок, 						недостаточного поступления питательных веществ.</a:t>
            </a:r>
          </a:p>
          <a:p>
            <a:pPr>
              <a:buFont typeface="Wingdings" panose="05000000000000000000" pitchFamily="2" charset="2"/>
              <a:buChar char="§"/>
            </a:pPr>
            <a:r>
              <a:rPr lang="ru-RU" sz="2800" b="0" i="0" dirty="0">
                <a:effectLst/>
                <a:latin typeface="Times New Roman" panose="02020603050405020304" pitchFamily="18" charset="0"/>
                <a:ea typeface="Calibri" panose="020F0502020204030204" pitchFamily="34" charset="0"/>
                <a:cs typeface="Times New Roman" panose="02020603050405020304" pitchFamily="18" charset="0"/>
              </a:rPr>
              <a:t>Суставной хрящ повреждается, истончается, пораженные кости могут слегка смещаться, вызывая раздражение в суставе.</a:t>
            </a:r>
          </a:p>
          <a:p>
            <a:pPr marL="0" indent="0">
              <a:buNone/>
            </a:pPr>
            <a:r>
              <a:rPr lang="ru-RU" sz="2800" b="0" i="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0" i="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Со временем хрящ полностью разрушается, кости начинают 	тереться друг о друга, возникает боль.</a:t>
            </a:r>
            <a:endParaRPr lang="ru-RU" sz="2800" dirty="0">
              <a:solidFill>
                <a:srgbClr val="FFC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9123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41D919E0-877F-9C2A-10C7-3DCB0537F234}"/>
              </a:ext>
            </a:extLst>
          </p:cNvPr>
          <p:cNvPicPr>
            <a:picLocks noChangeAspect="1"/>
          </p:cNvPicPr>
          <p:nvPr/>
        </p:nvPicPr>
        <p:blipFill>
          <a:blip r:embed="rId2"/>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FF1288D0-8F31-75A3-393B-2133F3B8BD03}"/>
              </a:ext>
            </a:extLst>
          </p:cNvPr>
          <p:cNvSpPr>
            <a:spLocks noGrp="1"/>
          </p:cNvSpPr>
          <p:nvPr>
            <p:ph type="title"/>
          </p:nvPr>
        </p:nvSpPr>
        <p:spPr>
          <a:xfrm>
            <a:off x="3215148" y="422787"/>
            <a:ext cx="8485239" cy="865239"/>
          </a:xfrm>
        </p:spPr>
        <p:txBody>
          <a:bodyPr/>
          <a:lstStyle/>
          <a:p>
            <a:r>
              <a:rPr lang="ru-RU" b="0" i="0" dirty="0">
                <a:effectLst/>
                <a:latin typeface="Times New Roman" panose="02020603050405020304" pitchFamily="18" charset="0"/>
                <a:cs typeface="Times New Roman" panose="02020603050405020304" pitchFamily="18" charset="0"/>
              </a:rPr>
              <a:t>Причины возникновения артроза</a:t>
            </a:r>
            <a:endParaRPr lang="ru-RU"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E0B2E336-0F3A-7686-2C41-71C119CAF8CE}"/>
              </a:ext>
            </a:extLst>
          </p:cNvPr>
          <p:cNvSpPr>
            <a:spLocks noGrp="1"/>
          </p:cNvSpPr>
          <p:nvPr>
            <p:ph idx="1"/>
          </p:nvPr>
        </p:nvSpPr>
        <p:spPr>
          <a:xfrm>
            <a:off x="894735" y="1818968"/>
            <a:ext cx="10805651" cy="4429431"/>
          </a:xfrm>
        </p:spPr>
        <p:txBody>
          <a:bodyPr>
            <a:normAutofit/>
          </a:bodyPr>
          <a:lstStyle/>
          <a:p>
            <a:pPr marL="0" indent="0">
              <a:buNone/>
            </a:pPr>
            <a:r>
              <a:rPr lang="ru-RU" sz="2400" b="0" i="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Врачи сходятся во мнении, что развитие артроза происходит в результате сочетанного воздействия различных факторов:</a:t>
            </a:r>
          </a:p>
          <a:p>
            <a:pPr marL="0" indent="0">
              <a:buNone/>
            </a:pPr>
            <a:endParaRPr lang="ru-RU" sz="2400" b="0" i="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ru-RU" sz="2400" b="0" i="0" dirty="0">
                <a:effectLst/>
                <a:latin typeface="Times New Roman" panose="02020603050405020304" pitchFamily="18" charset="0"/>
                <a:ea typeface="Calibri" panose="020F0502020204030204" pitchFamily="34" charset="0"/>
                <a:cs typeface="Times New Roman" panose="02020603050405020304" pitchFamily="18" charset="0"/>
              </a:rPr>
              <a:t>наследственной предрасположенности, </a:t>
            </a:r>
          </a:p>
          <a:p>
            <a:r>
              <a:rPr lang="ru-RU" sz="2400" b="0" i="0" dirty="0">
                <a:effectLst/>
                <a:latin typeface="Times New Roman" panose="02020603050405020304" pitchFamily="18" charset="0"/>
                <a:ea typeface="Calibri" panose="020F0502020204030204" pitchFamily="34" charset="0"/>
                <a:cs typeface="Times New Roman" panose="02020603050405020304" pitchFamily="18" charset="0"/>
              </a:rPr>
              <a:t>возраста,</a:t>
            </a:r>
          </a:p>
          <a:p>
            <a:r>
              <a:rPr lang="ru-RU" sz="2400" b="0" i="0" dirty="0">
                <a:effectLst/>
                <a:latin typeface="Times New Roman" panose="02020603050405020304" pitchFamily="18" charset="0"/>
                <a:ea typeface="Calibri" panose="020F0502020204030204" pitchFamily="34" charset="0"/>
                <a:cs typeface="Times New Roman" panose="02020603050405020304" pitchFamily="18" charset="0"/>
              </a:rPr>
              <a:t>избыточной массы тела, малоподвижного образа жизни, </a:t>
            </a:r>
          </a:p>
          <a:p>
            <a:r>
              <a:rPr lang="ru-RU" sz="2400" b="0" i="0" dirty="0">
                <a:effectLst/>
                <a:latin typeface="Times New Roman" panose="02020603050405020304" pitchFamily="18" charset="0"/>
                <a:ea typeface="Calibri" panose="020F0502020204030204" pitchFamily="34" charset="0"/>
                <a:cs typeface="Times New Roman" panose="02020603050405020304" pitchFamily="18" charset="0"/>
              </a:rPr>
              <a:t>неблагоприятных условий труда,</a:t>
            </a:r>
          </a:p>
          <a:p>
            <a:r>
              <a:rPr lang="ru-RU" sz="2400" b="0" i="0" dirty="0">
                <a:effectLst/>
                <a:latin typeface="Times New Roman" panose="02020603050405020304" pitchFamily="18" charset="0"/>
                <a:ea typeface="Calibri" panose="020F0502020204030204" pitchFamily="34" charset="0"/>
                <a:cs typeface="Times New Roman" panose="02020603050405020304" pitchFamily="18" charset="0"/>
              </a:rPr>
              <a:t>сопутствующих заболеваний и др. </a:t>
            </a:r>
          </a:p>
        </p:txBody>
      </p:sp>
    </p:spTree>
    <p:extLst>
      <p:ext uri="{BB962C8B-B14F-4D97-AF65-F5344CB8AC3E}">
        <p14:creationId xmlns:p14="http://schemas.microsoft.com/office/powerpoint/2010/main" val="3130815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63F77470-95F3-3EE4-97AC-11A2BAED716D}"/>
              </a:ext>
            </a:extLst>
          </p:cNvPr>
          <p:cNvPicPr>
            <a:picLocks noChangeAspect="1"/>
          </p:cNvPicPr>
          <p:nvPr/>
        </p:nvPicPr>
        <p:blipFill>
          <a:blip r:embed="rId2"/>
          <a:stretch>
            <a:fillRect/>
          </a:stretch>
        </p:blipFill>
        <p:spPr>
          <a:xfrm>
            <a:off x="-19665" y="0"/>
            <a:ext cx="12192000" cy="6858000"/>
          </a:xfrm>
          <a:prstGeom prst="rect">
            <a:avLst/>
          </a:prstGeom>
        </p:spPr>
      </p:pic>
      <p:sp>
        <p:nvSpPr>
          <p:cNvPr id="2" name="Заголовок 1">
            <a:extLst>
              <a:ext uri="{FF2B5EF4-FFF2-40B4-BE49-F238E27FC236}">
                <a16:creationId xmlns:a16="http://schemas.microsoft.com/office/drawing/2014/main" id="{2E233E2B-3F9F-C336-2A7D-B5840831B0CC}"/>
              </a:ext>
            </a:extLst>
          </p:cNvPr>
          <p:cNvSpPr>
            <a:spLocks noGrp="1"/>
          </p:cNvSpPr>
          <p:nvPr>
            <p:ph type="title"/>
          </p:nvPr>
        </p:nvSpPr>
        <p:spPr>
          <a:xfrm>
            <a:off x="3205316" y="422787"/>
            <a:ext cx="8485238" cy="884903"/>
          </a:xfrm>
        </p:spPr>
        <p:txBody>
          <a:bodyPr/>
          <a:lstStyle/>
          <a:p>
            <a:r>
              <a:rPr lang="ru-RU" b="0" i="0" dirty="0">
                <a:effectLst/>
                <a:latin typeface="Times New Roman" panose="02020603050405020304" pitchFamily="18" charset="0"/>
                <a:cs typeface="Times New Roman" panose="02020603050405020304" pitchFamily="18" charset="0"/>
              </a:rPr>
              <a:t>Причины возникновения артроза</a:t>
            </a:r>
            <a:endParaRPr lang="ru-RU"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D34D7820-4F92-AD70-DC46-ECF43BB15F15}"/>
              </a:ext>
            </a:extLst>
          </p:cNvPr>
          <p:cNvSpPr>
            <a:spLocks noGrp="1"/>
          </p:cNvSpPr>
          <p:nvPr>
            <p:ph idx="1"/>
          </p:nvPr>
        </p:nvSpPr>
        <p:spPr>
          <a:xfrm>
            <a:off x="904568" y="1730476"/>
            <a:ext cx="10785986" cy="4517923"/>
          </a:xfrm>
        </p:spPr>
        <p:txBody>
          <a:bodyPr>
            <a:normAutofit fontScale="25000" lnSpcReduction="20000"/>
          </a:bodyPr>
          <a:lstStyle/>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r>
              <a:rPr kumimoji="0" lang="ru-RU" sz="8000" b="0" i="0" u="none" strike="noStrike" kern="1200" cap="none" spc="0" normalizeH="0" baseline="0" noProof="0" dirty="0">
                <a:ln>
                  <a:noFill/>
                </a:ln>
                <a:solidFill>
                  <a:srgbClr val="FFC000"/>
                </a:solidFill>
                <a:effectLst/>
                <a:uLnTx/>
                <a:uFillTx/>
                <a:latin typeface="Times New Roman" panose="02020603050405020304" pitchFamily="18" charset="0"/>
                <a:ea typeface="Calibri" panose="020F0502020204030204" pitchFamily="34" charset="0"/>
                <a:cs typeface="Times New Roman" panose="02020603050405020304" pitchFamily="18" charset="0"/>
              </a:rPr>
              <a:t>Артроз может стать результатом</a:t>
            </a:r>
            <a:r>
              <a:rPr kumimoji="0" lang="ru-RU" sz="8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r>
              <a:rPr kumimoji="0" lang="ru-RU" sz="8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воспалительного заболевания сустава, </a:t>
            </a:r>
          </a:p>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r>
              <a:rPr kumimoji="0" lang="ru-RU" sz="8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дисплазии (врожденного недоразвития сустава), </a:t>
            </a:r>
          </a:p>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r>
              <a:rPr kumimoji="0" lang="ru-RU" sz="8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нарушения кровоснабжения. </a:t>
            </a:r>
          </a:p>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r>
              <a:rPr kumimoji="0" lang="ru-RU" sz="8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Одним из значимых факторов развития вторичного остеоартроза являются профессиональные травмы и микротравмы с разрывом связок и появлением </a:t>
            </a:r>
            <a:r>
              <a:rPr kumimoji="0" lang="ru-RU" sz="80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гипермобильности</a:t>
            </a:r>
            <a:r>
              <a:rPr kumimoji="0" lang="ru-RU" sz="8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сустава. </a:t>
            </a:r>
          </a:p>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r>
              <a:rPr kumimoji="0" lang="ru-RU" sz="8000" b="0" i="0" u="none" strike="noStrike" kern="1200" cap="none" spc="0" normalizeH="0" baseline="0" noProof="0" dirty="0">
                <a:ln>
                  <a:noFill/>
                </a:ln>
                <a:solidFill>
                  <a:srgbClr val="FFC000"/>
                </a:solidFill>
                <a:effectLst/>
                <a:uLnTx/>
                <a:uFillTx/>
                <a:latin typeface="Times New Roman" panose="02020603050405020304" pitchFamily="18" charset="0"/>
                <a:ea typeface="Calibri" panose="020F0502020204030204" pitchFamily="34" charset="0"/>
                <a:cs typeface="Times New Roman" panose="02020603050405020304" pitchFamily="18" charset="0"/>
              </a:rPr>
              <a:t>Коленные</a:t>
            </a:r>
            <a:r>
              <a:rPr kumimoji="0" lang="ru-RU" sz="8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суставы страдают у грузчиков, </a:t>
            </a:r>
          </a:p>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r>
              <a:rPr kumimoji="0" lang="ru-RU" sz="8000" b="0" i="0" u="none" strike="noStrike" kern="1200" cap="none" spc="0" normalizeH="0" baseline="0" noProof="0" dirty="0">
                <a:ln>
                  <a:noFill/>
                </a:ln>
                <a:solidFill>
                  <a:srgbClr val="FFC000"/>
                </a:solidFill>
                <a:effectLst/>
                <a:uLnTx/>
                <a:uFillTx/>
                <a:latin typeface="Times New Roman" panose="02020603050405020304" pitchFamily="18" charset="0"/>
                <a:ea typeface="Calibri" panose="020F0502020204030204" pitchFamily="34" charset="0"/>
                <a:cs typeface="Times New Roman" panose="02020603050405020304" pitchFamily="18" charset="0"/>
              </a:rPr>
              <a:t>лучезапястные</a:t>
            </a:r>
            <a:r>
              <a:rPr kumimoji="0" lang="ru-RU" sz="8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 у плотников и слесарей,</a:t>
            </a:r>
          </a:p>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r>
              <a:rPr kumimoji="0" lang="ru-RU" sz="8000" b="0" i="0" u="none" strike="noStrike" kern="1200" cap="none" spc="0" normalizeH="0" baseline="0" noProof="0" dirty="0">
                <a:ln>
                  <a:noFill/>
                </a:ln>
                <a:solidFill>
                  <a:srgbClr val="FFC000"/>
                </a:solidFill>
                <a:effectLst/>
                <a:uLnTx/>
                <a:uFillTx/>
                <a:latin typeface="Times New Roman" panose="02020603050405020304" pitchFamily="18" charset="0"/>
                <a:ea typeface="Calibri" panose="020F0502020204030204" pitchFamily="34" charset="0"/>
                <a:cs typeface="Times New Roman" panose="02020603050405020304" pitchFamily="18" charset="0"/>
              </a:rPr>
              <a:t>локтевые и плечевые </a:t>
            </a:r>
            <a:r>
              <a:rPr kumimoji="0" lang="ru-RU" sz="8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у маляров, водителей, шахтеров, </a:t>
            </a:r>
          </a:p>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r>
              <a:rPr kumimoji="0" lang="ru-RU" sz="8000" b="0" i="0" u="none" strike="noStrike" kern="1200" cap="none" spc="0" normalizeH="0" baseline="0" noProof="0" dirty="0">
                <a:ln>
                  <a:noFill/>
                </a:ln>
                <a:solidFill>
                  <a:srgbClr val="FFC000"/>
                </a:solidFill>
                <a:effectLst/>
                <a:uLnTx/>
                <a:uFillTx/>
                <a:latin typeface="Times New Roman" panose="02020603050405020304" pitchFamily="18" charset="0"/>
                <a:ea typeface="Calibri" panose="020F0502020204030204" pitchFamily="34" charset="0"/>
                <a:cs typeface="Times New Roman" panose="02020603050405020304" pitchFamily="18" charset="0"/>
              </a:rPr>
              <a:t>артроз мелких суставов кистей</a:t>
            </a:r>
            <a:r>
              <a:rPr kumimoji="0" lang="ru-RU" sz="8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диагностируют у доярок, ткачих, </a:t>
            </a:r>
          </a:p>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r>
              <a:rPr kumimoji="0" lang="ru-RU" sz="8000" b="0" i="0" u="none" strike="noStrike" kern="1200" cap="none" spc="0" normalizeH="0" baseline="0" noProof="0" dirty="0">
                <a:ln>
                  <a:noFill/>
                </a:ln>
                <a:solidFill>
                  <a:srgbClr val="FFC000"/>
                </a:solidFill>
                <a:effectLst/>
                <a:uLnTx/>
                <a:uFillTx/>
                <a:latin typeface="Times New Roman" panose="02020603050405020304" pitchFamily="18" charset="0"/>
                <a:ea typeface="Calibri" panose="020F0502020204030204" pitchFamily="34" charset="0"/>
                <a:cs typeface="Times New Roman" panose="02020603050405020304" pitchFamily="18" charset="0"/>
              </a:rPr>
              <a:t>голеностопных</a:t>
            </a:r>
            <a:r>
              <a:rPr kumimoji="0" lang="ru-RU" sz="8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 у балерин.</a:t>
            </a:r>
          </a:p>
          <a:p>
            <a:endParaRPr lang="ru-RU" dirty="0"/>
          </a:p>
        </p:txBody>
      </p:sp>
    </p:spTree>
    <p:extLst>
      <p:ext uri="{BB962C8B-B14F-4D97-AF65-F5344CB8AC3E}">
        <p14:creationId xmlns:p14="http://schemas.microsoft.com/office/powerpoint/2010/main" val="3588810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1E90C837-F22D-1F7F-510F-3DD3D15C9ABB}"/>
              </a:ext>
            </a:extLst>
          </p:cNvPr>
          <p:cNvPicPr>
            <a:picLocks noChangeAspect="1"/>
          </p:cNvPicPr>
          <p:nvPr/>
        </p:nvPicPr>
        <p:blipFill>
          <a:blip r:embed="rId2"/>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D8359D90-63B7-3905-543F-6EF9ADD6D403}"/>
              </a:ext>
            </a:extLst>
          </p:cNvPr>
          <p:cNvSpPr>
            <a:spLocks noGrp="1"/>
          </p:cNvSpPr>
          <p:nvPr>
            <p:ph type="title"/>
          </p:nvPr>
        </p:nvSpPr>
        <p:spPr>
          <a:xfrm>
            <a:off x="3205316" y="403124"/>
            <a:ext cx="8485239" cy="939540"/>
          </a:xfrm>
        </p:spPr>
        <p:txBody>
          <a:bodyPr/>
          <a:lstStyle/>
          <a:p>
            <a:r>
              <a:rPr lang="ru-RU" dirty="0">
                <a:latin typeface="Times New Roman" panose="02020603050405020304" pitchFamily="18" charset="0"/>
                <a:cs typeface="Times New Roman" panose="02020603050405020304" pitchFamily="18" charset="0"/>
              </a:rPr>
              <a:t>Классификация артроза</a:t>
            </a:r>
          </a:p>
        </p:txBody>
      </p:sp>
      <p:sp>
        <p:nvSpPr>
          <p:cNvPr id="3" name="Объект 2">
            <a:extLst>
              <a:ext uri="{FF2B5EF4-FFF2-40B4-BE49-F238E27FC236}">
                <a16:creationId xmlns:a16="http://schemas.microsoft.com/office/drawing/2014/main" id="{FAA2D0EE-672A-4E6D-1174-FF0117C86605}"/>
              </a:ext>
            </a:extLst>
          </p:cNvPr>
          <p:cNvSpPr>
            <a:spLocks noGrp="1"/>
          </p:cNvSpPr>
          <p:nvPr>
            <p:ph idx="1"/>
          </p:nvPr>
        </p:nvSpPr>
        <p:spPr/>
        <p:txBody>
          <a:bodyPr>
            <a:normAutofit fontScale="55000" lnSpcReduction="20000"/>
          </a:bodyPr>
          <a:lstStyle/>
          <a:p>
            <a:pPr marL="0" indent="0" algn="l">
              <a:buNone/>
            </a:pPr>
            <a:r>
              <a:rPr lang="ru-RU" sz="4000" b="0" i="0" dirty="0">
                <a:effectLst/>
                <a:latin typeface="Times New Roman" panose="02020603050405020304" pitchFamily="18" charset="0"/>
                <a:cs typeface="Times New Roman" panose="02020603050405020304" pitchFamily="18" charset="0"/>
              </a:rPr>
              <a:t>В мире чаще других применяют классификацию по </a:t>
            </a:r>
            <a:r>
              <a:rPr lang="ru-RU" sz="4000" b="0" i="0" dirty="0" err="1">
                <a:effectLst/>
                <a:latin typeface="Times New Roman" panose="02020603050405020304" pitchFamily="18" charset="0"/>
                <a:cs typeface="Times New Roman" panose="02020603050405020304" pitchFamily="18" charset="0"/>
              </a:rPr>
              <a:t>Келлгрену</a:t>
            </a:r>
            <a:r>
              <a:rPr lang="ru-RU" sz="4000" b="0" i="0" dirty="0">
                <a:effectLst/>
                <a:latin typeface="Times New Roman" panose="02020603050405020304" pitchFamily="18" charset="0"/>
                <a:cs typeface="Times New Roman" panose="02020603050405020304" pitchFamily="18" charset="0"/>
              </a:rPr>
              <a:t> и Лоуренсу (</a:t>
            </a:r>
            <a:r>
              <a:rPr lang="ru-RU" sz="4000" b="0" i="0" dirty="0" err="1">
                <a:effectLst/>
                <a:latin typeface="Times New Roman" panose="02020603050405020304" pitchFamily="18" charset="0"/>
                <a:cs typeface="Times New Roman" panose="02020603050405020304" pitchFamily="18" charset="0"/>
              </a:rPr>
              <a:t>Kellgren</a:t>
            </a:r>
            <a:r>
              <a:rPr lang="ru-RU" sz="4000" b="0" i="0" dirty="0">
                <a:effectLst/>
                <a:latin typeface="Times New Roman" panose="02020603050405020304" pitchFamily="18" charset="0"/>
                <a:cs typeface="Times New Roman" panose="02020603050405020304" pitchFamily="18" charset="0"/>
              </a:rPr>
              <a:t> &amp; </a:t>
            </a:r>
            <a:r>
              <a:rPr lang="ru-RU" sz="4000" b="0" i="0" dirty="0" err="1">
                <a:effectLst/>
                <a:latin typeface="Times New Roman" panose="02020603050405020304" pitchFamily="18" charset="0"/>
                <a:cs typeface="Times New Roman" panose="02020603050405020304" pitchFamily="18" charset="0"/>
              </a:rPr>
              <a:t>Lawrence</a:t>
            </a:r>
            <a:r>
              <a:rPr lang="ru-RU" sz="4000" b="0" i="0" dirty="0">
                <a:effectLst/>
                <a:latin typeface="Times New Roman" panose="02020603050405020304" pitchFamily="18" charset="0"/>
                <a:cs typeface="Times New Roman" panose="02020603050405020304" pitchFamily="18" charset="0"/>
              </a:rPr>
              <a:t> 1957), на основании которой выделяют 5 степеней артроза:</a:t>
            </a:r>
            <a:br>
              <a:rPr lang="ru-RU" sz="4000" b="0" i="0" dirty="0">
                <a:effectLst/>
                <a:latin typeface="Times New Roman" panose="02020603050405020304" pitchFamily="18" charset="0"/>
                <a:cs typeface="Times New Roman" panose="02020603050405020304" pitchFamily="18" charset="0"/>
              </a:rPr>
            </a:br>
            <a:r>
              <a:rPr lang="ru-RU" sz="4000" b="0" i="0" dirty="0">
                <a:solidFill>
                  <a:srgbClr val="FFC000"/>
                </a:solidFill>
                <a:effectLst/>
                <a:latin typeface="Times New Roman" panose="02020603050405020304" pitchFamily="18" charset="0"/>
                <a:cs typeface="Times New Roman" panose="02020603050405020304" pitchFamily="18" charset="0"/>
              </a:rPr>
              <a:t>Степень 0</a:t>
            </a:r>
            <a:r>
              <a:rPr lang="ru-RU" sz="4000" b="0" i="0" dirty="0">
                <a:effectLst/>
                <a:latin typeface="Times New Roman" panose="02020603050405020304" pitchFamily="18" charset="0"/>
                <a:cs typeface="Times New Roman" panose="02020603050405020304" pitchFamily="18" charset="0"/>
              </a:rPr>
              <a:t> – отсутствие признаков артроза.</a:t>
            </a:r>
            <a:br>
              <a:rPr lang="ru-RU" sz="4000" b="0" i="0" dirty="0">
                <a:effectLst/>
                <a:latin typeface="Times New Roman" panose="02020603050405020304" pitchFamily="18" charset="0"/>
                <a:cs typeface="Times New Roman" panose="02020603050405020304" pitchFamily="18" charset="0"/>
              </a:rPr>
            </a:br>
            <a:r>
              <a:rPr lang="ru-RU" sz="4000" b="0" i="0" dirty="0">
                <a:solidFill>
                  <a:srgbClr val="FFC000"/>
                </a:solidFill>
                <a:effectLst/>
                <a:latin typeface="Times New Roman" panose="02020603050405020304" pitchFamily="18" charset="0"/>
                <a:cs typeface="Times New Roman" panose="02020603050405020304" pitchFamily="18" charset="0"/>
              </a:rPr>
              <a:t>Степень 1</a:t>
            </a:r>
            <a:r>
              <a:rPr lang="ru-RU" sz="4000" b="0" i="0" dirty="0">
                <a:effectLst/>
                <a:latin typeface="Times New Roman" panose="02020603050405020304" pitchFamily="18" charset="0"/>
                <a:cs typeface="Times New Roman" panose="02020603050405020304" pitchFamily="18" charset="0"/>
              </a:rPr>
              <a:t> – незначительное сужение суставной щели.</a:t>
            </a:r>
            <a:br>
              <a:rPr lang="ru-RU" sz="4000" b="0" i="0" dirty="0">
                <a:effectLst/>
                <a:latin typeface="Times New Roman" panose="02020603050405020304" pitchFamily="18" charset="0"/>
                <a:cs typeface="Times New Roman" panose="02020603050405020304" pitchFamily="18" charset="0"/>
              </a:rPr>
            </a:br>
            <a:r>
              <a:rPr lang="ru-RU" sz="4000" b="0" i="0" dirty="0">
                <a:solidFill>
                  <a:srgbClr val="FFC000"/>
                </a:solidFill>
                <a:effectLst/>
                <a:latin typeface="Times New Roman" panose="02020603050405020304" pitchFamily="18" charset="0"/>
                <a:cs typeface="Times New Roman" panose="02020603050405020304" pitchFamily="18" charset="0"/>
              </a:rPr>
              <a:t>Степень 2</a:t>
            </a:r>
            <a:r>
              <a:rPr lang="ru-RU" sz="4000" b="0" i="0" dirty="0">
                <a:effectLst/>
                <a:latin typeface="Times New Roman" panose="02020603050405020304" pitchFamily="18" charset="0"/>
                <a:cs typeface="Times New Roman" panose="02020603050405020304" pitchFamily="18" charset="0"/>
              </a:rPr>
              <a:t> – незначительное сужение суставной щели и незначительные неровности суставной</a:t>
            </a:r>
            <a:br>
              <a:rPr lang="ru-RU" sz="4000" b="0" i="0" dirty="0">
                <a:effectLst/>
                <a:latin typeface="Times New Roman" panose="02020603050405020304" pitchFamily="18" charset="0"/>
                <a:cs typeface="Times New Roman" panose="02020603050405020304" pitchFamily="18" charset="0"/>
              </a:rPr>
            </a:br>
            <a:r>
              <a:rPr lang="ru-RU" sz="4000" b="0" i="0" dirty="0">
                <a:effectLst/>
                <a:latin typeface="Times New Roman" panose="02020603050405020304" pitchFamily="18" charset="0"/>
                <a:cs typeface="Times New Roman" panose="02020603050405020304" pitchFamily="18" charset="0"/>
              </a:rPr>
              <a:t>поверхности.</a:t>
            </a:r>
            <a:br>
              <a:rPr lang="ru-RU" sz="4000" b="0" i="0" dirty="0">
                <a:effectLst/>
                <a:latin typeface="Times New Roman" panose="02020603050405020304" pitchFamily="18" charset="0"/>
                <a:cs typeface="Times New Roman" panose="02020603050405020304" pitchFamily="18" charset="0"/>
              </a:rPr>
            </a:br>
            <a:r>
              <a:rPr lang="ru-RU" sz="4000" b="0" i="0" dirty="0">
                <a:solidFill>
                  <a:srgbClr val="FFC000"/>
                </a:solidFill>
                <a:effectLst/>
                <a:latin typeface="Times New Roman" panose="02020603050405020304" pitchFamily="18" charset="0"/>
                <a:cs typeface="Times New Roman" panose="02020603050405020304" pitchFamily="18" charset="0"/>
              </a:rPr>
              <a:t>Степень 3</a:t>
            </a:r>
            <a:r>
              <a:rPr lang="ru-RU" sz="4000" b="0" i="0" dirty="0">
                <a:effectLst/>
                <a:latin typeface="Times New Roman" panose="02020603050405020304" pitchFamily="18" charset="0"/>
                <a:cs typeface="Times New Roman" panose="02020603050405020304" pitchFamily="18" charset="0"/>
              </a:rPr>
              <a:t> – выраженное сужение суставного пространства и существенные неровности суставной</a:t>
            </a:r>
            <a:br>
              <a:rPr lang="ru-RU" sz="4000" b="0" i="0" dirty="0">
                <a:effectLst/>
                <a:latin typeface="Times New Roman" panose="02020603050405020304" pitchFamily="18" charset="0"/>
                <a:cs typeface="Times New Roman" panose="02020603050405020304" pitchFamily="18" charset="0"/>
              </a:rPr>
            </a:br>
            <a:r>
              <a:rPr lang="ru-RU" sz="4000" b="0" i="0" dirty="0">
                <a:effectLst/>
                <a:latin typeface="Times New Roman" panose="02020603050405020304" pitchFamily="18" charset="0"/>
                <a:cs typeface="Times New Roman" panose="02020603050405020304" pitchFamily="18" charset="0"/>
              </a:rPr>
              <a:t>поверхности.</a:t>
            </a:r>
            <a:br>
              <a:rPr lang="ru-RU" sz="4000" b="0" i="0" dirty="0">
                <a:effectLst/>
                <a:latin typeface="Times New Roman" panose="02020603050405020304" pitchFamily="18" charset="0"/>
                <a:cs typeface="Times New Roman" panose="02020603050405020304" pitchFamily="18" charset="0"/>
              </a:rPr>
            </a:br>
            <a:r>
              <a:rPr lang="ru-RU" sz="4000" b="0" i="0" dirty="0">
                <a:solidFill>
                  <a:srgbClr val="FFC000"/>
                </a:solidFill>
                <a:effectLst/>
                <a:latin typeface="Times New Roman" panose="02020603050405020304" pitchFamily="18" charset="0"/>
                <a:cs typeface="Times New Roman" panose="02020603050405020304" pitchFamily="18" charset="0"/>
              </a:rPr>
              <a:t>Степень 4 </a:t>
            </a:r>
            <a:r>
              <a:rPr lang="ru-RU" sz="4000" b="0" i="0" dirty="0">
                <a:effectLst/>
                <a:latin typeface="Times New Roman" panose="02020603050405020304" pitchFamily="18" charset="0"/>
                <a:cs typeface="Times New Roman" panose="02020603050405020304" pitchFamily="18" charset="0"/>
              </a:rPr>
              <a:t>– выраженное сужение суставного пространства и деформация/некроз костной ткани в</a:t>
            </a:r>
            <a:br>
              <a:rPr lang="ru-RU" sz="4000" b="0" i="0" dirty="0">
                <a:effectLst/>
                <a:latin typeface="Times New Roman" panose="02020603050405020304" pitchFamily="18" charset="0"/>
                <a:cs typeface="Times New Roman" panose="02020603050405020304" pitchFamily="18" charset="0"/>
              </a:rPr>
            </a:br>
            <a:r>
              <a:rPr lang="ru-RU" sz="4000" b="0" i="0" dirty="0">
                <a:effectLst/>
                <a:latin typeface="Times New Roman" panose="02020603050405020304" pitchFamily="18" charset="0"/>
                <a:cs typeface="Times New Roman" panose="02020603050405020304" pitchFamily="18" charset="0"/>
              </a:rPr>
              <a:t>суставных частях.</a:t>
            </a:r>
            <a:br>
              <a:rPr lang="ru-RU" sz="4000" b="0" i="0" dirty="0">
                <a:effectLst/>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5002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83ABBCEB-D670-605B-865E-30DDFEF9CFF9}"/>
              </a:ext>
            </a:extLst>
          </p:cNvPr>
          <p:cNvPicPr>
            <a:picLocks noChangeAspect="1"/>
          </p:cNvPicPr>
          <p:nvPr/>
        </p:nvPicPr>
        <p:blipFill>
          <a:blip r:embed="rId2"/>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AA79E6F2-A82D-CD0A-69A8-F8C36E98A20A}"/>
              </a:ext>
            </a:extLst>
          </p:cNvPr>
          <p:cNvSpPr>
            <a:spLocks noGrp="1"/>
          </p:cNvSpPr>
          <p:nvPr>
            <p:ph type="title"/>
          </p:nvPr>
        </p:nvSpPr>
        <p:spPr>
          <a:xfrm>
            <a:off x="3215147" y="403124"/>
            <a:ext cx="8485239" cy="855406"/>
          </a:xfrm>
        </p:spPr>
        <p:txBody>
          <a:bodyPr/>
          <a:lstStyle/>
          <a:p>
            <a:r>
              <a:rPr lang="ru-RU" dirty="0">
                <a:latin typeface="Times New Roman" panose="02020603050405020304" pitchFamily="18" charset="0"/>
                <a:cs typeface="Times New Roman" panose="02020603050405020304" pitchFamily="18" charset="0"/>
              </a:rPr>
              <a:t>Классификация артроза</a:t>
            </a:r>
          </a:p>
        </p:txBody>
      </p:sp>
      <p:sp>
        <p:nvSpPr>
          <p:cNvPr id="3" name="Объект 2">
            <a:extLst>
              <a:ext uri="{FF2B5EF4-FFF2-40B4-BE49-F238E27FC236}">
                <a16:creationId xmlns:a16="http://schemas.microsoft.com/office/drawing/2014/main" id="{6DEFE27E-748F-3224-13BC-5FD8375E5D8C}"/>
              </a:ext>
            </a:extLst>
          </p:cNvPr>
          <p:cNvSpPr>
            <a:spLocks noGrp="1"/>
          </p:cNvSpPr>
          <p:nvPr>
            <p:ph idx="1"/>
          </p:nvPr>
        </p:nvSpPr>
        <p:spPr/>
        <p:txBody>
          <a:bodyPr>
            <a:normAutofit/>
          </a:bodyPr>
          <a:lstStyle/>
          <a:p>
            <a:pPr marL="0" indent="0">
              <a:buNone/>
            </a:pPr>
            <a:r>
              <a:rPr lang="ru-RU" sz="1800" b="0" i="0" dirty="0">
                <a:effectLst/>
                <a:latin typeface="Times New Roman" panose="02020603050405020304" pitchFamily="18" charset="0"/>
                <a:cs typeface="Times New Roman" panose="02020603050405020304" pitchFamily="18" charset="0"/>
              </a:rPr>
              <a:t>В России более популярна клинико-рентгенологическая классификация </a:t>
            </a:r>
          </a:p>
          <a:p>
            <a:pPr marL="0" indent="0">
              <a:buNone/>
            </a:pPr>
            <a:r>
              <a:rPr lang="ru-RU" sz="1800" b="0" i="0" dirty="0">
                <a:solidFill>
                  <a:srgbClr val="FFC000"/>
                </a:solidFill>
                <a:effectLst/>
                <a:latin typeface="Times New Roman" panose="02020603050405020304" pitchFamily="18" charset="0"/>
                <a:cs typeface="Times New Roman" panose="02020603050405020304" pitchFamily="18" charset="0"/>
              </a:rPr>
              <a:t>Н.С. Косинской (1961)</a:t>
            </a:r>
            <a:r>
              <a:rPr lang="ru-RU" sz="1800" b="0" i="0" dirty="0">
                <a:effectLst/>
                <a:latin typeface="Times New Roman" panose="02020603050405020304" pitchFamily="18" charset="0"/>
                <a:cs typeface="Times New Roman" panose="02020603050405020304" pitchFamily="18" charset="0"/>
              </a:rPr>
              <a:t>:</a:t>
            </a:r>
            <a:br>
              <a:rPr lang="ru-RU" sz="1800" b="0" i="0" dirty="0">
                <a:effectLst/>
                <a:latin typeface="Times New Roman" panose="02020603050405020304" pitchFamily="18" charset="0"/>
                <a:cs typeface="Times New Roman" panose="02020603050405020304" pitchFamily="18" charset="0"/>
              </a:rPr>
            </a:br>
            <a:r>
              <a:rPr lang="ru-RU" sz="1800" b="0" i="0" dirty="0">
                <a:solidFill>
                  <a:srgbClr val="FFC000"/>
                </a:solidFill>
                <a:effectLst/>
                <a:latin typeface="Times New Roman" panose="02020603050405020304" pitchFamily="18" charset="0"/>
                <a:cs typeface="Times New Roman" panose="02020603050405020304" pitchFamily="18" charset="0"/>
              </a:rPr>
              <a:t>I стадия </a:t>
            </a:r>
            <a:r>
              <a:rPr lang="ru-RU" sz="1800" b="0" i="0" dirty="0">
                <a:effectLst/>
                <a:latin typeface="Times New Roman" panose="02020603050405020304" pitchFamily="18" charset="0"/>
                <a:cs typeface="Times New Roman" panose="02020603050405020304" pitchFamily="18" charset="0"/>
              </a:rPr>
              <a:t>– незначительно ограничены движения в суставе, небольшое, неотчетливое,</a:t>
            </a:r>
            <a:br>
              <a:rPr lang="ru-RU" sz="1800" b="0" i="0" dirty="0">
                <a:effectLst/>
                <a:latin typeface="Times New Roman" panose="02020603050405020304" pitchFamily="18" charset="0"/>
                <a:cs typeface="Times New Roman" panose="02020603050405020304" pitchFamily="18" charset="0"/>
              </a:rPr>
            </a:br>
            <a:r>
              <a:rPr lang="ru-RU" sz="1800" b="0" i="0" dirty="0">
                <a:effectLst/>
                <a:latin typeface="Times New Roman" panose="02020603050405020304" pitchFamily="18" charset="0"/>
                <a:cs typeface="Times New Roman" panose="02020603050405020304" pitchFamily="18" charset="0"/>
              </a:rPr>
              <a:t>неравномерное сужение суставной щели, начальные остеофиты (легкое заострение краев</a:t>
            </a:r>
            <a:br>
              <a:rPr lang="ru-RU" sz="1800" b="0" i="0" dirty="0">
                <a:effectLst/>
                <a:latin typeface="Times New Roman" panose="02020603050405020304" pitchFamily="18" charset="0"/>
                <a:cs typeface="Times New Roman" panose="02020603050405020304" pitchFamily="18" charset="0"/>
              </a:rPr>
            </a:br>
            <a:r>
              <a:rPr lang="ru-RU" sz="1800" b="0" i="0" dirty="0">
                <a:effectLst/>
                <a:latin typeface="Times New Roman" panose="02020603050405020304" pitchFamily="18" charset="0"/>
                <a:cs typeface="Times New Roman" panose="02020603050405020304" pitchFamily="18" charset="0"/>
              </a:rPr>
              <a:t>суставных поверхностей).</a:t>
            </a:r>
            <a:br>
              <a:rPr lang="ru-RU" sz="1800" b="0" i="0" dirty="0">
                <a:effectLst/>
                <a:latin typeface="Times New Roman" panose="02020603050405020304" pitchFamily="18" charset="0"/>
                <a:cs typeface="Times New Roman" panose="02020603050405020304" pitchFamily="18" charset="0"/>
              </a:rPr>
            </a:br>
            <a:r>
              <a:rPr lang="ru-RU" sz="1800" b="0" i="0" dirty="0">
                <a:solidFill>
                  <a:srgbClr val="FFC000"/>
                </a:solidFill>
                <a:effectLst/>
                <a:latin typeface="Times New Roman" panose="02020603050405020304" pitchFamily="18" charset="0"/>
                <a:cs typeface="Times New Roman" panose="02020603050405020304" pitchFamily="18" charset="0"/>
              </a:rPr>
              <a:t>II стадия </a:t>
            </a:r>
            <a:r>
              <a:rPr lang="ru-RU" sz="1800" b="0" i="0" dirty="0">
                <a:effectLst/>
                <a:latin typeface="Times New Roman" panose="02020603050405020304" pitchFamily="18" charset="0"/>
                <a:cs typeface="Times New Roman" panose="02020603050405020304" pitchFamily="18" charset="0"/>
              </a:rPr>
              <a:t>– ограничение подвижности в суставе, грубый хруст при движениях, умеренная атрофия мышц, выраженное сужение суставной щели в 2-3 раза по сравнению с нормой, значительные остеофиты (патологическое разрастание костной ткани).</a:t>
            </a:r>
            <a:br>
              <a:rPr lang="ru-RU" sz="1800" b="0" i="0" dirty="0">
                <a:effectLst/>
                <a:latin typeface="Times New Roman" panose="02020603050405020304" pitchFamily="18" charset="0"/>
                <a:cs typeface="Times New Roman" panose="02020603050405020304" pitchFamily="18" charset="0"/>
              </a:rPr>
            </a:br>
            <a:r>
              <a:rPr lang="ru-RU" sz="1800" b="0" i="0" dirty="0">
                <a:solidFill>
                  <a:srgbClr val="FFC000"/>
                </a:solidFill>
                <a:effectLst/>
                <a:latin typeface="Times New Roman" panose="02020603050405020304" pitchFamily="18" charset="0"/>
                <a:cs typeface="Times New Roman" panose="02020603050405020304" pitchFamily="18" charset="0"/>
              </a:rPr>
              <a:t>III стадия </a:t>
            </a:r>
            <a:r>
              <a:rPr lang="ru-RU" sz="1800" b="0" i="0" dirty="0">
                <a:effectLst/>
                <a:latin typeface="Times New Roman" panose="02020603050405020304" pitchFamily="18" charset="0"/>
                <a:cs typeface="Times New Roman" panose="02020603050405020304" pitchFamily="18" charset="0"/>
              </a:rPr>
              <a:t>– деформация сустава, ограничение его подвижности, полное отсутствие суставной щели, деформация и уплотнение суставных поверхностей эпифизов, обширные остеофиты, суставные «мыши» (фиброзные, хрящевые или костно-хрящевые образования, свободно перемещающиеся в полости сустава), </a:t>
            </a:r>
            <a:r>
              <a:rPr lang="ru-RU" sz="1800" b="0" i="0" dirty="0" err="1">
                <a:effectLst/>
                <a:latin typeface="Times New Roman" panose="02020603050405020304" pitchFamily="18" charset="0"/>
                <a:cs typeface="Times New Roman" panose="02020603050405020304" pitchFamily="18" charset="0"/>
              </a:rPr>
              <a:t>субхондральные</a:t>
            </a:r>
            <a:r>
              <a:rPr lang="ru-RU" sz="1800" b="0" i="0" dirty="0">
                <a:effectLst/>
                <a:latin typeface="Times New Roman" panose="02020603050405020304" pitchFamily="18" charset="0"/>
                <a:cs typeface="Times New Roman" panose="02020603050405020304" pitchFamily="18" charset="0"/>
              </a:rPr>
              <a:t> кисты.</a:t>
            </a:r>
            <a:endParaRPr lang="ru-RU"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42075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он">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1022</TotalTime>
  <Words>3111</Words>
  <Application>Microsoft Office PowerPoint</Application>
  <PresentationFormat>Широкоэкранный</PresentationFormat>
  <Paragraphs>211</Paragraphs>
  <Slides>41</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41</vt:i4>
      </vt:variant>
    </vt:vector>
  </HeadingPairs>
  <TitlesOfParts>
    <vt:vector size="49" baseType="lpstr">
      <vt:lpstr>Arial</vt:lpstr>
      <vt:lpstr>Century Gothic</vt:lpstr>
      <vt:lpstr>Montserrat</vt:lpstr>
      <vt:lpstr>Times New Roman</vt:lpstr>
      <vt:lpstr>Wingdings</vt:lpstr>
      <vt:lpstr>Wingdings 3</vt:lpstr>
      <vt:lpstr>YS Text</vt:lpstr>
      <vt:lpstr>Ион</vt:lpstr>
      <vt:lpstr>Презентация PowerPoint</vt:lpstr>
      <vt:lpstr>Презентация PowerPoint</vt:lpstr>
      <vt:lpstr>Презентация PowerPoint</vt:lpstr>
      <vt:lpstr>Артроз (деформирующий артроз, остеоартроз)  </vt:lpstr>
      <vt:lpstr>Причины возникновения артроза</vt:lpstr>
      <vt:lpstr>Причины возникновения артроза</vt:lpstr>
      <vt:lpstr>Причины возникновения артроза</vt:lpstr>
      <vt:lpstr>Классификация артроза</vt:lpstr>
      <vt:lpstr>Классификация артроза</vt:lpstr>
      <vt:lpstr>Проявления остеоартроза</vt:lpstr>
      <vt:lpstr>Заболевания и травмы  опорно - двигательного аппарата клинически проявляют себя:</vt:lpstr>
      <vt:lpstr>Презентация PowerPoint</vt:lpstr>
      <vt:lpstr>Презентация PowerPoint</vt:lpstr>
      <vt:lpstr>Остеохондроз (ДДЗП)</vt:lpstr>
      <vt:lpstr>Клинико-патогенетическая классификация А.И. Осна отражает четыре последовательные стадии дегенеративно-дистрофического поражения</vt:lpstr>
      <vt:lpstr>Классификация L. Armstrong (1952) также соотносит изменения в ПДС с клиническими проявлениями дегенеративно-дистрофических изменений позвоночника</vt:lpstr>
      <vt:lpstr>Классификация грыж межпозвонковых дисков</vt:lpstr>
      <vt:lpstr>Презентация PowerPoint</vt:lpstr>
      <vt:lpstr>Презентация PowerPoint</vt:lpstr>
      <vt:lpstr>Остеопороз</vt:lpstr>
      <vt:lpstr>Причины остеопороза</vt:lpstr>
      <vt:lpstr>Группу риска составляют люди, имеющие в анамнезе: </vt:lpstr>
      <vt:lpstr>Симптомы остеопороза</vt:lpstr>
      <vt:lpstr>Диагностика остеопороза</vt:lpstr>
      <vt:lpstr>Лечение остеопороза</vt:lpstr>
      <vt:lpstr>Лечение остеопороза</vt:lpstr>
      <vt:lpstr>Лечение остеопороза</vt:lpstr>
      <vt:lpstr>Плоскостопие</vt:lpstr>
      <vt:lpstr>Виды и степени плоскостопия</vt:lpstr>
      <vt:lpstr>Причины плоскостопия</vt:lpstr>
      <vt:lpstr>Проявления плоскостопия</vt:lpstr>
      <vt:lpstr>При продольном плоскостопии проявления таковы:</vt:lpstr>
      <vt:lpstr>При поперечном плоскостопии выявляют:</vt:lpstr>
      <vt:lpstr>Методы диагностики</vt:lpstr>
      <vt:lpstr>Лечение плоскостопия</vt:lpstr>
      <vt:lpstr>Лечение плоскостопия</vt:lpstr>
      <vt:lpstr>Лечение плоскостопия</vt:lpstr>
      <vt:lpstr>Прогноз и профилактика плоскостопия:</vt:lpstr>
      <vt:lpstr>Восстановительное лечение после травматолого - ортопедических операций и травм</vt:lpstr>
      <vt:lpstr>Восстановительное лечение после травматолого - ортопедических операций и травм</vt:lpstr>
      <vt:lpstr> Спасибо  за  внимание!</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Записки травматолога</dc:title>
  <dc:creator>Иван Бугров</dc:creator>
  <cp:lastModifiedBy>Суворова Марина</cp:lastModifiedBy>
  <cp:revision>10</cp:revision>
  <dcterms:created xsi:type="dcterms:W3CDTF">2024-03-09T12:52:50Z</dcterms:created>
  <dcterms:modified xsi:type="dcterms:W3CDTF">2024-04-24T14:11:28Z</dcterms:modified>
</cp:coreProperties>
</file>