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257" r:id="rId3"/>
    <p:sldId id="259" r:id="rId4"/>
    <p:sldId id="263" r:id="rId5"/>
    <p:sldId id="262" r:id="rId6"/>
    <p:sldId id="261" r:id="rId7"/>
    <p:sldId id="267" r:id="rId8"/>
    <p:sldId id="266" r:id="rId9"/>
    <p:sldId id="265" r:id="rId10"/>
    <p:sldId id="270" r:id="rId11"/>
    <p:sldId id="269" r:id="rId12"/>
    <p:sldId id="287" r:id="rId13"/>
    <p:sldId id="288" r:id="rId14"/>
    <p:sldId id="290" r:id="rId15"/>
    <p:sldId id="289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258" r:id="rId42"/>
  </p:sldIdLst>
  <p:sldSz cx="51206400" cy="28803600"/>
  <p:notesSz cx="6858000" cy="9144000"/>
  <p:defaultTextStyle>
    <a:defPPr>
      <a:defRPr lang="ru-RU"/>
    </a:defPPr>
    <a:lvl1pPr marL="0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074">
          <p15:clr>
            <a:srgbClr val="A4A3A4"/>
          </p15:clr>
        </p15:guide>
        <p15:guide id="2" pos="161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8289"/>
    <a:srgbClr val="E30613"/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9" d="100"/>
          <a:sy n="29" d="100"/>
        </p:scale>
        <p:origin x="-84" y="-132"/>
      </p:cViewPr>
      <p:guideLst>
        <p:guide orient="horz" pos="9074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A82B-8DC8-4E8C-874F-0E6F31C05A1B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6D234-288C-4CBC-AD5E-B70A39626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5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6BD0-027C-46D5-A516-EA7F5D5263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5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6BD0-027C-46D5-A516-EA7F5D52637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6BD0-027C-46D5-A516-EA7F5D52637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11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9641D-A9D5-4864-A8B1-3E50903BDA40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6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6BD0-027C-46D5-A516-EA7F5D52637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6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0480" y="8947806"/>
            <a:ext cx="43525440" cy="61741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0" y="16322038"/>
            <a:ext cx="35844480" cy="73609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9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3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3021491" y="-152246"/>
            <a:ext cx="6048672" cy="2831756"/>
          </a:xfrm>
          <a:prstGeom prst="rect">
            <a:avLst/>
          </a:prstGeom>
          <a:noFill/>
        </p:spPr>
        <p:txBody>
          <a:bodyPr wrap="square" lIns="365970" tIns="182985" rIns="365970" bIns="182985" rtlCol="0">
            <a:spAutoFit/>
          </a:bodyPr>
          <a:lstStyle/>
          <a:p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БИЗНЕС </a:t>
            </a:r>
            <a:b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СРЕДА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8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68C9-39B1-4EC0-9DCE-8B98CACE71F9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FFF1-6FEC-4F7A-8A34-DC9988D99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2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68C9-39B1-4EC0-9DCE-8B98CACE71F9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FFF1-6FEC-4F7A-8A34-DC9988D99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2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68C9-39B1-4EC0-9DCE-8B98CACE71F9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FFF1-6FEC-4F7A-8A34-DC9988D99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0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7110" y="1533527"/>
            <a:ext cx="44165520" cy="5567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27112" y="7060885"/>
            <a:ext cx="21662705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27112" y="10521315"/>
            <a:ext cx="21662705" cy="154752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5923240" y="7060885"/>
            <a:ext cx="21769390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5923240" y="10521315"/>
            <a:ext cx="21769390" cy="154752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68C9-39B1-4EC0-9DCE-8B98CACE71F9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FFF1-6FEC-4F7A-8A34-DC9988D99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026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6720848"/>
            <a:ext cx="46085760" cy="19009046"/>
          </a:xfrm>
          <a:prstGeom prst="rect">
            <a:avLst/>
          </a:prstGeom>
        </p:spPr>
        <p:txBody>
          <a:bodyPr vert="horz" lIns="365970" tIns="182985" rIns="365970" bIns="1829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603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495520" y="26696682"/>
            <a:ext cx="162153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6979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ctr" defTabSz="3659703" rtl="0" eaLnBrk="1" latinLnBrk="0" hangingPunct="1"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2389" indent="-1372389" algn="l" defTabSz="3659703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1pPr>
      <a:lvl2pPr marL="2973509" indent="-1143657" algn="l" defTabSz="3659703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4629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404480" indent="-914926" algn="l" defTabSz="3659703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34332" indent="-914926" algn="l" defTabSz="3659703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64184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4035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3887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53738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85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9703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9555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9406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9258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9109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8961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881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26" Type="http://schemas.openxmlformats.org/officeDocument/2006/relationships/image" Target="../media/image51.jpg"/><Relationship Id="rId3" Type="http://schemas.openxmlformats.org/officeDocument/2006/relationships/image" Target="../media/image29.jpg"/><Relationship Id="rId21" Type="http://schemas.openxmlformats.org/officeDocument/2006/relationships/image" Target="../media/image46.jpg"/><Relationship Id="rId34" Type="http://schemas.openxmlformats.org/officeDocument/2006/relationships/image" Target="../media/image59.jpg"/><Relationship Id="rId7" Type="http://schemas.openxmlformats.org/officeDocument/2006/relationships/image" Target="../media/image33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5" Type="http://schemas.openxmlformats.org/officeDocument/2006/relationships/image" Target="../media/image50.jpg"/><Relationship Id="rId33" Type="http://schemas.openxmlformats.org/officeDocument/2006/relationships/image" Target="../media/image58.jpg"/><Relationship Id="rId38" Type="http://schemas.openxmlformats.org/officeDocument/2006/relationships/image" Target="../media/image6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jpg"/><Relationship Id="rId20" Type="http://schemas.openxmlformats.org/officeDocument/2006/relationships/image" Target="../media/image45.jpg"/><Relationship Id="rId29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11" Type="http://schemas.openxmlformats.org/officeDocument/2006/relationships/image" Target="../media/image12.jpg"/><Relationship Id="rId24" Type="http://schemas.openxmlformats.org/officeDocument/2006/relationships/image" Target="../media/image49.jpg"/><Relationship Id="rId32" Type="http://schemas.openxmlformats.org/officeDocument/2006/relationships/image" Target="../media/image57.jpg"/><Relationship Id="rId37" Type="http://schemas.openxmlformats.org/officeDocument/2006/relationships/image" Target="../media/image62.jpg"/><Relationship Id="rId5" Type="http://schemas.openxmlformats.org/officeDocument/2006/relationships/image" Target="../media/image31.jpg"/><Relationship Id="rId15" Type="http://schemas.openxmlformats.org/officeDocument/2006/relationships/image" Target="../media/image40.jpg"/><Relationship Id="rId23" Type="http://schemas.openxmlformats.org/officeDocument/2006/relationships/image" Target="../media/image48.jpg"/><Relationship Id="rId28" Type="http://schemas.openxmlformats.org/officeDocument/2006/relationships/image" Target="../media/image53.jpg"/><Relationship Id="rId36" Type="http://schemas.openxmlformats.org/officeDocument/2006/relationships/image" Target="../media/image61.jpg"/><Relationship Id="rId10" Type="http://schemas.openxmlformats.org/officeDocument/2006/relationships/image" Target="../media/image36.jpg"/><Relationship Id="rId19" Type="http://schemas.openxmlformats.org/officeDocument/2006/relationships/image" Target="../media/image44.jpg"/><Relationship Id="rId31" Type="http://schemas.openxmlformats.org/officeDocument/2006/relationships/image" Target="../media/image5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Relationship Id="rId14" Type="http://schemas.openxmlformats.org/officeDocument/2006/relationships/image" Target="../media/image39.jpg"/><Relationship Id="rId22" Type="http://schemas.openxmlformats.org/officeDocument/2006/relationships/image" Target="../media/image47.jpg"/><Relationship Id="rId27" Type="http://schemas.openxmlformats.org/officeDocument/2006/relationships/image" Target="../media/image52.jpg"/><Relationship Id="rId30" Type="http://schemas.openxmlformats.org/officeDocument/2006/relationships/image" Target="../media/image55.jpg"/><Relationship Id="rId35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9.jp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10" Type="http://schemas.openxmlformats.org/officeDocument/2006/relationships/image" Target="../media/image96.jpe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7" Type="http://schemas.openxmlformats.org/officeDocument/2006/relationships/image" Target="../media/image1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13" Type="http://schemas.openxmlformats.org/officeDocument/2006/relationships/image" Target="../media/image133.jpg"/><Relationship Id="rId18" Type="http://schemas.openxmlformats.org/officeDocument/2006/relationships/image" Target="../media/image138.png"/><Relationship Id="rId26" Type="http://schemas.openxmlformats.org/officeDocument/2006/relationships/image" Target="../media/image146.jpeg"/><Relationship Id="rId3" Type="http://schemas.openxmlformats.org/officeDocument/2006/relationships/image" Target="../media/image123.jpg"/><Relationship Id="rId21" Type="http://schemas.openxmlformats.org/officeDocument/2006/relationships/image" Target="../media/image141.jpg"/><Relationship Id="rId7" Type="http://schemas.openxmlformats.org/officeDocument/2006/relationships/image" Target="../media/image127.jpg"/><Relationship Id="rId12" Type="http://schemas.openxmlformats.org/officeDocument/2006/relationships/image" Target="../media/image132.jpg"/><Relationship Id="rId17" Type="http://schemas.openxmlformats.org/officeDocument/2006/relationships/image" Target="../media/image137.jpg"/><Relationship Id="rId25" Type="http://schemas.openxmlformats.org/officeDocument/2006/relationships/image" Target="../media/image145.jpeg"/><Relationship Id="rId2" Type="http://schemas.openxmlformats.org/officeDocument/2006/relationships/image" Target="../media/image122.jpg"/><Relationship Id="rId16" Type="http://schemas.openxmlformats.org/officeDocument/2006/relationships/image" Target="../media/image136.jpg"/><Relationship Id="rId20" Type="http://schemas.openxmlformats.org/officeDocument/2006/relationships/image" Target="../media/image140.jpg"/><Relationship Id="rId29" Type="http://schemas.openxmlformats.org/officeDocument/2006/relationships/image" Target="../media/image1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jpg"/><Relationship Id="rId11" Type="http://schemas.openxmlformats.org/officeDocument/2006/relationships/image" Target="../media/image131.jpg"/><Relationship Id="rId24" Type="http://schemas.openxmlformats.org/officeDocument/2006/relationships/image" Target="../media/image144.jpeg"/><Relationship Id="rId5" Type="http://schemas.openxmlformats.org/officeDocument/2006/relationships/image" Target="../media/image125.jpg"/><Relationship Id="rId15" Type="http://schemas.openxmlformats.org/officeDocument/2006/relationships/image" Target="../media/image135.jpg"/><Relationship Id="rId23" Type="http://schemas.openxmlformats.org/officeDocument/2006/relationships/image" Target="../media/image143.jpeg"/><Relationship Id="rId28" Type="http://schemas.openxmlformats.org/officeDocument/2006/relationships/image" Target="../media/image117.png"/><Relationship Id="rId10" Type="http://schemas.openxmlformats.org/officeDocument/2006/relationships/image" Target="../media/image130.png"/><Relationship Id="rId19" Type="http://schemas.openxmlformats.org/officeDocument/2006/relationships/image" Target="../media/image139.jpg"/><Relationship Id="rId4" Type="http://schemas.openxmlformats.org/officeDocument/2006/relationships/image" Target="../media/image124.jpg"/><Relationship Id="rId9" Type="http://schemas.openxmlformats.org/officeDocument/2006/relationships/image" Target="../media/image129.jpg"/><Relationship Id="rId14" Type="http://schemas.openxmlformats.org/officeDocument/2006/relationships/image" Target="../media/image134.jpg"/><Relationship Id="rId22" Type="http://schemas.openxmlformats.org/officeDocument/2006/relationships/image" Target="../media/image142.png"/><Relationship Id="rId27" Type="http://schemas.openxmlformats.org/officeDocument/2006/relationships/image" Target="../media/image147.png"/><Relationship Id="rId30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jpg"/><Relationship Id="rId5" Type="http://schemas.openxmlformats.org/officeDocument/2006/relationships/image" Target="../media/image151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13" Type="http://schemas.openxmlformats.org/officeDocument/2006/relationships/image" Target="../media/image161.jpeg"/><Relationship Id="rId3" Type="http://schemas.openxmlformats.org/officeDocument/2006/relationships/image" Target="../media/image123.jpg"/><Relationship Id="rId7" Type="http://schemas.openxmlformats.org/officeDocument/2006/relationships/image" Target="../media/image156.jpg"/><Relationship Id="rId12" Type="http://schemas.openxmlformats.org/officeDocument/2006/relationships/image" Target="../media/image16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11" Type="http://schemas.openxmlformats.org/officeDocument/2006/relationships/image" Target="../media/image147.png"/><Relationship Id="rId5" Type="http://schemas.openxmlformats.org/officeDocument/2006/relationships/image" Target="../media/image138.png"/><Relationship Id="rId10" Type="http://schemas.openxmlformats.org/officeDocument/2006/relationships/image" Target="../media/image159.jpg"/><Relationship Id="rId4" Type="http://schemas.openxmlformats.org/officeDocument/2006/relationships/image" Target="../media/image155.png"/><Relationship Id="rId9" Type="http://schemas.openxmlformats.org/officeDocument/2006/relationships/image" Target="../media/image15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41.jpg"/><Relationship Id="rId18" Type="http://schemas.openxmlformats.org/officeDocument/2006/relationships/image" Target="../media/image172.png"/><Relationship Id="rId3" Type="http://schemas.openxmlformats.org/officeDocument/2006/relationships/image" Target="../media/image162.png"/><Relationship Id="rId21" Type="http://schemas.openxmlformats.org/officeDocument/2006/relationships/image" Target="../media/image117.png"/><Relationship Id="rId7" Type="http://schemas.openxmlformats.org/officeDocument/2006/relationships/image" Target="../media/image164.png"/><Relationship Id="rId12" Type="http://schemas.openxmlformats.org/officeDocument/2006/relationships/image" Target="../media/image148.jpg"/><Relationship Id="rId17" Type="http://schemas.openxmlformats.org/officeDocument/2006/relationships/image" Target="../media/image171.png"/><Relationship Id="rId2" Type="http://schemas.openxmlformats.org/officeDocument/2006/relationships/image" Target="../media/image29.jpg"/><Relationship Id="rId16" Type="http://schemas.openxmlformats.org/officeDocument/2006/relationships/image" Target="../media/image170.jpe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jpg"/><Relationship Id="rId11" Type="http://schemas.openxmlformats.org/officeDocument/2006/relationships/image" Target="../media/image168.jpg"/><Relationship Id="rId5" Type="http://schemas.openxmlformats.org/officeDocument/2006/relationships/image" Target="../media/image163.jpg"/><Relationship Id="rId15" Type="http://schemas.openxmlformats.org/officeDocument/2006/relationships/image" Target="../media/image169.jpg"/><Relationship Id="rId10" Type="http://schemas.openxmlformats.org/officeDocument/2006/relationships/image" Target="../media/image167.png"/><Relationship Id="rId19" Type="http://schemas.openxmlformats.org/officeDocument/2006/relationships/image" Target="../media/image159.jpg"/><Relationship Id="rId4" Type="http://schemas.openxmlformats.org/officeDocument/2006/relationships/image" Target="../media/image149.png"/><Relationship Id="rId9" Type="http://schemas.openxmlformats.org/officeDocument/2006/relationships/image" Target="../media/image166.png"/><Relationship Id="rId14" Type="http://schemas.openxmlformats.org/officeDocument/2006/relationships/image" Target="../media/image135.jpg"/><Relationship Id="rId22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3" Type="http://schemas.openxmlformats.org/officeDocument/2006/relationships/image" Target="../media/image175.jpg"/><Relationship Id="rId7" Type="http://schemas.openxmlformats.org/officeDocument/2006/relationships/image" Target="../media/image179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g"/><Relationship Id="rId5" Type="http://schemas.openxmlformats.org/officeDocument/2006/relationships/image" Target="../media/image177.jpg"/><Relationship Id="rId4" Type="http://schemas.openxmlformats.org/officeDocument/2006/relationships/image" Target="../media/image176.png"/><Relationship Id="rId9" Type="http://schemas.openxmlformats.org/officeDocument/2006/relationships/image" Target="../media/image18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g"/><Relationship Id="rId13" Type="http://schemas.openxmlformats.org/officeDocument/2006/relationships/image" Target="../media/image192.jpg"/><Relationship Id="rId3" Type="http://schemas.openxmlformats.org/officeDocument/2006/relationships/image" Target="../media/image182.jpg"/><Relationship Id="rId7" Type="http://schemas.openxmlformats.org/officeDocument/2006/relationships/image" Target="../media/image186.jpg"/><Relationship Id="rId12" Type="http://schemas.openxmlformats.org/officeDocument/2006/relationships/image" Target="../media/image19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Relationship Id="rId11" Type="http://schemas.openxmlformats.org/officeDocument/2006/relationships/image" Target="../media/image190.jpg"/><Relationship Id="rId5" Type="http://schemas.openxmlformats.org/officeDocument/2006/relationships/image" Target="../media/image184.jpg"/><Relationship Id="rId15" Type="http://schemas.openxmlformats.org/officeDocument/2006/relationships/image" Target="../media/image194.jpg"/><Relationship Id="rId10" Type="http://schemas.openxmlformats.org/officeDocument/2006/relationships/image" Target="../media/image189.jpg"/><Relationship Id="rId4" Type="http://schemas.openxmlformats.org/officeDocument/2006/relationships/image" Target="../media/image183.jpg"/><Relationship Id="rId9" Type="http://schemas.openxmlformats.org/officeDocument/2006/relationships/image" Target="../media/image188.jpg"/><Relationship Id="rId14" Type="http://schemas.openxmlformats.org/officeDocument/2006/relationships/image" Target="../media/image19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9.jpg"/><Relationship Id="rId4" Type="http://schemas.openxmlformats.org/officeDocument/2006/relationships/image" Target="../media/image19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9.jpeg"/><Relationship Id="rId4" Type="http://schemas.openxmlformats.org/officeDocument/2006/relationships/image" Target="../media/image19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3" Type="http://schemas.openxmlformats.org/officeDocument/2006/relationships/image" Target="../media/image200.jpg"/><Relationship Id="rId7" Type="http://schemas.openxmlformats.org/officeDocument/2006/relationships/image" Target="../media/image20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3.jpg"/><Relationship Id="rId5" Type="http://schemas.openxmlformats.org/officeDocument/2006/relationships/image" Target="../media/image202.jpg"/><Relationship Id="rId4" Type="http://schemas.openxmlformats.org/officeDocument/2006/relationships/image" Target="../media/image20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Picture 2" descr="\\Disco\IOS_Online\+Мероприятия\2024\04\Презентация шаблон\Фото лидеров\Презентации бизнес-форм апрель_Монтажная область 1 копия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" y="144016"/>
            <a:ext cx="51205334" cy="28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72" y="9361240"/>
            <a:ext cx="15120000" cy="15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63483" y="14545816"/>
            <a:ext cx="33076478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0" b="1" dirty="0" smtClean="0">
                <a:solidFill>
                  <a:srgbClr val="CC9900"/>
                </a:solidFill>
              </a:rPr>
              <a:t>Организация </a:t>
            </a:r>
            <a:br>
              <a:rPr lang="ru-RU" sz="18000" b="1" dirty="0" smtClean="0">
                <a:solidFill>
                  <a:srgbClr val="CC9900"/>
                </a:solidFill>
              </a:rPr>
            </a:br>
            <a:r>
              <a:rPr lang="ru-RU" sz="18000" b="1" dirty="0" smtClean="0">
                <a:solidFill>
                  <a:srgbClr val="CC9900"/>
                </a:solidFill>
              </a:rPr>
              <a:t>системы обучения структуры</a:t>
            </a:r>
            <a:r>
              <a:rPr lang="ru-RU" sz="18000" b="1" dirty="0" smtClean="0">
                <a:solidFill>
                  <a:schemeClr val="bg1"/>
                </a:solidFill>
              </a:rPr>
              <a:t/>
            </a:r>
            <a:br>
              <a:rPr lang="ru-RU" sz="18000" b="1" dirty="0" smtClean="0">
                <a:solidFill>
                  <a:schemeClr val="bg1"/>
                </a:solidFill>
              </a:rPr>
            </a:br>
            <a:r>
              <a:rPr lang="ru-RU" sz="10000" b="1" dirty="0" smtClean="0">
                <a:solidFill>
                  <a:srgbClr val="CC9900"/>
                </a:solidFill>
              </a:rPr>
              <a:t/>
            </a:r>
            <a:br>
              <a:rPr lang="ru-RU" sz="10000" b="1" dirty="0" smtClean="0">
                <a:solidFill>
                  <a:srgbClr val="CC9900"/>
                </a:solidFill>
              </a:rPr>
            </a:br>
            <a:r>
              <a:rPr lang="ru-RU" sz="18000" b="1" dirty="0" smtClean="0">
                <a:solidFill>
                  <a:schemeClr val="bg1"/>
                </a:solidFill>
              </a:rPr>
              <a:t>Марина Арбузова (Минск)</a:t>
            </a:r>
            <a:endParaRPr lang="ru-RU" sz="1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048" y="9292611"/>
            <a:ext cx="5934284" cy="4200670"/>
          </a:xfrm>
          <a:prstGeom prst="rect">
            <a:avLst/>
          </a:prstGeom>
        </p:spPr>
      </p:pic>
      <p:pic>
        <p:nvPicPr>
          <p:cNvPr id="10" name="Объект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874" y="10193069"/>
            <a:ext cx="6399555" cy="4530019"/>
          </a:xfrm>
          <a:prstGeom prst="rect">
            <a:avLst/>
          </a:prstGeom>
        </p:spPr>
      </p:pic>
      <p:pic>
        <p:nvPicPr>
          <p:cNvPr id="9" name="Объект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801" y="11235271"/>
            <a:ext cx="7268739" cy="5145283"/>
          </a:xfrm>
          <a:prstGeom prst="rect">
            <a:avLst/>
          </a:prstGeom>
        </p:spPr>
      </p:pic>
      <p:pic>
        <p:nvPicPr>
          <p:cNvPr id="7" name="Объект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653" y="11834770"/>
            <a:ext cx="7477410" cy="5292994"/>
          </a:xfrm>
          <a:prstGeom prst="rect">
            <a:avLst/>
          </a:prstGeom>
        </p:spPr>
      </p:pic>
      <p:pic>
        <p:nvPicPr>
          <p:cNvPr id="6" name="Объект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946" y="12822328"/>
            <a:ext cx="7448526" cy="5272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99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Развитие структуры -</a:t>
            </a:r>
            <a:endParaRPr lang="ru-RU" sz="36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20" y="5954079"/>
            <a:ext cx="46085760" cy="190090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15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115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 </a:t>
            </a:r>
            <a:r>
              <a:rPr lang="ru-RU" sz="11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мотивация команды на развитие </a:t>
            </a:r>
            <a:endParaRPr lang="ru-RU" sz="11500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1500" b="1" u="sng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своих</a:t>
            </a:r>
            <a:r>
              <a:rPr lang="ru-RU" sz="115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структур, </a:t>
            </a:r>
            <a:r>
              <a:rPr lang="ru-RU" sz="115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приглашение новых Участников.</a:t>
            </a:r>
          </a:p>
          <a:p>
            <a:pPr marL="0" indent="0">
              <a:buNone/>
            </a:pPr>
            <a:endParaRPr lang="ru-RU" sz="11500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5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600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6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600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6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Это влияет и на увеличение товарооборота, 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3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на приход новых лидеров в структуру. </a:t>
            </a:r>
            <a:r>
              <a:rPr lang="ru-RU" sz="13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8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1235271"/>
            <a:ext cx="11962576" cy="8210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36" y="13689165"/>
            <a:ext cx="7655287" cy="54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9900" b="1" dirty="0" smtClean="0">
                <a:solidFill>
                  <a:srgbClr val="FFFF00"/>
                </a:solidFill>
              </a:rPr>
              <a:t>                </a:t>
            </a:r>
            <a:r>
              <a:rPr lang="ru-RU" sz="16600" b="1" dirty="0" smtClean="0">
                <a:solidFill>
                  <a:srgbClr val="FFFF00"/>
                </a:solidFill>
              </a:rPr>
              <a:t>Система обучения </a:t>
            </a:r>
            <a:r>
              <a:rPr lang="ru-RU" sz="16600" b="1" dirty="0">
                <a:solidFill>
                  <a:srgbClr val="FFFF00"/>
                </a:solidFill>
              </a:rPr>
              <a:t>в нашей структуре</a:t>
            </a:r>
            <a:endParaRPr lang="ru-RU" sz="365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873817"/>
              </p:ext>
            </p:extLst>
          </p:nvPr>
        </p:nvGraphicFramePr>
        <p:xfrm>
          <a:off x="1624534" y="5943971"/>
          <a:ext cx="47957332" cy="2063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8666"/>
                <a:gridCol w="239786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800" dirty="0" smtClean="0"/>
                        <a:t>Бизнес-обучение</a:t>
                      </a:r>
                      <a:endParaRPr lang="ru-RU" sz="1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dirty="0" smtClean="0"/>
                        <a:t>Изучение продукции</a:t>
                      </a:r>
                      <a:endParaRPr lang="ru-RU" sz="13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1.Индивидуальное обучение Уч.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  1.Круглые столы с дегустацией </a:t>
                      </a:r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2.Школа </a:t>
                      </a:r>
                      <a:r>
                        <a:rPr lang="en-US" sz="11500" dirty="0" smtClean="0"/>
                        <a:t>START </a:t>
                      </a:r>
                      <a:r>
                        <a:rPr lang="ru-RU" sz="11500" dirty="0" smtClean="0"/>
                        <a:t>для</a:t>
                      </a:r>
                      <a:r>
                        <a:rPr lang="ru-RU" sz="11500" baseline="0" dirty="0" smtClean="0"/>
                        <a:t> новых Уч.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  2.Дни открытых дверей</a:t>
                      </a:r>
                      <a:r>
                        <a:rPr lang="ru-RU" sz="11500" baseline="0" dirty="0" smtClean="0"/>
                        <a:t>, выставка</a:t>
                      </a:r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3.Бизнес-обучение в группах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  3.Тематические школы</a:t>
                      </a:r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4.Базовые</a:t>
                      </a:r>
                      <a:r>
                        <a:rPr lang="ru-RU" sz="11500" baseline="0" dirty="0" smtClean="0"/>
                        <a:t> школы по бизнесу на ИЦ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  4.Вебинары с производителями</a:t>
                      </a:r>
                      <a:r>
                        <a:rPr lang="ru-RU" sz="11500" baseline="0" dirty="0" smtClean="0"/>
                        <a:t> </a:t>
                      </a:r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5.</a:t>
                      </a:r>
                      <a:r>
                        <a:rPr lang="en-US" sz="11500" dirty="0" smtClean="0"/>
                        <a:t>ZOOM-</a:t>
                      </a:r>
                      <a:r>
                        <a:rPr lang="ru-RU" sz="11500" dirty="0" smtClean="0"/>
                        <a:t>конференции</a:t>
                      </a:r>
                      <a:r>
                        <a:rPr lang="ru-RU" sz="11500" baseline="0" dirty="0" smtClean="0"/>
                        <a:t> и </a:t>
                      </a:r>
                      <a:r>
                        <a:rPr lang="ru-RU" sz="11500" baseline="0" dirty="0" err="1" smtClean="0"/>
                        <a:t>вебинары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  5.Клуб «Органическое земледелие»</a:t>
                      </a:r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6.Клуб «Золотое руно» для кв. Рук.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  6.</a:t>
                      </a:r>
                      <a:r>
                        <a:rPr lang="ru-RU" sz="11500" baseline="0" dirty="0" smtClean="0"/>
                        <a:t>«</a:t>
                      </a:r>
                      <a:r>
                        <a:rPr lang="ru-RU" sz="11500" dirty="0" smtClean="0"/>
                        <a:t>Недели производителей» на ИЦ</a:t>
                      </a:r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7.Выездные школы на природу 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8.Выездные семинары</a:t>
                      </a:r>
                      <a:r>
                        <a:rPr lang="ru-RU" sz="11500" baseline="0" dirty="0" smtClean="0"/>
                        <a:t> 3-дневные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9.Поездки на ДР и события</a:t>
                      </a:r>
                      <a:r>
                        <a:rPr lang="ru-RU" sz="11500" baseline="0" dirty="0" smtClean="0"/>
                        <a:t> Компании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10.Планёрки</a:t>
                      </a:r>
                      <a:r>
                        <a:rPr lang="ru-RU" sz="11500" baseline="0" dirty="0" smtClean="0"/>
                        <a:t> с лидерами структуры</a:t>
                      </a:r>
                      <a:endParaRPr lang="ru-RU" sz="1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0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26"/>
            <a:ext cx="51236489" cy="288205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18" y="9188191"/>
            <a:ext cx="6044199" cy="60441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882" y="20716561"/>
            <a:ext cx="3868124" cy="516414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95" y="15252663"/>
            <a:ext cx="5682008" cy="56820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66" y="15232390"/>
            <a:ext cx="6027307" cy="60273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896744" y="1703854"/>
            <a:ext cx="66154262" cy="9090732"/>
          </a:xfrm>
        </p:spPr>
        <p:txBody>
          <a:bodyPr>
            <a:normAutofit fontScale="90000"/>
          </a:bodyPr>
          <a:lstStyle/>
          <a:p>
            <a:r>
              <a:rPr lang="ru-RU" sz="14700" b="1" dirty="0" smtClean="0">
                <a:solidFill>
                  <a:srgbClr val="FFFF00"/>
                </a:solidFill>
              </a:rPr>
              <a:t>Продукция АРГО – это продукция </a:t>
            </a:r>
            <a:br>
              <a:rPr lang="ru-RU" sz="14700" b="1" dirty="0" smtClean="0">
                <a:solidFill>
                  <a:srgbClr val="FFFF00"/>
                </a:solidFill>
              </a:rPr>
            </a:br>
            <a:r>
              <a:rPr lang="ru-RU" sz="14000" b="1" dirty="0">
                <a:solidFill>
                  <a:srgbClr val="FFFF00"/>
                </a:solidFill>
              </a:rPr>
              <a:t>          </a:t>
            </a:r>
            <a:r>
              <a:rPr lang="ru-RU" sz="12800" b="1" dirty="0">
                <a:solidFill>
                  <a:srgbClr val="FFFF00"/>
                </a:solidFill>
              </a:rPr>
              <a:t>ПОВСЕДНЕВНОГО, </a:t>
            </a:r>
            <a:br>
              <a:rPr lang="ru-RU" sz="12800" b="1" dirty="0">
                <a:solidFill>
                  <a:srgbClr val="FFFF00"/>
                </a:solidFill>
              </a:rPr>
            </a:br>
            <a:r>
              <a:rPr lang="ru-RU" sz="14000" b="1" dirty="0">
                <a:solidFill>
                  <a:srgbClr val="FFFF00"/>
                </a:solidFill>
              </a:rPr>
              <a:t>                              </a:t>
            </a:r>
            <a:r>
              <a:rPr lang="ru-RU" sz="12800" b="1" dirty="0">
                <a:solidFill>
                  <a:srgbClr val="FFFF00"/>
                </a:solidFill>
              </a:rPr>
              <a:t>ПОСТОЯННОГО, </a:t>
            </a:r>
            <a:br>
              <a:rPr lang="ru-RU" sz="12800" b="1" dirty="0">
                <a:solidFill>
                  <a:srgbClr val="FFFF00"/>
                </a:solidFill>
              </a:rPr>
            </a:br>
            <a:r>
              <a:rPr lang="ru-RU" sz="14000" b="1" dirty="0">
                <a:solidFill>
                  <a:srgbClr val="FFFF00"/>
                </a:solidFill>
              </a:rPr>
              <a:t>                                               </a:t>
            </a:r>
            <a:r>
              <a:rPr lang="ru-RU" sz="12800" b="1" dirty="0">
                <a:solidFill>
                  <a:srgbClr val="FFFF00"/>
                </a:solidFill>
              </a:rPr>
              <a:t>ОЧЕВИДНОГО</a:t>
            </a:r>
            <a:r>
              <a:rPr lang="ru-RU" sz="14000" b="1" dirty="0">
                <a:solidFill>
                  <a:srgbClr val="FFFF00"/>
                </a:solidFill>
              </a:rPr>
              <a:t> </a:t>
            </a:r>
            <a:r>
              <a:rPr lang="ru-RU" sz="14700" b="1" dirty="0" smtClean="0">
                <a:solidFill>
                  <a:srgbClr val="FFFF00"/>
                </a:solidFill>
              </a:rPr>
              <a:t>спроса.</a:t>
            </a:r>
            <a:br>
              <a:rPr lang="ru-RU" sz="14700" b="1" dirty="0" smtClean="0">
                <a:solidFill>
                  <a:srgbClr val="FFFF00"/>
                </a:solidFill>
              </a:rPr>
            </a:br>
            <a:r>
              <a:rPr lang="ru-RU" sz="20580" b="1" dirty="0"/>
              <a:t>                   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70" y="9151134"/>
            <a:ext cx="9147449" cy="7622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674" y="9161979"/>
            <a:ext cx="14809242" cy="12958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994" y="16994017"/>
            <a:ext cx="16019539" cy="88879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08" y="3070633"/>
            <a:ext cx="5555195" cy="555519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922" y="14520547"/>
            <a:ext cx="5701248" cy="760646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900" y="9145458"/>
            <a:ext cx="7931188" cy="79311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34" y="19522134"/>
            <a:ext cx="6358573" cy="63585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741" y="9162898"/>
            <a:ext cx="5731022" cy="57310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291" y="9158667"/>
            <a:ext cx="3901867" cy="390186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651" y="21667416"/>
            <a:ext cx="4095029" cy="40950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025" y="16814662"/>
            <a:ext cx="4233928" cy="423392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361" y="22313202"/>
            <a:ext cx="3560264" cy="35602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220" y="16670159"/>
            <a:ext cx="4589537" cy="458953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214" y="16814662"/>
            <a:ext cx="4579789" cy="457978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16" y="9188191"/>
            <a:ext cx="5332358" cy="533235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372" y="12750583"/>
            <a:ext cx="3330268" cy="402343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305" y="14428031"/>
            <a:ext cx="3516790" cy="35167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070" y="21619318"/>
            <a:ext cx="4261391" cy="42613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341" y="21780747"/>
            <a:ext cx="4092715" cy="409271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496" y="13060534"/>
            <a:ext cx="3877457" cy="387745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204" y="18472978"/>
            <a:ext cx="3957710" cy="39577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302" y="17944819"/>
            <a:ext cx="3846394" cy="384639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438" y="14919213"/>
            <a:ext cx="3671249" cy="367124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68" y="12719452"/>
            <a:ext cx="4054562" cy="405456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628" y="3070633"/>
            <a:ext cx="6606908" cy="555519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385" y="21837783"/>
            <a:ext cx="4284260" cy="403567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020" y="21285905"/>
            <a:ext cx="4594804" cy="4594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316" y="22146275"/>
            <a:ext cx="3734434" cy="3734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20" y="20723558"/>
            <a:ext cx="5150145" cy="5150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63" y="10841156"/>
            <a:ext cx="3588715" cy="5115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43" y="9198872"/>
            <a:ext cx="3880078" cy="255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350"/>
            <a:ext cx="51206400" cy="28803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12768" y="277831"/>
            <a:ext cx="44470995" cy="6415282"/>
          </a:xfrm>
          <a:prstGeom prst="rect">
            <a:avLst/>
          </a:prstGeom>
          <a:ln w="127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008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15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15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400" u="sng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Индивидуальная работа</a:t>
            </a:r>
            <a:r>
              <a:rPr lang="ru-RU" sz="12000" u="sng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</a:pPr>
            <a:r>
              <a:rPr lang="ru-RU" sz="1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мечты, цели, планирование, создание своей базы данных – </a:t>
            </a:r>
          </a:p>
          <a:p>
            <a:pPr lvl="0" algn="ctr">
              <a:lnSpc>
                <a:spcPct val="107000"/>
              </a:lnSpc>
            </a:pPr>
            <a:r>
              <a:rPr lang="ru-RU" sz="1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списка имён, приглашения, </a:t>
            </a:r>
            <a:r>
              <a:rPr lang="ru-RU" sz="12000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промоушен</a:t>
            </a:r>
            <a:r>
              <a:rPr lang="ru-RU" sz="12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Наставнику</a:t>
            </a:r>
            <a:r>
              <a:rPr lang="ru-RU" sz="115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                                                              </a:t>
            </a:r>
            <a:endParaRPr lang="ru-RU" sz="115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29" y="6984976"/>
            <a:ext cx="24884819" cy="18663612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r="-790"/>
          <a:stretch/>
        </p:blipFill>
        <p:spPr>
          <a:xfrm>
            <a:off x="31291832" y="6984976"/>
            <a:ext cx="16119509" cy="1864633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203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6704" y="543049"/>
            <a:ext cx="43862722" cy="6290183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008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00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44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en-US" sz="1344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344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группой:</a:t>
            </a:r>
            <a:r>
              <a:rPr lang="ru-RU" sz="1344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</a:pPr>
            <a:r>
              <a:rPr lang="ru-RU" sz="100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бизнес-обучение </a:t>
            </a:r>
            <a:r>
              <a:rPr lang="ru-RU" sz="121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практическим</a:t>
            </a:r>
            <a:r>
              <a:rPr lang="ru-RU" sz="12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навыкам: приглашения, звонки,   собеседования и т.д.  в форме тренинга;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904" y="7440059"/>
            <a:ext cx="24823142" cy="18617361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" r="21073"/>
          <a:stretch/>
        </p:blipFill>
        <p:spPr>
          <a:xfrm>
            <a:off x="2550197" y="7441420"/>
            <a:ext cx="19524611" cy="1861736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833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51206400" cy="28803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2843" y="387347"/>
            <a:ext cx="49576582" cy="645484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008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008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00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512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со структурой</a:t>
            </a:r>
            <a:r>
              <a:rPr lang="ru-RU" sz="1176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07000"/>
              </a:lnSpc>
            </a:pPr>
            <a:r>
              <a:rPr lang="ru-RU" sz="1176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176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азовые </a:t>
            </a:r>
            <a:r>
              <a:rPr lang="ru-RU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бизнес-школы, семинары, </a:t>
            </a:r>
            <a:r>
              <a:rPr lang="en-US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ZOOM-</a:t>
            </a:r>
            <a:r>
              <a:rPr lang="ru-RU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конференции, </a:t>
            </a:r>
            <a:r>
              <a:rPr lang="ru-RU" sz="1176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вебинары</a:t>
            </a:r>
            <a:r>
              <a:rPr lang="ru-RU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lnSpc>
                <a:spcPct val="107000"/>
              </a:lnSpc>
            </a:pPr>
            <a:r>
              <a:rPr lang="ru-RU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поездки на события Компании.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-138" r="6008"/>
          <a:stretch/>
        </p:blipFill>
        <p:spPr>
          <a:xfrm>
            <a:off x="697878" y="7633052"/>
            <a:ext cx="27345070" cy="18500635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-138"/>
          <a:stretch/>
        </p:blipFill>
        <p:spPr>
          <a:xfrm>
            <a:off x="28652173" y="7633048"/>
            <a:ext cx="21906961" cy="1850063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5482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563" y="9731035"/>
            <a:ext cx="20558698" cy="1541902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2256" y="530515"/>
            <a:ext cx="48836004" cy="8670001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1134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br>
              <a:rPr lang="ru-RU" sz="1134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34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134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924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512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 </a:t>
            </a:r>
            <a:r>
              <a:rPr lang="en-US" sz="1512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r>
              <a:rPr lang="ru-RU" sz="1302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новых Участников</a:t>
            </a:r>
            <a:r>
              <a:rPr lang="ru-RU" sz="1302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302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34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11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</a:t>
            </a:r>
            <a:r>
              <a:rPr lang="ru-RU" sz="11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Рынок труда и преимущества АРГО. Продукт как инструмент бизнеса. ПВ и формирование товарооборота. Инструменты бизнеса. Список </a:t>
            </a:r>
            <a:r>
              <a:rPr lang="ru-RU" sz="11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имён</a:t>
            </a:r>
            <a:r>
              <a:rPr lang="ru-RU" sz="11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Приглашение. Мечта, цели, планирование. Вера в себя. Влияние окружения. Позитивное мышление. Система обучения в структуре, расписание школ. События Компании.</a:t>
            </a:r>
            <a:br>
              <a:rPr lang="ru-RU" sz="11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100" dirty="0">
              <a:solidFill>
                <a:srgbClr val="FFFF00"/>
              </a:solidFill>
            </a:endParaRPr>
          </a:p>
        </p:txBody>
      </p:sp>
      <p:pic>
        <p:nvPicPr>
          <p:cNvPr id="28" name="Объект 2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61" y="9731031"/>
            <a:ext cx="27411594" cy="15419023"/>
          </a:xfr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56" y="19970280"/>
            <a:ext cx="8704030" cy="533121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37" y="22635885"/>
            <a:ext cx="6344411" cy="309338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553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" y="3175"/>
            <a:ext cx="51206400" cy="28803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4569" y="859060"/>
            <a:ext cx="28638359" cy="712329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15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sz="115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8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Выездные </a:t>
            </a:r>
            <a:r>
              <a:rPr lang="ru-RU" sz="13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школы, </a:t>
            </a:r>
          </a:p>
          <a:p>
            <a:pPr lvl="0" algn="ctr">
              <a:lnSpc>
                <a:spcPct val="107000"/>
              </a:lnSpc>
            </a:pPr>
            <a:r>
              <a:rPr lang="ru-RU" sz="115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ru-RU" sz="100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 на природе </a:t>
            </a:r>
            <a:endParaRPr lang="ru-RU" sz="1848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100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2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разных городах, в летнее время</a:t>
            </a:r>
            <a:r>
              <a:rPr lang="ru-RU" sz="100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3024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" y="9971890"/>
            <a:ext cx="21274239" cy="1595567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115" y="9971888"/>
            <a:ext cx="21336277" cy="1600221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2601" t="1" r="12758" b="478"/>
          <a:stretch/>
        </p:blipFill>
        <p:spPr>
          <a:xfrm>
            <a:off x="31967939" y="859060"/>
            <a:ext cx="18463628" cy="1384771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576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183" y="1871003"/>
            <a:ext cx="49838515" cy="5279123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1512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302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ru-RU" sz="205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2058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планёрки </a:t>
            </a:r>
            <a:r>
              <a:rPr lang="ru-RU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лидерами структуры </a:t>
            </a:r>
            <a:r>
              <a:rPr lang="ru-RU" sz="205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5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(планирование месяца и распределение ответственности)</a:t>
            </a:r>
            <a:endParaRPr lang="ru-RU" sz="16800" dirty="0">
              <a:solidFill>
                <a:srgbClr val="FFFF00"/>
              </a:solidFill>
            </a:endParaRPr>
          </a:p>
        </p:txBody>
      </p:sp>
      <p:pic>
        <p:nvPicPr>
          <p:cNvPr id="25" name="Объект 2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0" y="7836856"/>
            <a:ext cx="23820754" cy="17865565"/>
          </a:xfrm>
          <a:ln>
            <a:solidFill>
              <a:srgbClr val="FFFF00"/>
            </a:solidFill>
          </a:ln>
        </p:spPr>
      </p:pic>
      <p:pic>
        <p:nvPicPr>
          <p:cNvPr id="27" name="Объект 2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53" y="7836856"/>
            <a:ext cx="23820754" cy="17865565"/>
          </a:xfr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61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-2"/>
            <a:ext cx="51206408" cy="288036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0060" y="426726"/>
            <a:ext cx="49979580" cy="970522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008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8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1512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«Золотое руно» </a:t>
            </a:r>
          </a:p>
          <a:p>
            <a:pPr lvl="0" algn="ctr">
              <a:lnSpc>
                <a:spcPct val="107000"/>
              </a:lnSpc>
            </a:pPr>
            <a:r>
              <a:rPr lang="ru-RU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Эксклюзивное обучение </a:t>
            </a:r>
            <a:r>
              <a:rPr lang="ru-RU" sz="1176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для квалифицированных Руководителей</a:t>
            </a:r>
            <a:r>
              <a:rPr lang="ru-RU" sz="1176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 </a:t>
            </a:r>
          </a:p>
          <a:p>
            <a:pPr lvl="0" algn="ctr">
              <a:lnSpc>
                <a:spcPct val="107000"/>
              </a:lnSpc>
            </a:pPr>
            <a:r>
              <a:rPr lang="ru-RU" sz="115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раз в два месяца в выходной день с 11 до 18ч)</a:t>
            </a:r>
          </a:p>
          <a:p>
            <a:pPr lvl="0" algn="ctr">
              <a:lnSpc>
                <a:spcPct val="107000"/>
              </a:lnSpc>
            </a:pPr>
            <a:r>
              <a:rPr lang="ru-RU" sz="10000" u="sng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10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навыки работы со структурой, формирование команды. </a:t>
            </a:r>
          </a:p>
          <a:p>
            <a:pPr lvl="0" algn="ctr">
              <a:lnSpc>
                <a:spcPct val="107000"/>
              </a:lnSpc>
            </a:pPr>
            <a:r>
              <a:rPr lang="ru-RU" sz="10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Информация, обмен опытом, тренинги, деловые игры, общение…  </a:t>
            </a:r>
            <a:r>
              <a:rPr lang="ru-RU" sz="10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10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" y="10371206"/>
            <a:ext cx="27621783" cy="1591191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 r="13205"/>
          <a:stretch/>
        </p:blipFill>
        <p:spPr>
          <a:xfrm>
            <a:off x="28483520" y="10371206"/>
            <a:ext cx="10408793" cy="1591191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1" t="8011" r="29665" b="689"/>
          <a:stretch/>
        </p:blipFill>
        <p:spPr>
          <a:xfrm>
            <a:off x="39356728" y="10371206"/>
            <a:ext cx="11109046" cy="1591191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411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Почему АРГО?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20" y="6336904"/>
            <a:ext cx="46085760" cy="19392990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15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АРГО </a:t>
            </a:r>
            <a:r>
              <a:rPr lang="ru-RU" sz="1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УНИКАЛЬНАЯ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продуманная бизнес-система,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дающая по-настоящему РЕАЛЬНЫЙ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шанс </a:t>
            </a:r>
            <a:r>
              <a:rPr lang="ru-RU" sz="120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зарабатывать деньги</a:t>
            </a:r>
            <a:r>
              <a:rPr lang="ru-RU" sz="1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2002 </a:t>
            </a:r>
            <a:r>
              <a:rPr lang="ru-RU" sz="1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приход в АРГО</a:t>
            </a:r>
          </a:p>
          <a:p>
            <a:pPr marL="0" lvl="0" indent="0" algn="ctr">
              <a:buNone/>
            </a:pPr>
            <a:r>
              <a:rPr lang="ru-RU" sz="1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2003 </a:t>
            </a:r>
            <a:r>
              <a:rPr lang="ru-RU" sz="1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рейтинг 20</a:t>
            </a:r>
          </a:p>
          <a:p>
            <a:pPr marL="0" lvl="0" indent="0" algn="ctr">
              <a:buNone/>
            </a:pPr>
            <a:r>
              <a:rPr lang="ru-RU" sz="1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2004 </a:t>
            </a:r>
            <a:r>
              <a:rPr lang="ru-RU" sz="1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рейтинг 50</a:t>
            </a:r>
          </a:p>
          <a:p>
            <a:pPr marL="0" lvl="0" indent="0" algn="ctr">
              <a:buNone/>
            </a:pPr>
            <a:r>
              <a:rPr lang="ru-RU" sz="1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2005 </a:t>
            </a:r>
            <a:r>
              <a:rPr lang="ru-RU" sz="1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рейтинг 100 </a:t>
            </a:r>
          </a:p>
          <a:p>
            <a:endParaRPr lang="ru-RU" dirty="0"/>
          </a:p>
        </p:txBody>
      </p:sp>
      <p:pic>
        <p:nvPicPr>
          <p:cNvPr id="4" name="Объект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296" y="1153481"/>
            <a:ext cx="14167322" cy="2498364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208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634" y="620057"/>
            <a:ext cx="49246789" cy="9916641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8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8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7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Формируется</a:t>
            </a:r>
            <a:r>
              <a:rPr lang="ru-RU" sz="11700" b="1" i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7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7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7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«культура поддержания квалификации Руководитель» </a:t>
            </a:r>
            <a: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b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7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«культура регулярного приглашения новых Участников»</a:t>
            </a:r>
            <a: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1170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осознанное отношение</a:t>
            </a:r>
            <a: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 этому процессу: почему это важно для всех? </a:t>
            </a:r>
            <a:b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Объявляем </a:t>
            </a:r>
            <a:r>
              <a:rPr lang="ru-RU" sz="117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промоушены</a:t>
            </a:r>
            <a: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развитие ГО </a:t>
            </a:r>
            <a:b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приход новых Участников и достижение квалификаций.</a:t>
            </a:r>
            <a:br>
              <a:rPr lang="ru-RU" sz="117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700" dirty="0">
              <a:solidFill>
                <a:srgbClr val="FFFF0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056" y="10784605"/>
            <a:ext cx="24684031" cy="15390771"/>
          </a:xfrm>
          <a:ln w="127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08" y="10784605"/>
            <a:ext cx="20504066" cy="15390771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74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" y="-1763276"/>
            <a:ext cx="51312005" cy="288630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467" b="1986"/>
          <a:stretch/>
        </p:blipFill>
        <p:spPr>
          <a:xfrm>
            <a:off x="14886222" y="14329792"/>
            <a:ext cx="9757931" cy="1062158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72808" y="-1445689"/>
            <a:ext cx="44165520" cy="4585648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П</a:t>
            </a:r>
            <a:r>
              <a:rPr lang="ru-RU" b="1" dirty="0" err="1" smtClean="0">
                <a:solidFill>
                  <a:srgbClr val="FFFF00"/>
                </a:solidFill>
              </a:rPr>
              <a:t>ромоушен</a:t>
            </a:r>
            <a:r>
              <a:rPr lang="ru-RU" b="1" dirty="0" smtClean="0">
                <a:solidFill>
                  <a:srgbClr val="FFFF00"/>
                </a:solidFill>
              </a:rPr>
              <a:t> в нашей структуре!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59463" y="2223858"/>
            <a:ext cx="27026210" cy="6990656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1760" dirty="0">
                <a:solidFill>
                  <a:srgbClr val="FFFF00"/>
                </a:solidFill>
              </a:rPr>
              <a:t>Новый Руководитель </a:t>
            </a:r>
            <a:r>
              <a:rPr lang="ru-RU" dirty="0" smtClean="0">
                <a:solidFill>
                  <a:srgbClr val="FFFF00"/>
                </a:solidFill>
              </a:rPr>
              <a:t>с ГО не менее 500</a:t>
            </a:r>
            <a:r>
              <a:rPr lang="en-US" dirty="0" err="1" smtClean="0">
                <a:solidFill>
                  <a:srgbClr val="FFFF00"/>
                </a:solidFill>
              </a:rPr>
              <a:t>pv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b="0" dirty="0" smtClean="0">
                <a:solidFill>
                  <a:srgbClr val="FFFF00"/>
                </a:solidFill>
              </a:rPr>
              <a:t>в течение 3 месяцев после достижения ранга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(при условии развития личной группы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на 1-2</a:t>
            </a:r>
            <a:r>
              <a:rPr lang="en-US" dirty="0" smtClean="0">
                <a:solidFill>
                  <a:srgbClr val="FFFF00"/>
                </a:solidFill>
              </a:rPr>
              <a:t>…</a:t>
            </a:r>
            <a:r>
              <a:rPr lang="ru-RU" dirty="0" smtClean="0">
                <a:solidFill>
                  <a:srgbClr val="FFFF00"/>
                </a:solidFill>
              </a:rPr>
              <a:t> уровень)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2626" y="9337635"/>
            <a:ext cx="39403787" cy="4745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12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/>
              </a:rPr>
              <a:t>!!! Тур выходного дня в лучших санаториях РБ </a:t>
            </a:r>
          </a:p>
          <a:p>
            <a:pPr algn="ctr"/>
            <a:r>
              <a:rPr lang="ru-RU" sz="1512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/>
              </a:rPr>
              <a:t>в команде с </a:t>
            </a:r>
            <a:r>
              <a:rPr lang="ru-RU" sz="1344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/>
              </a:rPr>
              <a:t>ЛИДЕРАМИ</a:t>
            </a:r>
            <a:r>
              <a:rPr lang="ru-RU" sz="1512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/>
              </a:rPr>
              <a:t> структуры.</a:t>
            </a:r>
            <a:endParaRPr lang="ru-RU" sz="588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3386" y="14329792"/>
            <a:ext cx="14193295" cy="10644971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5919" y="14329792"/>
            <a:ext cx="11608241" cy="1066720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0" y="14329792"/>
            <a:ext cx="14297556" cy="1072316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6413" y="9454958"/>
            <a:ext cx="3234046" cy="271459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28728678" y="3669589"/>
            <a:ext cx="21769390" cy="2232086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11760" dirty="0">
                <a:solidFill>
                  <a:srgbClr val="FFFF00"/>
                </a:solidFill>
              </a:rPr>
              <a:t>Новый Ведущий 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31520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5"/>
            <a:ext cx="51171994" cy="287842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4278" y="1045661"/>
            <a:ext cx="42297843" cy="3148660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r>
              <a:rPr lang="ru-RU" sz="13440" b="1" dirty="0">
                <a:solidFill>
                  <a:srgbClr val="FFFF00"/>
                </a:solidFill>
              </a:rPr>
              <a:t>8</a:t>
            </a:r>
            <a:r>
              <a:rPr lang="ru-RU" b="1" dirty="0" smtClean="0">
                <a:solidFill>
                  <a:srgbClr val="FFFF00"/>
                </a:solidFill>
              </a:rPr>
              <a:t>.Выездные семинары </a:t>
            </a:r>
            <a:r>
              <a:rPr lang="ru-RU" sz="15120" b="1" dirty="0">
                <a:solidFill>
                  <a:srgbClr val="FFFF00"/>
                </a:solidFill>
              </a:rPr>
              <a:t>на базе санатория (3 дня)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39135" y="4370743"/>
            <a:ext cx="21604111" cy="3332910"/>
          </a:xfrm>
        </p:spPr>
        <p:txBody>
          <a:bodyPr>
            <a:normAutofit/>
          </a:bodyPr>
          <a:lstStyle/>
          <a:p>
            <a:r>
              <a:rPr lang="ru-RU" sz="16800" dirty="0">
                <a:solidFill>
                  <a:srgbClr val="00B0F0"/>
                </a:solidFill>
              </a:rPr>
              <a:t>ЗИМНИЕ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330" y="7355330"/>
            <a:ext cx="10766566" cy="14334188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8830022" y="4602698"/>
            <a:ext cx="18800754" cy="3368009"/>
          </a:xfrm>
        </p:spPr>
        <p:txBody>
          <a:bodyPr/>
          <a:lstStyle/>
          <a:p>
            <a:r>
              <a:rPr lang="ru-RU" sz="16800" dirty="0">
                <a:solidFill>
                  <a:srgbClr val="92D050"/>
                </a:solidFill>
              </a:rPr>
              <a:t>                  ЛЕТНИЕ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713" r="1482" b="1488"/>
          <a:stretch/>
        </p:blipFill>
        <p:spPr>
          <a:xfrm>
            <a:off x="32887491" y="7703653"/>
            <a:ext cx="17409907" cy="1403625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6497" y="21804907"/>
            <a:ext cx="5641621" cy="361580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9" y="21654929"/>
            <a:ext cx="5641621" cy="359162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79" y="5129954"/>
            <a:ext cx="2257256" cy="222537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55128" y="4948247"/>
            <a:ext cx="2543843" cy="290724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Объект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-1" r="11325" b="-279"/>
          <a:stretch/>
        </p:blipFill>
        <p:spPr>
          <a:xfrm>
            <a:off x="11923697" y="5758255"/>
            <a:ext cx="13302521" cy="1810767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971" b="48"/>
          <a:stretch/>
        </p:blipFill>
        <p:spPr>
          <a:xfrm>
            <a:off x="24014436" y="10721540"/>
            <a:ext cx="8486050" cy="1506416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1482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2" y="5704467"/>
            <a:ext cx="22702109" cy="1702658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48333" y="22794202"/>
            <a:ext cx="132254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800" b="1" dirty="0">
                <a:solidFill>
                  <a:srgbClr val="FFFF00"/>
                </a:solidFill>
              </a:rPr>
              <a:t>20 лет назад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115" y="5704467"/>
            <a:ext cx="26770804" cy="20062858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3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5394" r="408"/>
          <a:stretch/>
        </p:blipFill>
        <p:spPr>
          <a:xfrm>
            <a:off x="14847032" y="529060"/>
            <a:ext cx="20095929" cy="14304788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302" t="12866" r="54857" b="1423"/>
          <a:stretch/>
        </p:blipFill>
        <p:spPr>
          <a:xfrm>
            <a:off x="2009561" y="6984976"/>
            <a:ext cx="12012855" cy="17031550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t="17895" r="24693" b="877"/>
          <a:stretch/>
        </p:blipFill>
        <p:spPr>
          <a:xfrm>
            <a:off x="13562844" y="13126972"/>
            <a:ext cx="12113905" cy="1322815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5" t="13567" r="33554" b="46786"/>
          <a:stretch/>
        </p:blipFill>
        <p:spPr>
          <a:xfrm>
            <a:off x="27018846" y="13198980"/>
            <a:ext cx="6582017" cy="1322815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24038" r="125" b="29850"/>
          <a:stretch/>
        </p:blipFill>
        <p:spPr>
          <a:xfrm>
            <a:off x="36395482" y="557630"/>
            <a:ext cx="13080110" cy="1319609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42959" y="13156016"/>
            <a:ext cx="9954974" cy="1312710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0614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978" t="-369" r="22865"/>
          <a:stretch/>
        </p:blipFill>
        <p:spPr>
          <a:xfrm>
            <a:off x="15294319" y="541783"/>
            <a:ext cx="16645478" cy="2358109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13" y="7507723"/>
            <a:ext cx="13385291" cy="18343349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1540" t="-313" r="18551" b="888"/>
          <a:stretch/>
        </p:blipFill>
        <p:spPr>
          <a:xfrm>
            <a:off x="32433910" y="7507723"/>
            <a:ext cx="17196887" cy="18343349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3" y="7026678"/>
            <a:ext cx="4677485" cy="4782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33908" y="7377768"/>
            <a:ext cx="5040294" cy="51567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94317" y="637580"/>
            <a:ext cx="4952203" cy="50512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924" y="21142528"/>
            <a:ext cx="9010168" cy="47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1"/>
            <a:ext cx="51206400" cy="2880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226" y="13164753"/>
            <a:ext cx="11357564" cy="851817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733463" y="21952321"/>
            <a:ext cx="100190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rgbClr val="FFFF00"/>
                </a:solidFill>
                <a:latin typeface="MyriadPro-Regular"/>
              </a:rPr>
              <a:t>Первая фаза </a:t>
            </a:r>
            <a:endParaRPr lang="ru-RU" sz="115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067430" y="6653518"/>
            <a:ext cx="1003813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0" b="1" dirty="0">
                <a:solidFill>
                  <a:srgbClr val="FFFF00"/>
                </a:solidFill>
                <a:latin typeface="MyriadPro-Regular"/>
              </a:rPr>
              <a:t>Вторая фаза</a:t>
            </a:r>
            <a:endParaRPr lang="ru-RU" sz="115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314933" y="22731511"/>
            <a:ext cx="97064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rgbClr val="FFFF00"/>
                </a:solidFill>
                <a:latin typeface="MyriadPro-Regular"/>
              </a:rPr>
              <a:t>Третья фаза </a:t>
            </a:r>
            <a:endParaRPr lang="ru-RU" sz="11500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07" y="1342704"/>
            <a:ext cx="11818435" cy="1062162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790" y="8995642"/>
            <a:ext cx="26675863" cy="104463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792" y="20053255"/>
            <a:ext cx="28628036" cy="262796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736875" y="1323844"/>
            <a:ext cx="28045947" cy="2936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480" b="1" dirty="0">
                <a:solidFill>
                  <a:srgbClr val="FFFF00"/>
                </a:solidFill>
              </a:rPr>
              <a:t>план вознаграждения арго</a:t>
            </a:r>
          </a:p>
        </p:txBody>
      </p:sp>
    </p:spTree>
    <p:extLst>
      <p:ext uri="{BB962C8B-B14F-4D97-AF65-F5344CB8AC3E}">
        <p14:creationId xmlns:p14="http://schemas.microsoft.com/office/powerpoint/2010/main" val="33239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9" y="0"/>
            <a:ext cx="51272659" cy="28840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00" y="1137213"/>
            <a:ext cx="13462583" cy="1209928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864" y="14372822"/>
            <a:ext cx="20645411" cy="1166914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2" y="14372822"/>
            <a:ext cx="15578909" cy="1166914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243" y="1136990"/>
            <a:ext cx="18182653" cy="1209973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919" y="1894758"/>
            <a:ext cx="7258600" cy="477425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51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9" r="-715" b="21368"/>
          <a:stretch/>
        </p:blipFill>
        <p:spPr>
          <a:xfrm rot="21412629">
            <a:off x="15681941" y="6969745"/>
            <a:ext cx="12536794" cy="4800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0111" r="1398" b="6280"/>
          <a:stretch/>
        </p:blipFill>
        <p:spPr>
          <a:xfrm rot="251897">
            <a:off x="27920199" y="4815455"/>
            <a:ext cx="23028226" cy="6227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378" y="24130321"/>
            <a:ext cx="13345517" cy="2374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062" y="24281481"/>
            <a:ext cx="14191283" cy="2508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531" y="15434244"/>
            <a:ext cx="20075714" cy="101013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566" y="10131986"/>
            <a:ext cx="6877252" cy="8665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14" y="21819939"/>
            <a:ext cx="4767815" cy="3405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961" y="18845734"/>
            <a:ext cx="20910040" cy="88519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33" y="22337937"/>
            <a:ext cx="1695704" cy="23739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829" y="15641562"/>
            <a:ext cx="2179787" cy="30402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924" y="19026059"/>
            <a:ext cx="1995042" cy="25364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319" y="18436986"/>
            <a:ext cx="6346011" cy="34218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838" y="18966540"/>
            <a:ext cx="1995042" cy="25364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180" y="18378665"/>
            <a:ext cx="6130849" cy="342187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865" y="24614915"/>
            <a:ext cx="3549743" cy="29034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883" y="24589343"/>
            <a:ext cx="4815707" cy="292902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74" y="115513"/>
            <a:ext cx="13679408" cy="52046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774" y="211749"/>
            <a:ext cx="6221809" cy="23672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944196" y="320508"/>
            <a:ext cx="6222115" cy="23557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284" y="15681080"/>
            <a:ext cx="2179787" cy="30402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04" y="11022167"/>
            <a:ext cx="8109658" cy="97315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" y="17869196"/>
            <a:ext cx="3831278" cy="288455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50" y="24664034"/>
            <a:ext cx="4047595" cy="2854337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32037731" y="5445124"/>
            <a:ext cx="1805432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20000"/>
              </a:spcBef>
            </a:pPr>
            <a:r>
              <a:rPr lang="ru-RU" sz="10200" b="1" dirty="0"/>
              <a:t>МГО500</a:t>
            </a:r>
            <a:r>
              <a:rPr lang="ru-RU" sz="30240" b="1" dirty="0"/>
              <a:t> </a:t>
            </a:r>
            <a:r>
              <a:rPr lang="ru-RU" sz="10200" b="1" dirty="0" smtClean="0"/>
              <a:t>ОГО1500</a:t>
            </a:r>
            <a:endParaRPr lang="ru-RU" sz="102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66688" y="10348722"/>
            <a:ext cx="21540154" cy="84351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344" y="11740420"/>
            <a:ext cx="2282385" cy="19019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225" y="11693506"/>
            <a:ext cx="1901987" cy="190198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355" y="11605499"/>
            <a:ext cx="1881508" cy="188150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605" y="11610383"/>
            <a:ext cx="1882961" cy="188296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049" y="11598229"/>
            <a:ext cx="1913352" cy="19133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727" y="21787907"/>
            <a:ext cx="21706499" cy="288046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549" y="24609024"/>
            <a:ext cx="3901720" cy="290934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00863" y="810846"/>
            <a:ext cx="6222115" cy="23557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453658" y="2580877"/>
            <a:ext cx="6222115" cy="23557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558" y="23105962"/>
            <a:ext cx="1571342" cy="219988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459819" y="24637906"/>
            <a:ext cx="4587874" cy="297264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9611976" y="5968251"/>
            <a:ext cx="4231864" cy="1646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100" b="1" dirty="0">
                <a:solidFill>
                  <a:srgbClr val="0070C0"/>
                </a:solidFill>
                <a:latin typeface="+mj-lt"/>
              </a:rPr>
              <a:t>ФАЗА </a:t>
            </a:r>
            <a:r>
              <a:rPr lang="en-US" sz="10100" b="1" dirty="0">
                <a:solidFill>
                  <a:srgbClr val="0070C0"/>
                </a:solidFill>
                <a:latin typeface="+mj-lt"/>
              </a:rPr>
              <a:t>II</a:t>
            </a:r>
            <a:endParaRPr lang="ru-RU" sz="101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16214" y="4841544"/>
            <a:ext cx="7329251" cy="1677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300" b="1" dirty="0">
                <a:solidFill>
                  <a:srgbClr val="0070C0"/>
                </a:solidFill>
                <a:latin typeface="MyriadPro-Regular"/>
              </a:rPr>
              <a:t>(«крыша») </a:t>
            </a:r>
            <a:endParaRPr lang="ru-RU" sz="103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37228" y="14464650"/>
            <a:ext cx="9397124" cy="474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200" b="1" dirty="0">
                <a:solidFill>
                  <a:schemeClr val="accent6">
                    <a:lumMod val="75000"/>
                  </a:schemeClr>
                </a:solidFill>
                <a:latin typeface="MyriadPro-Regular"/>
              </a:rPr>
              <a:t>(«крыльцо»)</a:t>
            </a:r>
            <a:r>
              <a:rPr lang="ru-RU" sz="30240" b="1" dirty="0">
                <a:solidFill>
                  <a:schemeClr val="accent6">
                    <a:lumMod val="75000"/>
                  </a:schemeClr>
                </a:solidFill>
                <a:latin typeface="MyriadPro-Regular"/>
              </a:rPr>
              <a:t> </a:t>
            </a:r>
            <a:endParaRPr lang="ru-RU" sz="3024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29095" y="20120616"/>
            <a:ext cx="995979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200" b="1" dirty="0">
                <a:solidFill>
                  <a:srgbClr val="C00000"/>
                </a:solidFill>
                <a:latin typeface="MyriadPro-Regular"/>
              </a:rPr>
              <a:t>(«кладовая»)</a:t>
            </a:r>
          </a:p>
        </p:txBody>
      </p:sp>
    </p:spTree>
    <p:extLst>
      <p:ext uri="{BB962C8B-B14F-4D97-AF65-F5344CB8AC3E}">
        <p14:creationId xmlns:p14="http://schemas.microsoft.com/office/powerpoint/2010/main" val="34570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51206400" cy="2880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9161" y="1991749"/>
            <a:ext cx="37143376" cy="25787378"/>
          </a:xfrm>
        </p:spPr>
        <p:txBody>
          <a:bodyPr>
            <a:normAutofit fontScale="90000"/>
          </a:bodyPr>
          <a:lstStyle/>
          <a:p>
            <a:r>
              <a:rPr lang="ru-RU" sz="16800" b="1" dirty="0">
                <a:solidFill>
                  <a:srgbClr val="FFFF00"/>
                </a:solidFill>
                <a:latin typeface="MyriadPro-Regular"/>
              </a:rPr>
              <a:t>1-я фаза ПВ («крыльцо»)</a:t>
            </a:r>
            <a:br>
              <a:rPr lang="ru-RU" sz="16800" b="1" dirty="0">
                <a:solidFill>
                  <a:srgbClr val="FFFF00"/>
                </a:solidFill>
                <a:latin typeface="MyriadPro-Regular"/>
              </a:rPr>
            </a:br>
            <a:r>
              <a:rPr lang="ru-RU" sz="13020" b="1" dirty="0">
                <a:solidFill>
                  <a:srgbClr val="FFFF00"/>
                </a:solidFill>
              </a:rPr>
              <a:t>Задача 1-й фазы – довести Участника </a:t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>до квалификации Руководитель </a:t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>(до максимальных %% выплат)  </a:t>
            </a:r>
            <a:r>
              <a:rPr lang="en-US" sz="13020" dirty="0">
                <a:solidFill>
                  <a:srgbClr val="FFFF00"/>
                </a:solidFill>
              </a:rPr>
              <a:t/>
            </a:r>
            <a:br>
              <a:rPr lang="en-US" sz="13020" dirty="0">
                <a:solidFill>
                  <a:srgbClr val="FFFF00"/>
                </a:solidFill>
              </a:rPr>
            </a:br>
            <a:r>
              <a:rPr lang="ru-RU" sz="11340" dirty="0">
                <a:solidFill>
                  <a:srgbClr val="FFFF00"/>
                </a:solidFill>
              </a:rPr>
              <a:t>Бонус </a:t>
            </a:r>
            <a:r>
              <a:rPr lang="ru-RU" sz="13020" dirty="0">
                <a:solidFill>
                  <a:srgbClr val="FFFF00"/>
                </a:solidFill>
              </a:rPr>
              <a:t>за личное потребление продукции (ЛО)</a:t>
            </a:r>
            <a:r>
              <a:rPr lang="ru-RU" sz="11340" b="1" dirty="0">
                <a:solidFill>
                  <a:srgbClr val="FFFF00"/>
                </a:solidFill>
              </a:rPr>
              <a:t/>
            </a:r>
            <a:br>
              <a:rPr lang="ru-RU" sz="11340" b="1" dirty="0">
                <a:solidFill>
                  <a:srgbClr val="FFFF00"/>
                </a:solidFill>
              </a:rPr>
            </a:br>
            <a:r>
              <a:rPr lang="ru-RU" sz="11340" dirty="0">
                <a:solidFill>
                  <a:srgbClr val="FFFF00"/>
                </a:solidFill>
              </a:rPr>
              <a:t>Бонус</a:t>
            </a:r>
            <a:r>
              <a:rPr lang="ru-RU" sz="16800" dirty="0">
                <a:solidFill>
                  <a:srgbClr val="FFFF00"/>
                </a:solidFill>
              </a:rPr>
              <a:t> </a:t>
            </a:r>
            <a:r>
              <a:rPr lang="ru-RU" sz="13020" dirty="0">
                <a:solidFill>
                  <a:srgbClr val="FFFF00"/>
                </a:solidFill>
              </a:rPr>
              <a:t>за развитие потребительской группы</a:t>
            </a:r>
            <a:r>
              <a:rPr lang="ru-RU" sz="16800" dirty="0">
                <a:solidFill>
                  <a:srgbClr val="FFFF00"/>
                </a:solidFill>
              </a:rPr>
              <a:t> </a:t>
            </a:r>
            <a:r>
              <a:rPr lang="ru-RU" sz="15120" dirty="0">
                <a:solidFill>
                  <a:srgbClr val="FFFF00"/>
                </a:solidFill>
              </a:rPr>
              <a:t>(ГО)</a:t>
            </a:r>
            <a:r>
              <a:rPr lang="ru-RU" sz="13020" dirty="0">
                <a:solidFill>
                  <a:srgbClr val="FFFF00"/>
                </a:solidFill>
              </a:rPr>
              <a:t/>
            </a:r>
            <a:br>
              <a:rPr lang="ru-RU" sz="13020" dirty="0">
                <a:solidFill>
                  <a:srgbClr val="FFFF00"/>
                </a:solidFill>
              </a:rPr>
            </a:br>
            <a:r>
              <a:rPr lang="ru-RU" sz="13020" dirty="0">
                <a:solidFill>
                  <a:srgbClr val="FFFF00"/>
                </a:solidFill>
              </a:rPr>
              <a:t/>
            </a:r>
            <a:br>
              <a:rPr lang="ru-RU" sz="13020" dirty="0">
                <a:solidFill>
                  <a:srgbClr val="FFFF00"/>
                </a:solidFill>
              </a:rPr>
            </a:br>
            <a:r>
              <a:rPr lang="ru-RU" sz="13020" dirty="0">
                <a:solidFill>
                  <a:srgbClr val="FFFF00"/>
                </a:solidFill>
              </a:rPr>
              <a:t/>
            </a:r>
            <a:br>
              <a:rPr lang="ru-RU" sz="13020" dirty="0">
                <a:solidFill>
                  <a:srgbClr val="FFFF00"/>
                </a:solidFill>
              </a:rPr>
            </a:br>
            <a:r>
              <a:rPr lang="ru-RU" sz="15120" u="sng" dirty="0">
                <a:solidFill>
                  <a:srgbClr val="FFFF00"/>
                </a:solidFill>
              </a:rPr>
              <a:t>действия:</a:t>
            </a:r>
            <a:r>
              <a:rPr lang="ru-RU" sz="15120" dirty="0">
                <a:solidFill>
                  <a:srgbClr val="FFFF00"/>
                </a:solidFill>
              </a:rPr>
              <a:t>     </a:t>
            </a:r>
            <a:r>
              <a:rPr lang="en-US" sz="16800" b="1" dirty="0">
                <a:solidFill>
                  <a:srgbClr val="FFFF00"/>
                </a:solidFill>
              </a:rPr>
              <a:t/>
            </a:r>
            <a:br>
              <a:rPr lang="en-US" sz="16800" b="1" dirty="0">
                <a:solidFill>
                  <a:srgbClr val="FFFF00"/>
                </a:solidFill>
              </a:rPr>
            </a:br>
            <a:r>
              <a:rPr lang="ru-RU" sz="13020" dirty="0">
                <a:solidFill>
                  <a:srgbClr val="FFFF00"/>
                </a:solidFill>
              </a:rPr>
              <a:t> </a:t>
            </a:r>
            <a:r>
              <a:rPr lang="ru-RU" sz="13020" b="1" dirty="0">
                <a:solidFill>
                  <a:srgbClr val="FFFF00"/>
                </a:solidFill>
              </a:rPr>
              <a:t>шаг 1:</a:t>
            </a:r>
            <a:r>
              <a:rPr lang="ru-RU" sz="15120" b="1" dirty="0">
                <a:solidFill>
                  <a:srgbClr val="FFFF00"/>
                </a:solidFill>
              </a:rPr>
              <a:t> </a:t>
            </a:r>
            <a:r>
              <a:rPr lang="ru-RU" sz="11340" dirty="0">
                <a:solidFill>
                  <a:srgbClr val="FFFF00"/>
                </a:solidFill>
              </a:rPr>
              <a:t>накопи  4000</a:t>
            </a:r>
            <a:r>
              <a:rPr lang="en-US" sz="11340" dirty="0" err="1">
                <a:solidFill>
                  <a:srgbClr val="FFFF00"/>
                </a:solidFill>
              </a:rPr>
              <a:t>pv</a:t>
            </a:r>
            <a:r>
              <a:rPr lang="en-US" sz="11340" dirty="0">
                <a:solidFill>
                  <a:srgbClr val="FFFF00"/>
                </a:solidFill>
              </a:rPr>
              <a:t> </a:t>
            </a:r>
            <a:r>
              <a:rPr lang="ru-RU" sz="12800" dirty="0">
                <a:solidFill>
                  <a:srgbClr val="FFFF00"/>
                </a:solidFill>
              </a:rPr>
              <a:t>ЛО+ГО</a:t>
            </a:r>
            <a:r>
              <a:rPr lang="ru-RU" sz="10080" dirty="0">
                <a:solidFill>
                  <a:srgbClr val="FFFF00"/>
                </a:solidFill>
              </a:rPr>
              <a:t> </a:t>
            </a:r>
            <a:r>
              <a:rPr lang="ru-RU" sz="12800" dirty="0">
                <a:solidFill>
                  <a:srgbClr val="FFFF00"/>
                </a:solidFill>
              </a:rPr>
              <a:t>за любой период </a:t>
            </a:r>
            <a:r>
              <a:rPr lang="ru-RU" sz="12800" b="1" dirty="0">
                <a:solidFill>
                  <a:srgbClr val="FFFF00"/>
                </a:solidFill>
              </a:rPr>
              <a:t>или</a:t>
            </a:r>
            <a:r>
              <a:rPr lang="ru-RU" sz="12800" dirty="0">
                <a:solidFill>
                  <a:srgbClr val="FFFF00"/>
                </a:solidFill>
              </a:rPr>
              <a:t/>
            </a:r>
            <a:br>
              <a:rPr lang="ru-RU" sz="12800" dirty="0">
                <a:solidFill>
                  <a:srgbClr val="FFFF00"/>
                </a:solidFill>
              </a:rPr>
            </a:br>
            <a:r>
              <a:rPr lang="ru-RU" sz="12800" dirty="0">
                <a:solidFill>
                  <a:srgbClr val="FFFF00"/>
                </a:solidFill>
              </a:rPr>
              <a:t>сделай </a:t>
            </a:r>
            <a:r>
              <a:rPr lang="ru-RU" sz="13600" dirty="0">
                <a:solidFill>
                  <a:srgbClr val="FFFF00"/>
                </a:solidFill>
              </a:rPr>
              <a:t>Быстрый старт </a:t>
            </a:r>
            <a:r>
              <a:rPr lang="ru-RU" sz="11340" dirty="0">
                <a:solidFill>
                  <a:srgbClr val="FFFF00"/>
                </a:solidFill>
              </a:rPr>
              <a:t>2000</a:t>
            </a:r>
            <a:r>
              <a:rPr lang="en-US" sz="11340" dirty="0" err="1">
                <a:solidFill>
                  <a:srgbClr val="FFFF00"/>
                </a:solidFill>
              </a:rPr>
              <a:t>pv</a:t>
            </a:r>
            <a:r>
              <a:rPr lang="ru-RU" sz="11340" dirty="0">
                <a:solidFill>
                  <a:srgbClr val="FFFF00"/>
                </a:solidFill>
              </a:rPr>
              <a:t>  </a:t>
            </a:r>
            <a:r>
              <a:rPr lang="ru-RU" sz="12800" dirty="0">
                <a:solidFill>
                  <a:srgbClr val="FFFF00"/>
                </a:solidFill>
              </a:rPr>
              <a:t>за </a:t>
            </a:r>
            <a:r>
              <a:rPr lang="ru-RU" sz="12800" b="1" u="sng" dirty="0">
                <a:solidFill>
                  <a:srgbClr val="FFFF00"/>
                </a:solidFill>
              </a:rPr>
              <a:t>один</a:t>
            </a:r>
            <a:r>
              <a:rPr lang="ru-RU" sz="12800" dirty="0">
                <a:solidFill>
                  <a:srgbClr val="FFFF00"/>
                </a:solidFill>
              </a:rPr>
              <a:t> месяц </a:t>
            </a:r>
            <a:r>
              <a:rPr lang="ru-RU" sz="18700" dirty="0">
                <a:solidFill>
                  <a:srgbClr val="FFFF00"/>
                </a:solidFill>
              </a:rPr>
              <a:t/>
            </a:r>
            <a:br>
              <a:rPr lang="ru-RU" sz="18700" dirty="0">
                <a:solidFill>
                  <a:srgbClr val="FFFF00"/>
                </a:solidFill>
              </a:rPr>
            </a:br>
            <a:r>
              <a:rPr lang="ru-RU" sz="15120" b="1" dirty="0">
                <a:solidFill>
                  <a:srgbClr val="FFFF00"/>
                </a:solidFill>
              </a:rPr>
              <a:t>шаг 2: </a:t>
            </a:r>
            <a:r>
              <a:rPr lang="ru-RU" sz="11340" dirty="0">
                <a:solidFill>
                  <a:srgbClr val="FFFF00"/>
                </a:solidFill>
              </a:rPr>
              <a:t>поддерживай ежемесячно</a:t>
            </a:r>
            <a:r>
              <a:rPr lang="ru-RU" sz="13440" dirty="0">
                <a:solidFill>
                  <a:srgbClr val="FFFF00"/>
                </a:solidFill>
              </a:rPr>
              <a:t> </a:t>
            </a:r>
            <a:r>
              <a:rPr lang="ru-RU" sz="11340" dirty="0">
                <a:solidFill>
                  <a:srgbClr val="FFFF00"/>
                </a:solidFill>
              </a:rPr>
              <a:t>свой</a:t>
            </a:r>
            <a:r>
              <a:rPr lang="ru-RU" sz="13440" dirty="0">
                <a:solidFill>
                  <a:srgbClr val="FFFF00"/>
                </a:solidFill>
              </a:rPr>
              <a:t> </a:t>
            </a:r>
            <a:r>
              <a:rPr lang="ru-RU" sz="13020" dirty="0">
                <a:solidFill>
                  <a:srgbClr val="FFFF00"/>
                </a:solidFill>
              </a:rPr>
              <a:t>ГО </a:t>
            </a:r>
            <a:r>
              <a:rPr lang="ru-RU" sz="12800" dirty="0">
                <a:solidFill>
                  <a:srgbClr val="FFFF00"/>
                </a:solidFill>
              </a:rPr>
              <a:t>не менее 500</a:t>
            </a:r>
            <a:r>
              <a:rPr lang="en-US" sz="12800" dirty="0" err="1">
                <a:solidFill>
                  <a:srgbClr val="FFFF00"/>
                </a:solidFill>
              </a:rPr>
              <a:t>pv</a:t>
            </a:r>
            <a:r>
              <a:rPr lang="ru-RU" sz="18700" dirty="0">
                <a:solidFill>
                  <a:srgbClr val="FFFF00"/>
                </a:solidFill>
              </a:rPr>
              <a:t/>
            </a:r>
            <a:br>
              <a:rPr lang="ru-RU" sz="18700" dirty="0">
                <a:solidFill>
                  <a:srgbClr val="FFFF00"/>
                </a:solidFill>
              </a:rPr>
            </a:br>
            <a:r>
              <a:rPr lang="ru-RU" sz="13440" b="1" dirty="0">
                <a:solidFill>
                  <a:srgbClr val="FFFF00"/>
                </a:solidFill>
              </a:rPr>
              <a:t>(!находишься еще на верхней ступеньке «крыльца»)</a:t>
            </a:r>
            <a:r>
              <a:rPr lang="ru-RU" sz="13440" dirty="0">
                <a:solidFill>
                  <a:srgbClr val="FFFF00"/>
                </a:solidFill>
              </a:rPr>
              <a:t/>
            </a:r>
            <a:br>
              <a:rPr lang="ru-RU" sz="13440" dirty="0">
                <a:solidFill>
                  <a:srgbClr val="FFFF00"/>
                </a:solidFill>
              </a:rPr>
            </a:br>
            <a:r>
              <a:rPr lang="ru-RU" sz="13020" dirty="0">
                <a:solidFill>
                  <a:srgbClr val="FFFF00"/>
                </a:solidFill>
              </a:rPr>
              <a:t/>
            </a:r>
            <a:br>
              <a:rPr lang="ru-RU" sz="13020" dirty="0">
                <a:solidFill>
                  <a:srgbClr val="FFFF00"/>
                </a:solidFill>
              </a:rPr>
            </a:br>
            <a:endParaRPr lang="ru-RU" sz="1302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643" y="17514513"/>
            <a:ext cx="10983273" cy="794724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412124" y="24236184"/>
            <a:ext cx="175855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24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32462" y="14811037"/>
            <a:ext cx="4736533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240" dirty="0">
              <a:solidFill>
                <a:srgbClr val="FFFF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499497" y="16978572"/>
            <a:ext cx="37750" cy="1667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360604" y="24349803"/>
            <a:ext cx="175855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240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29994" y="24236184"/>
            <a:ext cx="22454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240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0626" y="21290661"/>
            <a:ext cx="22649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240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53184" y="24349803"/>
            <a:ext cx="175855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240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6840" y="18070836"/>
            <a:ext cx="175855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240" dirty="0">
              <a:solidFill>
                <a:srgbClr val="FFFF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285" y="3441401"/>
            <a:ext cx="12203667" cy="915275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286" y="727669"/>
            <a:ext cx="12203667" cy="229686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328" y="2497455"/>
            <a:ext cx="3378845" cy="339393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3905" y="12970674"/>
            <a:ext cx="23785440" cy="252702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13037" y="12970674"/>
            <a:ext cx="20902517" cy="252702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076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1100" b="1" dirty="0" smtClean="0">
                <a:solidFill>
                  <a:srgbClr val="FFFF00"/>
                </a:solidFill>
              </a:rPr>
              <a:t>Ключ к успеху</a:t>
            </a:r>
            <a:endParaRPr lang="ru-RU" sz="211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5016" y="5954079"/>
            <a:ext cx="46085760" cy="19009046"/>
          </a:xfrm>
        </p:spPr>
        <p:txBody>
          <a:bodyPr>
            <a:noAutofit/>
          </a:bodyPr>
          <a:lstStyle/>
          <a:p>
            <a:r>
              <a:rPr lang="ru-RU" sz="15000" dirty="0">
                <a:solidFill>
                  <a:srgbClr val="FFFF00"/>
                </a:solidFill>
              </a:rPr>
              <a:t>Для успеха в АРГО главное дело –</a:t>
            </a:r>
          </a:p>
          <a:p>
            <a:pPr marL="0" indent="0">
              <a:buNone/>
            </a:pPr>
            <a:r>
              <a:rPr lang="ru-RU" sz="15000" dirty="0">
                <a:solidFill>
                  <a:srgbClr val="FFFF00"/>
                </a:solidFill>
              </a:rPr>
              <a:t>                                   построение структуры.</a:t>
            </a:r>
            <a:br>
              <a:rPr lang="ru-RU" sz="15000" dirty="0">
                <a:solidFill>
                  <a:srgbClr val="FFFF00"/>
                </a:solidFill>
              </a:rPr>
            </a:br>
            <a:endParaRPr lang="ru-RU" sz="15000" dirty="0">
              <a:solidFill>
                <a:srgbClr val="FFFF00"/>
              </a:solidFill>
              <a:latin typeface="Calibri Light" panose="020F0302020204030204"/>
            </a:endParaRPr>
          </a:p>
          <a:p>
            <a:r>
              <a:rPr lang="ru-RU" sz="15000" b="1" dirty="0" smtClean="0">
                <a:solidFill>
                  <a:srgbClr val="FFFF00"/>
                </a:solidFill>
                <a:latin typeface="Calibri Light" panose="020F0302020204030204"/>
              </a:rPr>
              <a:t>Именно </a:t>
            </a:r>
            <a:r>
              <a:rPr lang="ru-RU" sz="15000" b="1" dirty="0">
                <a:solidFill>
                  <a:srgbClr val="FFFF00"/>
                </a:solidFill>
                <a:latin typeface="Calibri Light" panose="020F0302020204030204"/>
              </a:rPr>
              <a:t>в этом лежит ключ к УСПЕХУ.</a:t>
            </a:r>
          </a:p>
          <a:p>
            <a:pPr marL="0" indent="0">
              <a:buNone/>
            </a:pPr>
            <a:endParaRPr lang="ru-RU" sz="15000" b="1" dirty="0">
              <a:solidFill>
                <a:srgbClr val="FFFF00"/>
              </a:solidFill>
              <a:latin typeface="Calibri Light" panose="020F0302020204030204"/>
            </a:endParaRPr>
          </a:p>
          <a:p>
            <a:r>
              <a:rPr lang="ru-RU" sz="15000" b="1" dirty="0" smtClean="0">
                <a:solidFill>
                  <a:srgbClr val="FFFF00"/>
                </a:solidFill>
                <a:latin typeface="Calibri Light" panose="020F0302020204030204"/>
              </a:rPr>
              <a:t>Структура </a:t>
            </a:r>
            <a:r>
              <a:rPr lang="ru-RU" sz="15000" b="1" dirty="0">
                <a:solidFill>
                  <a:srgbClr val="FFFF00"/>
                </a:solidFill>
                <a:latin typeface="Calibri Light" panose="020F0302020204030204"/>
              </a:rPr>
              <a:t>– наш самый важный актив</a:t>
            </a:r>
            <a:r>
              <a:rPr lang="ru-RU" sz="15000" b="1" dirty="0" smtClean="0">
                <a:solidFill>
                  <a:srgbClr val="FFFF00"/>
                </a:solidFill>
                <a:latin typeface="Calibri Light" panose="020F0302020204030204"/>
              </a:rPr>
              <a:t>!</a:t>
            </a:r>
            <a:endParaRPr lang="ru-RU" sz="15000" b="1" dirty="0">
              <a:solidFill>
                <a:srgbClr val="FFFF00"/>
              </a:solidFill>
              <a:latin typeface="Calibri Light" panose="020F0302020204030204"/>
            </a:endParaRPr>
          </a:p>
          <a:p>
            <a:r>
              <a:rPr lang="ru-RU" sz="15000" b="1" dirty="0" smtClean="0">
                <a:solidFill>
                  <a:srgbClr val="FFFF00"/>
                </a:solidFill>
                <a:latin typeface="Calibri Light" panose="020F0302020204030204"/>
              </a:rPr>
              <a:t>Численность </a:t>
            </a:r>
            <a:r>
              <a:rPr lang="ru-RU" sz="15000" b="1" dirty="0">
                <a:solidFill>
                  <a:srgbClr val="FFFF00"/>
                </a:solidFill>
                <a:latin typeface="Calibri Light" panose="020F0302020204030204"/>
              </a:rPr>
              <a:t>структуры не ограничена!!!</a:t>
            </a:r>
            <a:br>
              <a:rPr lang="ru-RU" sz="15000" b="1" dirty="0">
                <a:solidFill>
                  <a:srgbClr val="FFFF00"/>
                </a:solidFill>
                <a:latin typeface="Calibri Light" panose="020F0302020204030204"/>
              </a:rPr>
            </a:br>
            <a:endParaRPr lang="ru-RU" sz="15000" dirty="0"/>
          </a:p>
          <a:p>
            <a:endParaRPr lang="ru-RU" sz="15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656" y="9004375"/>
            <a:ext cx="10563290" cy="108012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31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038"/>
            <a:ext cx="51245576" cy="28825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479" y="10422453"/>
            <a:ext cx="17172433" cy="54406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8357" y="11570051"/>
            <a:ext cx="3513679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0" dirty="0">
                <a:solidFill>
                  <a:srgbClr val="FFFF00"/>
                </a:solidFill>
              </a:rPr>
              <a:t>На </a:t>
            </a:r>
            <a:r>
              <a:rPr lang="ru-RU" sz="11500" dirty="0" smtClean="0">
                <a:solidFill>
                  <a:srgbClr val="FFFF00"/>
                </a:solidFill>
              </a:rPr>
              <a:t>его размер влияет </a:t>
            </a:r>
            <a:r>
              <a:rPr lang="ru-RU" sz="11500" dirty="0">
                <a:solidFill>
                  <a:srgbClr val="FFFF00"/>
                </a:solidFill>
              </a:rPr>
              <a:t>свой ГО:</a:t>
            </a:r>
            <a:r>
              <a:rPr lang="ru-RU" sz="8400" dirty="0">
                <a:solidFill>
                  <a:srgbClr val="FFFF00"/>
                </a:solidFill>
              </a:rPr>
              <a:t> </a:t>
            </a:r>
            <a:endParaRPr lang="ru-RU" sz="8400" dirty="0" smtClean="0">
              <a:solidFill>
                <a:srgbClr val="FFFF00"/>
              </a:solidFill>
            </a:endParaRPr>
          </a:p>
          <a:p>
            <a:r>
              <a:rPr lang="ru-RU" sz="11500" dirty="0" smtClean="0">
                <a:solidFill>
                  <a:srgbClr val="FFFF00"/>
                </a:solidFill>
              </a:rPr>
              <a:t>минимальный (500</a:t>
            </a:r>
            <a:r>
              <a:rPr lang="en-US" sz="11500" dirty="0" err="1" smtClean="0">
                <a:solidFill>
                  <a:srgbClr val="FFFF00"/>
                </a:solidFill>
              </a:rPr>
              <a:t>pv</a:t>
            </a:r>
            <a:r>
              <a:rPr lang="en-US" sz="11500" dirty="0" smtClean="0">
                <a:solidFill>
                  <a:srgbClr val="FFFF00"/>
                </a:solidFill>
              </a:rPr>
              <a:t>) </a:t>
            </a:r>
            <a:r>
              <a:rPr lang="ru-RU" sz="11500" dirty="0" smtClean="0">
                <a:solidFill>
                  <a:srgbClr val="FFFF00"/>
                </a:solidFill>
              </a:rPr>
              <a:t>или оптимальный</a:t>
            </a:r>
            <a:r>
              <a:rPr lang="en-US" sz="11500" dirty="0" smtClean="0">
                <a:solidFill>
                  <a:srgbClr val="FFFF00"/>
                </a:solidFill>
              </a:rPr>
              <a:t> (1500pv)</a:t>
            </a:r>
            <a:endParaRPr lang="ru-RU" sz="115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8357" y="98975"/>
            <a:ext cx="40007154" cy="114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440" b="1" dirty="0">
                <a:solidFill>
                  <a:srgbClr val="FFFF00"/>
                </a:solidFill>
                <a:latin typeface="MyriadPro-Regular"/>
              </a:rPr>
              <a:t>2-я фаза ПВ («крыша») </a:t>
            </a:r>
          </a:p>
          <a:p>
            <a:pPr algn="ctr"/>
            <a:r>
              <a:rPr lang="ru-RU" sz="10080" b="1" dirty="0">
                <a:solidFill>
                  <a:srgbClr val="FFFF00"/>
                </a:solidFill>
                <a:latin typeface="MyriadPro-Regular"/>
              </a:rPr>
              <a:t> </a:t>
            </a:r>
            <a:r>
              <a:rPr lang="ru-RU" sz="10500" b="1" dirty="0">
                <a:solidFill>
                  <a:srgbClr val="FFFF00"/>
                </a:solidFill>
                <a:latin typeface="MyriadPro-Regular"/>
              </a:rPr>
              <a:t>Задача 2-й фазы - помочь Руководителю создать свою команду </a:t>
            </a:r>
            <a:r>
              <a:rPr lang="ru-RU" sz="10500" b="1" dirty="0" smtClean="0">
                <a:solidFill>
                  <a:srgbClr val="FFFF00"/>
                </a:solidFill>
                <a:latin typeface="MyriadPro-Regular"/>
              </a:rPr>
              <a:t>через </a:t>
            </a:r>
            <a:r>
              <a:rPr lang="ru-RU" sz="10500" b="1" dirty="0">
                <a:solidFill>
                  <a:srgbClr val="FFFF00"/>
                </a:solidFill>
                <a:latin typeface="MyriadPro-Regular"/>
              </a:rPr>
              <a:t>рост Руководителей </a:t>
            </a:r>
            <a:r>
              <a:rPr lang="ru-RU" sz="10500" b="1" dirty="0" smtClean="0">
                <a:solidFill>
                  <a:srgbClr val="FFFF00"/>
                </a:solidFill>
                <a:latin typeface="MyriadPro-Regular"/>
              </a:rPr>
              <a:t>с 1-го по 5-ый уровень </a:t>
            </a:r>
            <a:endParaRPr lang="ru-RU" sz="10500" b="1" dirty="0">
              <a:solidFill>
                <a:srgbClr val="FFFF00"/>
              </a:solidFill>
              <a:latin typeface="MyriadPro-Regular"/>
            </a:endParaRPr>
          </a:p>
          <a:p>
            <a:pPr algn="ctr"/>
            <a:r>
              <a:rPr lang="ru-RU" sz="10080" b="1" dirty="0">
                <a:solidFill>
                  <a:srgbClr val="FFFF00"/>
                </a:solidFill>
                <a:latin typeface="MyriadPro-Regular"/>
              </a:rPr>
              <a:t> </a:t>
            </a:r>
            <a:r>
              <a:rPr lang="ru-RU" sz="10080" b="1" dirty="0" smtClean="0">
                <a:solidFill>
                  <a:srgbClr val="FFFF00"/>
                </a:solidFill>
                <a:latin typeface="MyriadPro-Regular"/>
              </a:rPr>
              <a:t>(</a:t>
            </a:r>
            <a:r>
              <a:rPr lang="ru-RU" sz="10080" b="1" dirty="0">
                <a:solidFill>
                  <a:srgbClr val="FFFF00"/>
                </a:solidFill>
                <a:latin typeface="MyriadPro-Regular"/>
              </a:rPr>
              <a:t>рост </a:t>
            </a:r>
            <a:r>
              <a:rPr lang="ru-RU" sz="10080" b="1" dirty="0" smtClean="0">
                <a:solidFill>
                  <a:srgbClr val="FFFF00"/>
                </a:solidFill>
                <a:latin typeface="MyriadPro-Regular"/>
              </a:rPr>
              <a:t>структуры и выплат </a:t>
            </a:r>
            <a:r>
              <a:rPr lang="ru-RU" sz="10080" b="1" dirty="0">
                <a:solidFill>
                  <a:srgbClr val="FFFF00"/>
                </a:solidFill>
                <a:latin typeface="MyriadPro-Regular"/>
              </a:rPr>
              <a:t>в геометрической прогрессии)</a:t>
            </a:r>
          </a:p>
          <a:p>
            <a:r>
              <a:rPr lang="ru-RU" sz="11800" dirty="0">
                <a:solidFill>
                  <a:srgbClr val="FFFF00"/>
                </a:solidFill>
              </a:rPr>
              <a:t>Бонус</a:t>
            </a:r>
            <a:r>
              <a:rPr lang="ru-RU" sz="15100" b="1" dirty="0">
                <a:solidFill>
                  <a:srgbClr val="FFFF00"/>
                </a:solidFill>
              </a:rPr>
              <a:t> </a:t>
            </a:r>
            <a:r>
              <a:rPr lang="ru-RU" sz="12100" dirty="0">
                <a:solidFill>
                  <a:srgbClr val="FFFF00"/>
                </a:solidFill>
              </a:rPr>
              <a:t>за развитие </a:t>
            </a:r>
            <a:r>
              <a:rPr lang="ru-RU" sz="11500" dirty="0">
                <a:solidFill>
                  <a:srgbClr val="FFFF00"/>
                </a:solidFill>
              </a:rPr>
              <a:t>руководительских </a:t>
            </a:r>
            <a:r>
              <a:rPr lang="ru-RU" sz="11500" dirty="0" smtClean="0">
                <a:solidFill>
                  <a:srgbClr val="FFFF00"/>
                </a:solidFill>
              </a:rPr>
              <a:t>структур </a:t>
            </a:r>
          </a:p>
          <a:p>
            <a:r>
              <a:rPr lang="ru-RU" sz="12000" dirty="0" smtClean="0">
                <a:solidFill>
                  <a:srgbClr val="FFFF00"/>
                </a:solidFill>
              </a:rPr>
              <a:t>с 1 по 5 поколение</a:t>
            </a:r>
            <a:r>
              <a:rPr lang="ru-RU" sz="13800" dirty="0" smtClean="0">
                <a:solidFill>
                  <a:srgbClr val="FFFF00"/>
                </a:solidFill>
              </a:rPr>
              <a:t> </a:t>
            </a:r>
            <a:r>
              <a:rPr lang="ru-RU" sz="11500" dirty="0" smtClean="0">
                <a:solidFill>
                  <a:srgbClr val="FFFF00"/>
                </a:solidFill>
              </a:rPr>
              <a:t>- </a:t>
            </a:r>
            <a:r>
              <a:rPr lang="ru-RU" sz="12100" dirty="0" smtClean="0">
                <a:solidFill>
                  <a:srgbClr val="FFFF00"/>
                </a:solidFill>
              </a:rPr>
              <a:t>это</a:t>
            </a:r>
            <a:r>
              <a:rPr lang="ru-RU" sz="10080" dirty="0" smtClean="0">
                <a:solidFill>
                  <a:srgbClr val="FFFF00"/>
                </a:solidFill>
              </a:rPr>
              <a:t> </a:t>
            </a:r>
            <a:r>
              <a:rPr lang="ru-RU" sz="14500" b="1" u="sng" dirty="0" smtClean="0">
                <a:solidFill>
                  <a:srgbClr val="FFFF00"/>
                </a:solidFill>
              </a:rPr>
              <a:t>основной процент</a:t>
            </a:r>
            <a:r>
              <a:rPr lang="ru-RU" sz="10080" dirty="0" smtClean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780" y="15795352"/>
            <a:ext cx="13633308" cy="1019973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1797" y="8309947"/>
            <a:ext cx="6222115" cy="23557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982" y="15338071"/>
            <a:ext cx="27213930" cy="1065701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709" y="16794990"/>
            <a:ext cx="3048591" cy="25404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465" y="16797753"/>
            <a:ext cx="2323591" cy="23235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570" y="16794989"/>
            <a:ext cx="2540491" cy="25404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703" y="16794988"/>
            <a:ext cx="2354915" cy="2354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458" y="16794988"/>
            <a:ext cx="2326356" cy="2326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9" y="19149904"/>
            <a:ext cx="2435525" cy="20296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14" y="17481703"/>
            <a:ext cx="1679887" cy="16798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97" y="15941019"/>
            <a:ext cx="2192870" cy="21928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1117" y="8309947"/>
            <a:ext cx="6222115" cy="23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2" y="0"/>
            <a:ext cx="51383123" cy="2890300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3257" y="25384789"/>
            <a:ext cx="4083597" cy="27087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6731" y="25519446"/>
            <a:ext cx="3817498" cy="25257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369" y="25429610"/>
            <a:ext cx="4006262" cy="26659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534" y="25333209"/>
            <a:ext cx="4160810" cy="27688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4496" y="9897523"/>
            <a:ext cx="30758741" cy="300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8400" b="1" dirty="0">
              <a:solidFill>
                <a:srgbClr val="197B30"/>
              </a:solidFill>
              <a:latin typeface="Tahoma" panose="020B0604030504040204" pitchFamily="34" charset="0"/>
            </a:endParaRPr>
          </a:p>
          <a:p>
            <a:r>
              <a:rPr lang="ru-RU" sz="10500" dirty="0">
                <a:solidFill>
                  <a:srgbClr val="FFFF00"/>
                </a:solidFill>
                <a:latin typeface="Tahoma" panose="020B0604030504040204" pitchFamily="34" charset="0"/>
              </a:rPr>
              <a:t>Зависимость размера бонуса N от ОО структуры:</a:t>
            </a:r>
            <a:endParaRPr lang="ru-RU" sz="105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3546"/>
            <a:ext cx="51841591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440" b="1" dirty="0">
                <a:solidFill>
                  <a:srgbClr val="FFFF00"/>
                </a:solidFill>
                <a:latin typeface="MyriadPro-Regular"/>
              </a:rPr>
              <a:t>3-я фаза ПВ («кладовая»)</a:t>
            </a:r>
          </a:p>
          <a:p>
            <a:pPr algn="ctr"/>
            <a:r>
              <a:rPr lang="ru-RU" sz="10080" b="1" dirty="0">
                <a:solidFill>
                  <a:srgbClr val="FFFF00"/>
                </a:solidFill>
                <a:latin typeface="Trebuchet MS" panose="020B0603020202020204" pitchFamily="34" charset="0"/>
              </a:rPr>
              <a:t>Задача</a:t>
            </a:r>
            <a:r>
              <a:rPr lang="ru-RU" sz="10080" dirty="0">
                <a:solidFill>
                  <a:srgbClr val="FFFF00"/>
                </a:solidFill>
                <a:latin typeface="Trebuchet MS" panose="020B0603020202020204" pitchFamily="34" charset="0"/>
              </a:rPr>
              <a:t> – </a:t>
            </a:r>
            <a:r>
              <a:rPr lang="ru-RU" sz="10080" b="1" dirty="0">
                <a:solidFill>
                  <a:srgbClr val="FFFF00"/>
                </a:solidFill>
                <a:latin typeface="Trebuchet MS" panose="020B0603020202020204" pitchFamily="34" charset="0"/>
              </a:rPr>
              <a:t>развить</a:t>
            </a:r>
            <a:r>
              <a:rPr lang="ru-RU" sz="10080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ru-RU" sz="10080" b="1" u="sng" dirty="0">
                <a:solidFill>
                  <a:srgbClr val="FFFF00"/>
                </a:solidFill>
                <a:latin typeface="Trebuchet MS" panose="020B0603020202020204" pitchFamily="34" charset="0"/>
              </a:rPr>
              <a:t>больше</a:t>
            </a:r>
            <a:r>
              <a:rPr lang="ru-RU" sz="10080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ru-RU" sz="10080" b="1" dirty="0">
                <a:solidFill>
                  <a:srgbClr val="FFFF00"/>
                </a:solidFill>
                <a:latin typeface="Trebuchet MS" panose="020B0603020202020204" pitchFamily="34" charset="0"/>
              </a:rPr>
              <a:t>Руководительских групп</a:t>
            </a:r>
            <a:r>
              <a:rPr lang="ru-RU" sz="10080" dirty="0">
                <a:solidFill>
                  <a:srgbClr val="FFFF00"/>
                </a:solidFill>
                <a:latin typeface="Trebuchet MS" panose="020B0603020202020204" pitchFamily="34" charset="0"/>
              </a:rPr>
              <a:t>, построить более широкий фундамент структуры  (</a:t>
            </a:r>
            <a:r>
              <a:rPr lang="ru-RU" sz="10080" b="1" dirty="0" err="1">
                <a:solidFill>
                  <a:srgbClr val="FFFF00"/>
                </a:solidFill>
                <a:latin typeface="Trebuchet MS" panose="020B0603020202020204" pitchFamily="34" charset="0"/>
              </a:rPr>
              <a:t>ув</a:t>
            </a:r>
            <a:r>
              <a:rPr lang="ru-RU" sz="10080" b="1" dirty="0">
                <a:solidFill>
                  <a:srgbClr val="FFFF00"/>
                </a:solidFill>
                <a:latin typeface="Trebuchet MS" panose="020B0603020202020204" pitchFamily="34" charset="0"/>
              </a:rPr>
              <a:t>. % выплат к основному проценту 2-ой фазы)</a:t>
            </a:r>
            <a:br>
              <a:rPr lang="ru-RU" sz="10080" b="1" dirty="0">
                <a:solidFill>
                  <a:srgbClr val="FFFF00"/>
                </a:solidFill>
                <a:latin typeface="Trebuchet MS" panose="020B0603020202020204" pitchFamily="34" charset="0"/>
              </a:rPr>
            </a:br>
            <a:endParaRPr lang="ru-RU" sz="1008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2549" y="5712542"/>
            <a:ext cx="43600124" cy="5364545"/>
          </a:xfrm>
          <a:prstGeom prst="rect">
            <a:avLst/>
          </a:prstGeom>
          <a:ln w="127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10080" dirty="0" smtClean="0">
                <a:solidFill>
                  <a:srgbClr val="FFFF00"/>
                </a:solidFill>
              </a:rPr>
              <a:t> БОНУС </a:t>
            </a:r>
            <a:r>
              <a:rPr lang="ru-RU" sz="10080" dirty="0">
                <a:solidFill>
                  <a:srgbClr val="FFFF00"/>
                </a:solidFill>
              </a:rPr>
              <a:t>БЕСКОНЕЧНОЙ ГЛУБИНЫ </a:t>
            </a:r>
            <a:r>
              <a:rPr lang="ru-RU" sz="13440" b="1" dirty="0">
                <a:solidFill>
                  <a:srgbClr val="FFFF00"/>
                </a:solidFill>
              </a:rPr>
              <a:t>N –  </a:t>
            </a:r>
            <a:r>
              <a:rPr lang="ru-RU" sz="11760" dirty="0">
                <a:solidFill>
                  <a:srgbClr val="FFFF00"/>
                </a:solidFill>
              </a:rPr>
              <a:t>это </a:t>
            </a:r>
            <a:r>
              <a:rPr lang="ru-RU" sz="13440" b="1" u="sng" dirty="0">
                <a:solidFill>
                  <a:srgbClr val="FFFF00"/>
                </a:solidFill>
              </a:rPr>
              <a:t>дополнительный </a:t>
            </a:r>
            <a:r>
              <a:rPr lang="ru-RU" sz="13400" b="1" u="sng" dirty="0">
                <a:solidFill>
                  <a:srgbClr val="FFFF00"/>
                </a:solidFill>
              </a:rPr>
              <a:t>процент</a:t>
            </a:r>
            <a:r>
              <a:rPr lang="ru-RU" sz="11760" dirty="0">
                <a:solidFill>
                  <a:srgbClr val="FFFF00"/>
                </a:solidFill>
              </a:rPr>
              <a:t>,</a:t>
            </a:r>
          </a:p>
          <a:p>
            <a:r>
              <a:rPr lang="ru-RU" sz="10080" dirty="0" smtClean="0">
                <a:solidFill>
                  <a:srgbClr val="FFFF00"/>
                </a:solidFill>
              </a:rPr>
              <a:t> начисляется </a:t>
            </a:r>
            <a:r>
              <a:rPr lang="ru-RU" sz="10080" dirty="0">
                <a:solidFill>
                  <a:srgbClr val="FFFF00"/>
                </a:solidFill>
              </a:rPr>
              <a:t>индивидуально на организационный объем (ОО) </a:t>
            </a:r>
          </a:p>
          <a:p>
            <a:r>
              <a:rPr lang="ru-RU" sz="10080" dirty="0" smtClean="0">
                <a:solidFill>
                  <a:srgbClr val="FFFF00"/>
                </a:solidFill>
              </a:rPr>
              <a:t> каждого </a:t>
            </a:r>
            <a:r>
              <a:rPr lang="ru-RU" sz="10080" dirty="0">
                <a:solidFill>
                  <a:srgbClr val="FFFF00"/>
                </a:solidFill>
              </a:rPr>
              <a:t>Руководителя 1-го поколения с </a:t>
            </a:r>
            <a:r>
              <a:rPr lang="ru-RU" sz="10080" dirty="0" smtClean="0">
                <a:solidFill>
                  <a:srgbClr val="FFFF00"/>
                </a:solidFill>
              </a:rPr>
              <a:t>учётом </a:t>
            </a:r>
            <a:r>
              <a:rPr lang="ru-RU" sz="10080" dirty="0">
                <a:solidFill>
                  <a:srgbClr val="FFFF00"/>
                </a:solidFill>
              </a:rPr>
              <a:t>своего ОО.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33" y="19288786"/>
            <a:ext cx="7701603" cy="682334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8660393" y="19241695"/>
            <a:ext cx="36764657" cy="241912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11760" dirty="0" smtClean="0">
                <a:solidFill>
                  <a:srgbClr val="FFFF00"/>
                </a:solidFill>
              </a:rPr>
              <a:t> определяется </a:t>
            </a:r>
            <a:r>
              <a:rPr lang="ru-RU" sz="11760" dirty="0">
                <a:solidFill>
                  <a:srgbClr val="FFFF00"/>
                </a:solidFill>
              </a:rPr>
              <a:t>переменная </a:t>
            </a:r>
            <a:r>
              <a:rPr lang="ru-RU" sz="15120" b="1" dirty="0">
                <a:solidFill>
                  <a:srgbClr val="FFFF00"/>
                </a:solidFill>
              </a:rPr>
              <a:t>N</a:t>
            </a:r>
            <a:r>
              <a:rPr lang="ru-RU" sz="11760" dirty="0">
                <a:solidFill>
                  <a:srgbClr val="FFFF00"/>
                </a:solidFill>
              </a:rPr>
              <a:t> на </a:t>
            </a:r>
            <a:r>
              <a:rPr lang="ru-RU" sz="11760" b="1" dirty="0">
                <a:solidFill>
                  <a:srgbClr val="FFFF00"/>
                </a:solidFill>
              </a:rPr>
              <a:t>всю</a:t>
            </a:r>
            <a:r>
              <a:rPr lang="ru-RU" sz="11760" dirty="0">
                <a:solidFill>
                  <a:srgbClr val="FFFF00"/>
                </a:solidFill>
              </a:rPr>
              <a:t> глубину структуры: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689" y="16874084"/>
            <a:ext cx="25008769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00" b="1" dirty="0">
                <a:solidFill>
                  <a:srgbClr val="FFFF00"/>
                </a:solidFill>
              </a:rPr>
              <a:t>N(A) </a:t>
            </a:r>
            <a:r>
              <a:rPr lang="ru-RU" sz="10200" b="1" dirty="0">
                <a:solidFill>
                  <a:srgbClr val="FFFF00"/>
                </a:solidFill>
              </a:rPr>
              <a:t>-</a:t>
            </a:r>
            <a:r>
              <a:rPr lang="en-US" sz="10200" b="1" dirty="0">
                <a:solidFill>
                  <a:srgbClr val="FFFF00"/>
                </a:solidFill>
              </a:rPr>
              <a:t> N(</a:t>
            </a:r>
            <a:r>
              <a:rPr lang="ru-RU" sz="10200" b="1" dirty="0">
                <a:solidFill>
                  <a:srgbClr val="FFFF00"/>
                </a:solidFill>
              </a:rPr>
              <a:t>Б)=…     </a:t>
            </a:r>
            <a:r>
              <a:rPr lang="en-US" sz="10200" b="1" dirty="0">
                <a:solidFill>
                  <a:srgbClr val="FFFF00"/>
                </a:solidFill>
              </a:rPr>
              <a:t>N(A)</a:t>
            </a:r>
            <a:r>
              <a:rPr lang="ru-RU" sz="10200" b="1" dirty="0">
                <a:solidFill>
                  <a:srgbClr val="FFFF00"/>
                </a:solidFill>
              </a:rPr>
              <a:t> - </a:t>
            </a:r>
            <a:r>
              <a:rPr lang="en-US" sz="10200" b="1" dirty="0">
                <a:solidFill>
                  <a:srgbClr val="FFFF00"/>
                </a:solidFill>
              </a:rPr>
              <a:t>N(</a:t>
            </a:r>
            <a:r>
              <a:rPr lang="ru-RU" sz="10200" b="1" dirty="0">
                <a:solidFill>
                  <a:srgbClr val="FFFF00"/>
                </a:solidFill>
              </a:rPr>
              <a:t>В)=…    </a:t>
            </a:r>
            <a:r>
              <a:rPr lang="en-US" sz="10200" b="1" dirty="0">
                <a:solidFill>
                  <a:srgbClr val="FFFF00"/>
                </a:solidFill>
              </a:rPr>
              <a:t>N(A) </a:t>
            </a:r>
            <a:r>
              <a:rPr lang="ru-RU" sz="10200" b="1" dirty="0">
                <a:solidFill>
                  <a:srgbClr val="FFFF00"/>
                </a:solidFill>
              </a:rPr>
              <a:t>-</a:t>
            </a:r>
            <a:r>
              <a:rPr lang="en-US" sz="10200" b="1" dirty="0">
                <a:solidFill>
                  <a:srgbClr val="FFFF00"/>
                </a:solidFill>
              </a:rPr>
              <a:t> N(</a:t>
            </a:r>
            <a:r>
              <a:rPr lang="ru-RU" sz="10200" b="1" dirty="0">
                <a:solidFill>
                  <a:srgbClr val="FFFF00"/>
                </a:solidFill>
              </a:rPr>
              <a:t>Г)=…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7139" y="22496147"/>
            <a:ext cx="6119694" cy="3431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4528" y="22496147"/>
            <a:ext cx="6350144" cy="3431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4655" y="23863243"/>
            <a:ext cx="1546419" cy="19627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446" y="24295043"/>
            <a:ext cx="6094708" cy="3798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20521" y="22609568"/>
            <a:ext cx="1521093" cy="19306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77417" y="22609568"/>
            <a:ext cx="1521093" cy="1930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00883" y="22568891"/>
            <a:ext cx="1521093" cy="19306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0454" y="22608203"/>
            <a:ext cx="1647672" cy="20912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065" y="23211940"/>
            <a:ext cx="4932341" cy="48815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782" y="23211940"/>
            <a:ext cx="4865427" cy="481465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153" y="23211940"/>
            <a:ext cx="6106115" cy="48146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447" y="9208289"/>
            <a:ext cx="12855194" cy="9628988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877" y="14809616"/>
            <a:ext cx="2180678" cy="18172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748919" y="14436791"/>
            <a:ext cx="1846925" cy="184692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34274" y="14556648"/>
            <a:ext cx="2205386" cy="22053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914" y="12568907"/>
            <a:ext cx="2308131" cy="230813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571175" y="12317462"/>
            <a:ext cx="2024669" cy="20246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3" y="13260927"/>
            <a:ext cx="36060902" cy="331027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2007" y="24073114"/>
            <a:ext cx="1599595" cy="20302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4799" y="25935318"/>
            <a:ext cx="1654010" cy="20993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056095" y="23211940"/>
            <a:ext cx="3874458" cy="25671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81" y="25926537"/>
            <a:ext cx="3155813" cy="21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6392" y="-834614"/>
            <a:ext cx="50891543" cy="5567365"/>
          </a:xfrm>
        </p:spPr>
        <p:txBody>
          <a:bodyPr>
            <a:normAutofit/>
          </a:bodyPr>
          <a:lstStyle/>
          <a:p>
            <a:pPr algn="ctr"/>
            <a:r>
              <a:rPr lang="ru-RU" sz="14700" b="1" dirty="0" smtClean="0">
                <a:solidFill>
                  <a:srgbClr val="FFFF00"/>
                </a:solidFill>
              </a:rPr>
              <a:t>Увеличение товарооборота структуры </a:t>
            </a:r>
            <a:endParaRPr lang="ru-RU" sz="147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92688" y="1107493"/>
            <a:ext cx="24205133" cy="333913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на 10%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9012940" y="1046843"/>
            <a:ext cx="21769390" cy="346043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на 20%                                          на 30%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00758223"/>
              </p:ext>
            </p:extLst>
          </p:nvPr>
        </p:nvGraphicFramePr>
        <p:xfrm>
          <a:off x="18056747" y="4388758"/>
          <a:ext cx="15013668" cy="23178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9741"/>
                <a:gridCol w="7413927"/>
              </a:tblGrid>
              <a:tr h="1752978"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месяц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баллы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январь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1000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февраль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1200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март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1440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апрель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1730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май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2070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июнь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2490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июль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2985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август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3580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сентябрь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4300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октябрь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5160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ноябрь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6190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9093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декабрь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7430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876863">
                <a:tc>
                  <a:txBody>
                    <a:bodyPr/>
                    <a:lstStyle/>
                    <a:p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                 </a:t>
                      </a:r>
                      <a:r>
                        <a:rPr lang="ru-RU" sz="9600" b="1" dirty="0" err="1" smtClean="0">
                          <a:solidFill>
                            <a:srgbClr val="FF0000"/>
                          </a:solidFill>
                        </a:rPr>
                        <a:t>ув</a:t>
                      </a:r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. </a:t>
                      </a:r>
                      <a:endParaRPr lang="ru-RU" sz="9600" b="1" dirty="0">
                        <a:solidFill>
                          <a:srgbClr val="FF0000"/>
                        </a:solidFill>
                      </a:endParaRPr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r>
                        <a:rPr lang="ru-RU" sz="9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7,5 раз</a:t>
                      </a:r>
                      <a:endParaRPr lang="ru-RU" sz="9600" b="1" dirty="0">
                        <a:solidFill>
                          <a:srgbClr val="FF0000"/>
                        </a:solidFill>
                      </a:endParaRPr>
                    </a:p>
                  </a:txBody>
                  <a:tcPr marL="384048" marR="384048" marT="192024" marB="192024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94769"/>
              </p:ext>
            </p:extLst>
          </p:nvPr>
        </p:nvGraphicFramePr>
        <p:xfrm>
          <a:off x="34604200" y="4507273"/>
          <a:ext cx="14560288" cy="2305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0144"/>
                <a:gridCol w="7280144"/>
              </a:tblGrid>
              <a:tr h="1717109"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месяц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баллы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январь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1000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февраль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1300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март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1690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апрель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2200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май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2850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июнь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3710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июль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4825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август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6275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сентябрь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8160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октябрь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10600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ноябрь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13780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622007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декабрь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17920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868700">
                <a:tc>
                  <a:txBody>
                    <a:bodyPr/>
                    <a:lstStyle/>
                    <a:p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                 </a:t>
                      </a:r>
                      <a:r>
                        <a:rPr lang="ru-RU" sz="9600" b="1" dirty="0" err="1" smtClean="0">
                          <a:solidFill>
                            <a:srgbClr val="FF0000"/>
                          </a:solidFill>
                        </a:rPr>
                        <a:t>ув</a:t>
                      </a:r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. </a:t>
                      </a:r>
                      <a:endParaRPr lang="ru-RU" sz="9600" b="1" dirty="0">
                        <a:solidFill>
                          <a:srgbClr val="FF0000"/>
                        </a:solidFill>
                      </a:endParaRPr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r>
                        <a:rPr lang="ru-RU" sz="9600" b="1" baseline="0" dirty="0" smtClean="0">
                          <a:solidFill>
                            <a:srgbClr val="FF0000"/>
                          </a:solidFill>
                        </a:rPr>
                        <a:t> 18 раз</a:t>
                      </a:r>
                      <a:endParaRPr lang="ru-RU" sz="9600" b="1" dirty="0">
                        <a:solidFill>
                          <a:srgbClr val="FF0000"/>
                        </a:solidFill>
                      </a:endParaRPr>
                    </a:p>
                  </a:txBody>
                  <a:tcPr marL="384048" marR="384048" marT="192024" marB="192024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170024"/>
              </p:ext>
            </p:extLst>
          </p:nvPr>
        </p:nvGraphicFramePr>
        <p:xfrm>
          <a:off x="2071439" y="4428822"/>
          <a:ext cx="14148094" cy="23147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6763"/>
                <a:gridCol w="6611331"/>
              </a:tblGrid>
              <a:tr h="1796466"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месяц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баллы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январь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1000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февраль 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1100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март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1210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апрель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1330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май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1460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июнь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1610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июль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1770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август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1950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сентябрь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2150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октябрь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2360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ноябрь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2590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1509491"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декабрь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000" dirty="0" smtClean="0"/>
                        <a:t>2850</a:t>
                      </a:r>
                      <a:endParaRPr lang="ru-RU" sz="8000" dirty="0"/>
                    </a:p>
                  </a:txBody>
                  <a:tcPr marL="384048" marR="384048" marT="192024" marB="192024"/>
                </a:tc>
              </a:tr>
              <a:tr h="2000055">
                <a:tc>
                  <a:txBody>
                    <a:bodyPr/>
                    <a:lstStyle/>
                    <a:p>
                      <a:r>
                        <a:rPr lang="ru-RU" sz="9600" dirty="0" smtClean="0"/>
                        <a:t>    </a:t>
                      </a:r>
                      <a:r>
                        <a:rPr lang="en-US" sz="9600" dirty="0" smtClean="0"/>
                        <a:t>          </a:t>
                      </a:r>
                      <a:r>
                        <a:rPr lang="ru-RU" sz="9600" dirty="0" smtClean="0"/>
                        <a:t>    </a:t>
                      </a:r>
                      <a:r>
                        <a:rPr lang="ru-RU" sz="9600" b="1" dirty="0" err="1" smtClean="0">
                          <a:solidFill>
                            <a:srgbClr val="FF0000"/>
                          </a:solidFill>
                        </a:rPr>
                        <a:t>ув</a:t>
                      </a:r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. </a:t>
                      </a:r>
                      <a:endParaRPr lang="ru-RU" sz="9600" b="1" dirty="0">
                        <a:solidFill>
                          <a:srgbClr val="FF0000"/>
                        </a:solidFill>
                      </a:endParaRPr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600" b="1" baseline="0" dirty="0" smtClean="0">
                          <a:solidFill>
                            <a:srgbClr val="FF0000"/>
                          </a:solidFill>
                        </a:rPr>
                        <a:t> в 3 раза</a:t>
                      </a:r>
                    </a:p>
                  </a:txBody>
                  <a:tcPr marL="384048" marR="384048" marT="192024" marB="1920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6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96544" y="432248"/>
            <a:ext cx="48965440" cy="2599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440" b="1" dirty="0">
                <a:solidFill>
                  <a:srgbClr val="FFFF00"/>
                </a:solidFill>
              </a:rPr>
              <a:t>Алгоритм планирования товарооборота на год: </a:t>
            </a:r>
            <a:r>
              <a:rPr lang="ru-RU" sz="8400" dirty="0">
                <a:solidFill>
                  <a:srgbClr val="FFFF00"/>
                </a:solidFill>
              </a:rPr>
              <a:t/>
            </a:r>
            <a:br>
              <a:rPr lang="ru-RU" sz="8400" dirty="0">
                <a:solidFill>
                  <a:srgbClr val="FFFF00"/>
                </a:solidFill>
              </a:rPr>
            </a:br>
            <a:r>
              <a:rPr lang="ru-RU" sz="10080" b="1" dirty="0">
                <a:solidFill>
                  <a:srgbClr val="FFFF00"/>
                </a:solidFill>
              </a:rPr>
              <a:t>Поставить</a:t>
            </a:r>
            <a:r>
              <a:rPr lang="ru-RU" sz="10080" dirty="0">
                <a:solidFill>
                  <a:srgbClr val="FFFF00"/>
                </a:solidFill>
              </a:rPr>
              <a:t> </a:t>
            </a:r>
            <a:r>
              <a:rPr lang="ru-RU" sz="10080" b="1" dirty="0">
                <a:solidFill>
                  <a:srgbClr val="FFFF00"/>
                </a:solidFill>
              </a:rPr>
              <a:t>цель на год</a:t>
            </a:r>
            <a:r>
              <a:rPr lang="ru-RU" sz="10080" dirty="0">
                <a:solidFill>
                  <a:srgbClr val="FFFF00"/>
                </a:solidFill>
              </a:rPr>
              <a:t> – например, ежемесячно </a:t>
            </a:r>
            <a:r>
              <a:rPr lang="ru-RU" sz="10080" dirty="0" err="1">
                <a:solidFill>
                  <a:srgbClr val="FFFF00"/>
                </a:solidFill>
              </a:rPr>
              <a:t>ув</a:t>
            </a:r>
            <a:r>
              <a:rPr lang="ru-RU" sz="10080" dirty="0">
                <a:solidFill>
                  <a:srgbClr val="FFFF00"/>
                </a:solidFill>
              </a:rPr>
              <a:t>. т/о на </a:t>
            </a:r>
            <a:r>
              <a:rPr lang="ru-RU" sz="10080" b="1" dirty="0">
                <a:solidFill>
                  <a:srgbClr val="FFFF00"/>
                </a:solidFill>
              </a:rPr>
              <a:t>10%</a:t>
            </a:r>
            <a:r>
              <a:rPr lang="ru-RU" sz="10080" dirty="0">
                <a:solidFill>
                  <a:srgbClr val="FFFF00"/>
                </a:solidFill>
              </a:rPr>
              <a:t/>
            </a:r>
            <a:br>
              <a:rPr lang="ru-RU" sz="10080" dirty="0">
                <a:solidFill>
                  <a:srgbClr val="FFFF00"/>
                </a:solidFill>
              </a:rPr>
            </a:br>
            <a:r>
              <a:rPr lang="ru-RU" sz="11500" dirty="0" smtClean="0">
                <a:solidFill>
                  <a:srgbClr val="FFFF00"/>
                </a:solidFill>
              </a:rPr>
              <a:t>начальный </a:t>
            </a:r>
            <a:r>
              <a:rPr lang="ru-RU" sz="11500" dirty="0">
                <a:solidFill>
                  <a:srgbClr val="FFFF00"/>
                </a:solidFill>
              </a:rPr>
              <a:t>объем – </a:t>
            </a:r>
            <a:r>
              <a:rPr lang="ru-RU" sz="11500" b="1" dirty="0">
                <a:solidFill>
                  <a:srgbClr val="FFFF00"/>
                </a:solidFill>
              </a:rPr>
              <a:t>2000 </a:t>
            </a:r>
            <a:r>
              <a:rPr lang="ru-RU" sz="11500" b="1" dirty="0" err="1">
                <a:solidFill>
                  <a:srgbClr val="FFFF00"/>
                </a:solidFill>
              </a:rPr>
              <a:t>pv</a:t>
            </a:r>
            <a:r>
              <a:rPr lang="ru-RU" sz="11500" dirty="0">
                <a:solidFill>
                  <a:srgbClr val="FFFF00"/>
                </a:solidFill>
              </a:rPr>
              <a:t/>
            </a:r>
            <a:br>
              <a:rPr lang="ru-RU" sz="11500" dirty="0">
                <a:solidFill>
                  <a:srgbClr val="FFFF00"/>
                </a:solidFill>
              </a:rPr>
            </a:br>
            <a:r>
              <a:rPr lang="ru-RU" sz="8400" dirty="0">
                <a:solidFill>
                  <a:srgbClr val="FFFF00"/>
                </a:solidFill>
              </a:rPr>
              <a:t> </a:t>
            </a:r>
            <a:r>
              <a:rPr lang="ru-RU" sz="11500" dirty="0">
                <a:solidFill>
                  <a:srgbClr val="FFFF00"/>
                </a:solidFill>
              </a:rPr>
              <a:t>задача – </a:t>
            </a:r>
            <a:r>
              <a:rPr lang="ru-RU" sz="11500" dirty="0" err="1">
                <a:solidFill>
                  <a:srgbClr val="FFFF00"/>
                </a:solidFill>
              </a:rPr>
              <a:t>ув</a:t>
            </a:r>
            <a:r>
              <a:rPr lang="ru-RU" sz="11500" dirty="0">
                <a:solidFill>
                  <a:srgbClr val="FFFF00"/>
                </a:solidFill>
              </a:rPr>
              <a:t>. до </a:t>
            </a:r>
            <a:r>
              <a:rPr lang="ru-RU" sz="11500" b="1" dirty="0">
                <a:solidFill>
                  <a:srgbClr val="FFFF00"/>
                </a:solidFill>
              </a:rPr>
              <a:t>6000 </a:t>
            </a:r>
            <a:r>
              <a:rPr lang="ru-RU" sz="11500" b="1" dirty="0" err="1">
                <a:solidFill>
                  <a:srgbClr val="FFFF00"/>
                </a:solidFill>
              </a:rPr>
              <a:t>pv</a:t>
            </a:r>
            <a:r>
              <a:rPr lang="ru-RU" sz="11500" b="1" dirty="0">
                <a:solidFill>
                  <a:srgbClr val="FFFF00"/>
                </a:solidFill>
              </a:rPr>
              <a:t> </a:t>
            </a:r>
            <a:r>
              <a:rPr lang="ru-RU" sz="11500" dirty="0">
                <a:solidFill>
                  <a:srgbClr val="FFFF00"/>
                </a:solidFill>
              </a:rPr>
              <a:t>(+ немного добавить)</a:t>
            </a:r>
            <a:br>
              <a:rPr lang="ru-RU" sz="11500" dirty="0">
                <a:solidFill>
                  <a:srgbClr val="FFFF00"/>
                </a:solidFill>
              </a:rPr>
            </a:br>
            <a:r>
              <a:rPr lang="ru-RU" sz="10080" b="1" u="sng" dirty="0">
                <a:solidFill>
                  <a:srgbClr val="FFFF00"/>
                </a:solidFill>
              </a:rPr>
              <a:t>Итого: цель на год - 6500 </a:t>
            </a:r>
            <a:r>
              <a:rPr lang="ru-RU" sz="10080" b="1" u="sng" dirty="0" err="1">
                <a:solidFill>
                  <a:srgbClr val="FFFF00"/>
                </a:solidFill>
              </a:rPr>
              <a:t>pv</a:t>
            </a:r>
            <a:r>
              <a:rPr lang="ru-RU" sz="10080" b="1" u="sng" dirty="0">
                <a:solidFill>
                  <a:srgbClr val="FFFF00"/>
                </a:solidFill>
              </a:rPr>
              <a:t> через 12 </a:t>
            </a:r>
            <a:r>
              <a:rPr lang="ru-RU" sz="10080" b="1" u="sng" dirty="0" smtClean="0">
                <a:solidFill>
                  <a:srgbClr val="FFFF00"/>
                </a:solidFill>
              </a:rPr>
              <a:t>месяцев</a:t>
            </a:r>
            <a:endParaRPr lang="ru-RU" sz="30240" dirty="0">
              <a:solidFill>
                <a:srgbClr val="FFFF00"/>
              </a:solidFill>
            </a:endParaRPr>
          </a:p>
          <a:p>
            <a:pPr marL="1440180" indent="-1440180">
              <a:buAutoNum type="arabicPeriod"/>
            </a:pPr>
            <a:r>
              <a:rPr lang="ru-RU" sz="10000" dirty="0">
                <a:solidFill>
                  <a:srgbClr val="FFFF00"/>
                </a:solidFill>
              </a:rPr>
              <a:t>Разбить т/о по месяцам в </a:t>
            </a:r>
            <a:r>
              <a:rPr lang="ru-RU" sz="10000" dirty="0" smtClean="0">
                <a:solidFill>
                  <a:srgbClr val="FFFF00"/>
                </a:solidFill>
              </a:rPr>
              <a:t>таблице</a:t>
            </a:r>
          </a:p>
          <a:p>
            <a:r>
              <a:rPr lang="ru-RU" sz="30240" dirty="0" smtClean="0">
                <a:solidFill>
                  <a:srgbClr val="FFFF00"/>
                </a:solidFill>
              </a:rPr>
              <a:t>     </a:t>
            </a:r>
            <a:endParaRPr lang="ru-RU" sz="30240" dirty="0" smtClean="0"/>
          </a:p>
          <a:p>
            <a:endParaRPr lang="ru-RU" sz="10000" dirty="0" smtClean="0">
              <a:solidFill>
                <a:srgbClr val="FFFF00"/>
              </a:solidFill>
            </a:endParaRPr>
          </a:p>
          <a:p>
            <a:r>
              <a:rPr lang="ru-RU" sz="10000" dirty="0" smtClean="0">
                <a:solidFill>
                  <a:srgbClr val="FFFF00"/>
                </a:solidFill>
              </a:rPr>
              <a:t>2. Написать </a:t>
            </a:r>
            <a:r>
              <a:rPr lang="ru-RU" sz="10000" dirty="0">
                <a:solidFill>
                  <a:srgbClr val="FFFF00"/>
                </a:solidFill>
              </a:rPr>
              <a:t>список возможных действий: </a:t>
            </a:r>
            <a:r>
              <a:rPr lang="ru-RU" sz="10000" dirty="0" err="1">
                <a:solidFill>
                  <a:srgbClr val="FFFF00"/>
                </a:solidFill>
              </a:rPr>
              <a:t>инд.собеседования</a:t>
            </a:r>
            <a:r>
              <a:rPr lang="ru-RU" sz="10000" dirty="0">
                <a:solidFill>
                  <a:srgbClr val="FFFF00"/>
                </a:solidFill>
              </a:rPr>
              <a:t>, школы, дегустации, тесты…</a:t>
            </a:r>
            <a:br>
              <a:rPr lang="ru-RU" sz="10000" dirty="0">
                <a:solidFill>
                  <a:srgbClr val="FFFF00"/>
                </a:solidFill>
              </a:rPr>
            </a:br>
            <a:r>
              <a:rPr lang="ru-RU" sz="10000" dirty="0">
                <a:solidFill>
                  <a:srgbClr val="FFFF00"/>
                </a:solidFill>
              </a:rPr>
              <a:t>    и оценить их по количеству </a:t>
            </a:r>
            <a:r>
              <a:rPr lang="ru-RU" sz="10000" dirty="0" err="1">
                <a:solidFill>
                  <a:srgbClr val="FFFF00"/>
                </a:solidFill>
              </a:rPr>
              <a:t>pv</a:t>
            </a:r>
            <a:r>
              <a:rPr lang="ru-RU" sz="10000" dirty="0">
                <a:solidFill>
                  <a:srgbClr val="FFFF00"/>
                </a:solidFill>
              </a:rPr>
              <a:t> (примерно).</a:t>
            </a:r>
            <a:br>
              <a:rPr lang="ru-RU" sz="10000" dirty="0">
                <a:solidFill>
                  <a:srgbClr val="FFFF00"/>
                </a:solidFill>
              </a:rPr>
            </a:br>
            <a:r>
              <a:rPr lang="ru-RU" sz="10000" dirty="0">
                <a:solidFill>
                  <a:srgbClr val="FFFF00"/>
                </a:solidFill>
              </a:rPr>
              <a:t>3. Выбрать из списка  действия для первого месяца.</a:t>
            </a:r>
            <a:br>
              <a:rPr lang="ru-RU" sz="10000" dirty="0">
                <a:solidFill>
                  <a:srgbClr val="FFFF00"/>
                </a:solidFill>
              </a:rPr>
            </a:br>
            <a:r>
              <a:rPr lang="ru-RU" sz="10000" dirty="0">
                <a:solidFill>
                  <a:srgbClr val="FFFF00"/>
                </a:solidFill>
              </a:rPr>
              <a:t>4. Далее делать так же для следующих месяцев.</a:t>
            </a:r>
            <a:br>
              <a:rPr lang="ru-RU" sz="10000" dirty="0">
                <a:solidFill>
                  <a:srgbClr val="FFFF00"/>
                </a:solidFill>
              </a:rPr>
            </a:br>
            <a:r>
              <a:rPr lang="ru-RU" sz="10000" dirty="0">
                <a:solidFill>
                  <a:srgbClr val="FFFF00"/>
                </a:solidFill>
              </a:rPr>
              <a:t>5. Делать анализ итогов каждый месяц.</a:t>
            </a:r>
            <a:br>
              <a:rPr lang="ru-RU" sz="10000" dirty="0">
                <a:solidFill>
                  <a:srgbClr val="FFFF00"/>
                </a:solidFill>
              </a:rPr>
            </a:br>
            <a:r>
              <a:rPr lang="ru-RU" sz="10000" dirty="0">
                <a:solidFill>
                  <a:srgbClr val="FFFF00"/>
                </a:solidFill>
              </a:rPr>
              <a:t>6.Корректировать действия.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666659"/>
              </p:ext>
            </p:extLst>
          </p:nvPr>
        </p:nvGraphicFramePr>
        <p:xfrm>
          <a:off x="684948" y="11017424"/>
          <a:ext cx="49836504" cy="5571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042"/>
                <a:gridCol w="4153042"/>
                <a:gridCol w="4153042"/>
                <a:gridCol w="4153042"/>
                <a:gridCol w="4153042"/>
                <a:gridCol w="4153042"/>
                <a:gridCol w="4153042"/>
                <a:gridCol w="4153042"/>
                <a:gridCol w="4153042"/>
                <a:gridCol w="4153042"/>
                <a:gridCol w="4153042"/>
                <a:gridCol w="4153042"/>
              </a:tblGrid>
              <a:tr h="1900141">
                <a:tc>
                  <a:txBody>
                    <a:bodyPr/>
                    <a:lstStyle/>
                    <a:p>
                      <a:r>
                        <a:rPr lang="ru-RU" sz="10200" dirty="0" err="1" smtClean="0"/>
                        <a:t>янв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err="1" smtClean="0"/>
                        <a:t>фев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smtClean="0"/>
                        <a:t>март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err="1" smtClean="0"/>
                        <a:t>апр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smtClean="0"/>
                        <a:t>май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smtClean="0"/>
                        <a:t>июнь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smtClean="0"/>
                        <a:t>июль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err="1" smtClean="0"/>
                        <a:t>авг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err="1" smtClean="0"/>
                        <a:t>сент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err="1" smtClean="0"/>
                        <a:t>окт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err="1" smtClean="0"/>
                        <a:t>нояб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200" dirty="0" smtClean="0"/>
                        <a:t>дек</a:t>
                      </a:r>
                      <a:endParaRPr lang="ru-RU" sz="10200" dirty="0"/>
                    </a:p>
                  </a:txBody>
                  <a:tcPr marL="384048" marR="384048" marT="192024" marB="192024"/>
                </a:tc>
              </a:tr>
              <a:tr h="1691006"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2000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2240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2510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2810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3150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3530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3950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4420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4950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5550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6200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10000" dirty="0" smtClean="0"/>
                        <a:t>6500</a:t>
                      </a:r>
                      <a:endParaRPr lang="ru-RU" sz="10000" dirty="0"/>
                    </a:p>
                  </a:txBody>
                  <a:tcPr marL="384048" marR="384048" marT="192024" marB="192024"/>
                </a:tc>
              </a:tr>
              <a:tr h="1691006"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  <a:tc>
                  <a:txBody>
                    <a:bodyPr/>
                    <a:lstStyle/>
                    <a:p>
                      <a:r>
                        <a:rPr lang="ru-RU" sz="8800" dirty="0" smtClean="0"/>
                        <a:t>   …</a:t>
                      </a:r>
                      <a:endParaRPr lang="ru-RU" sz="8800" dirty="0"/>
                    </a:p>
                  </a:txBody>
                  <a:tcPr marL="384048" marR="384048" marT="192024" marB="1920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0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723" y="1888545"/>
            <a:ext cx="11571239" cy="158099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831" y="1888547"/>
            <a:ext cx="23066681" cy="1583174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721" y="18838747"/>
            <a:ext cx="11571244" cy="721165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16" y="7062111"/>
            <a:ext cx="11854916" cy="98790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14" y="18161495"/>
            <a:ext cx="11854912" cy="788890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579" y="18161493"/>
            <a:ext cx="14603933" cy="797451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868" y="18161493"/>
            <a:ext cx="11620547" cy="797451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9584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9" t="596" r="17971" b="-847"/>
          <a:stretch/>
        </p:blipFill>
        <p:spPr>
          <a:xfrm>
            <a:off x="18030226" y="1234040"/>
            <a:ext cx="8879959" cy="817145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01" y="1233569"/>
            <a:ext cx="10895220" cy="812951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100" y="1234040"/>
            <a:ext cx="8171453" cy="817145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8376" y="9289772"/>
            <a:ext cx="15255731" cy="1014017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6"/>
          <a:stretch/>
        </p:blipFill>
        <p:spPr>
          <a:xfrm>
            <a:off x="950767" y="9997995"/>
            <a:ext cx="8785661" cy="82607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478" y="9997995"/>
            <a:ext cx="11028478" cy="82607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007" y="9997995"/>
            <a:ext cx="8371843" cy="82607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425" y="9997995"/>
            <a:ext cx="5497128" cy="82607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2954" b="-699"/>
          <a:stretch/>
        </p:blipFill>
        <p:spPr>
          <a:xfrm>
            <a:off x="950769" y="1233571"/>
            <a:ext cx="5676405" cy="80562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216" y="18909068"/>
            <a:ext cx="7021178" cy="692797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089" y="18851211"/>
            <a:ext cx="6949501" cy="69495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539" y="18851211"/>
            <a:ext cx="5676418" cy="69626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9" y="18851211"/>
            <a:ext cx="12578030" cy="704369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069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491" y="-967892"/>
            <a:ext cx="49615419" cy="1550374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Построенная нами </a:t>
            </a:r>
            <a:r>
              <a:rPr lang="ru-RU" sz="20160" b="1" dirty="0">
                <a:solidFill>
                  <a:srgbClr val="FFFF00"/>
                </a:solidFill>
              </a:rPr>
              <a:t>структура в АРГО </a:t>
            </a:r>
            <a:r>
              <a:rPr lang="ru-RU" b="1" dirty="0" smtClean="0">
                <a:solidFill>
                  <a:srgbClr val="FFFF00"/>
                </a:solidFill>
              </a:rPr>
              <a:t>– это и есть </a:t>
            </a:r>
            <a:r>
              <a:rPr lang="ru-RU" sz="16800" b="1" u="sng" dirty="0">
                <a:solidFill>
                  <a:srgbClr val="FFFF00"/>
                </a:solidFill>
              </a:rPr>
              <a:t>НАША</a:t>
            </a:r>
            <a:r>
              <a:rPr lang="ru-RU" sz="15120" b="1" u="sng" dirty="0">
                <a:solidFill>
                  <a:srgbClr val="FFFF00"/>
                </a:solidFill>
              </a:rPr>
              <a:t> </a:t>
            </a:r>
            <a:r>
              <a:rPr lang="ru-RU" b="1" u="sng" dirty="0" smtClean="0">
                <a:solidFill>
                  <a:srgbClr val="FFFF00"/>
                </a:solidFill>
              </a:rPr>
              <a:t>собственная</a:t>
            </a:r>
            <a:r>
              <a:rPr lang="ru-RU" b="1" dirty="0" smtClean="0">
                <a:solidFill>
                  <a:srgbClr val="FFFF00"/>
                </a:solidFill>
              </a:rPr>
              <a:t> нефтяная труба, дающая нам дивиденды, размеры которых зависят от «диаметра трубы», т.е. размера структуры.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245" y="13567951"/>
            <a:ext cx="16178337" cy="121181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24" y="13567955"/>
            <a:ext cx="15141336" cy="1211813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1217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51206400" cy="2880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85" y="15617286"/>
            <a:ext cx="9113076" cy="899210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988" y="-441759"/>
            <a:ext cx="50172423" cy="15203600"/>
          </a:xfrm>
        </p:spPr>
        <p:txBody>
          <a:bodyPr>
            <a:normAutofit/>
          </a:bodyPr>
          <a:lstStyle/>
          <a:p>
            <a:r>
              <a:rPr lang="ru-RU" sz="18100" b="1" dirty="0" smtClean="0">
                <a:solidFill>
                  <a:srgbClr val="FFFF00"/>
                </a:solidFill>
              </a:rPr>
              <a:t>Построенная нами структура в АРГО </a:t>
            </a:r>
            <a:r>
              <a:rPr lang="ru-RU" sz="15120" b="1" dirty="0" smtClean="0">
                <a:solidFill>
                  <a:srgbClr val="FFFF00"/>
                </a:solidFill>
              </a:rPr>
              <a:t>- это </a:t>
            </a:r>
            <a:r>
              <a:rPr lang="ru-RU" sz="15120" b="1" dirty="0">
                <a:solidFill>
                  <a:srgbClr val="FFFF00"/>
                </a:solidFill>
              </a:rPr>
              <a:t>и </a:t>
            </a:r>
            <a:r>
              <a:rPr lang="ru-RU" sz="15120" b="1" dirty="0" smtClean="0">
                <a:solidFill>
                  <a:srgbClr val="FFFF00"/>
                </a:solidFill>
              </a:rPr>
              <a:t/>
            </a:r>
            <a:br>
              <a:rPr lang="ru-RU" sz="15120" b="1" dirty="0" smtClean="0">
                <a:solidFill>
                  <a:srgbClr val="FFFF00"/>
                </a:solidFill>
              </a:rPr>
            </a:br>
            <a:r>
              <a:rPr lang="ru-RU" sz="15120" b="1" dirty="0" smtClean="0">
                <a:solidFill>
                  <a:srgbClr val="FFFF00"/>
                </a:solidFill>
              </a:rPr>
              <a:t>есть </a:t>
            </a:r>
            <a:r>
              <a:rPr lang="ru-RU" sz="16800" b="1" u="sng" dirty="0" smtClean="0">
                <a:solidFill>
                  <a:srgbClr val="FFFF00"/>
                </a:solidFill>
              </a:rPr>
              <a:t>НАМИ </a:t>
            </a:r>
            <a:r>
              <a:rPr lang="ru-RU" sz="16800" b="1" u="sng" dirty="0">
                <a:solidFill>
                  <a:srgbClr val="FFFF00"/>
                </a:solidFill>
              </a:rPr>
              <a:t>написанный </a:t>
            </a:r>
            <a:r>
              <a:rPr lang="ru-RU" sz="16800" b="1" dirty="0">
                <a:solidFill>
                  <a:srgbClr val="FFFF00"/>
                </a:solidFill>
              </a:rPr>
              <a:t>и ежемесячно переиздающийся бестселлер, </a:t>
            </a:r>
            <a:r>
              <a:rPr lang="ru-RU" sz="15120" b="1" dirty="0">
                <a:solidFill>
                  <a:srgbClr val="FFFF00"/>
                </a:solidFill>
              </a:rPr>
              <a:t>за который мы каждый месяц получаем </a:t>
            </a:r>
            <a:r>
              <a:rPr lang="ru-RU" sz="16800" b="1" dirty="0">
                <a:solidFill>
                  <a:srgbClr val="FFFF00"/>
                </a:solidFill>
              </a:rPr>
              <a:t>«авторский гонорар» </a:t>
            </a:r>
            <a:r>
              <a:rPr lang="ru-RU" sz="13440" b="1" dirty="0">
                <a:solidFill>
                  <a:srgbClr val="FFFF00"/>
                </a:solidFill>
              </a:rPr>
              <a:t>(бонус) </a:t>
            </a:r>
            <a:r>
              <a:rPr lang="ru-RU" sz="15120" b="1" dirty="0">
                <a:solidFill>
                  <a:srgbClr val="FFFF00"/>
                </a:solidFill>
              </a:rPr>
              <a:t>за когда-то </a:t>
            </a:r>
            <a:r>
              <a:rPr lang="ru-RU" sz="12600" b="1" u="sng" dirty="0">
                <a:solidFill>
                  <a:srgbClr val="FFFF00"/>
                </a:solidFill>
              </a:rPr>
              <a:t>один раз </a:t>
            </a:r>
            <a:r>
              <a:rPr lang="ru-RU" sz="12600" b="1" dirty="0">
                <a:solidFill>
                  <a:srgbClr val="FFFF00"/>
                </a:solidFill>
              </a:rPr>
              <a:t>проделанную работу (подписание </a:t>
            </a:r>
            <a:r>
              <a:rPr lang="ru-RU" sz="12600" b="1" dirty="0" smtClean="0">
                <a:solidFill>
                  <a:srgbClr val="FFFF00"/>
                </a:solidFill>
              </a:rPr>
              <a:t>нового Участника</a:t>
            </a:r>
            <a:r>
              <a:rPr lang="ru-RU" sz="12600" b="1" dirty="0">
                <a:solidFill>
                  <a:srgbClr val="FFFF00"/>
                </a:solidFill>
              </a:rPr>
              <a:t>)</a:t>
            </a:r>
            <a:r>
              <a:rPr lang="ru-RU" sz="1344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314" b="-796"/>
          <a:stretch/>
        </p:blipFill>
        <p:spPr>
          <a:xfrm>
            <a:off x="10102316" y="15617286"/>
            <a:ext cx="22086972" cy="899210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159" y="14132607"/>
            <a:ext cx="15874383" cy="1189046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693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941" y="360240"/>
            <a:ext cx="50517083" cy="13260969"/>
          </a:xfrm>
        </p:spPr>
        <p:txBody>
          <a:bodyPr>
            <a:normAutofit fontScale="90000"/>
          </a:bodyPr>
          <a:lstStyle/>
          <a:p>
            <a:r>
              <a:rPr lang="ru-RU" sz="18100" b="1" dirty="0" smtClean="0">
                <a:solidFill>
                  <a:srgbClr val="FFFF00"/>
                </a:solidFill>
              </a:rPr>
              <a:t>Построенная нами структура в АРГО</a:t>
            </a:r>
            <a:r>
              <a:rPr lang="ru-RU" sz="15120" b="1" dirty="0" smtClean="0">
                <a:solidFill>
                  <a:srgbClr val="FFFF00"/>
                </a:solidFill>
              </a:rPr>
              <a:t> - </a:t>
            </a:r>
            <a:r>
              <a:rPr lang="ru-RU" sz="15100" b="1" dirty="0" smtClean="0">
                <a:solidFill>
                  <a:srgbClr val="FFFF00"/>
                </a:solidFill>
              </a:rPr>
              <a:t>это </a:t>
            </a:r>
            <a:r>
              <a:rPr lang="ru-RU" sz="15100" b="1" dirty="0">
                <a:solidFill>
                  <a:srgbClr val="FFFF00"/>
                </a:solidFill>
              </a:rPr>
              <a:t>и </a:t>
            </a:r>
            <a:r>
              <a:rPr lang="ru-RU" sz="15120" b="1" dirty="0" smtClean="0">
                <a:solidFill>
                  <a:srgbClr val="FFFF00"/>
                </a:solidFill>
              </a:rPr>
              <a:t/>
            </a:r>
            <a:br>
              <a:rPr lang="ru-RU" sz="15120" b="1" dirty="0" smtClean="0">
                <a:solidFill>
                  <a:srgbClr val="FFFF00"/>
                </a:solidFill>
              </a:rPr>
            </a:br>
            <a:r>
              <a:rPr lang="ru-RU" sz="15120" b="1" dirty="0" smtClean="0">
                <a:solidFill>
                  <a:srgbClr val="FFFF00"/>
                </a:solidFill>
              </a:rPr>
              <a:t>есть </a:t>
            </a:r>
            <a:r>
              <a:rPr lang="ru-RU" sz="15120" b="1" u="sng" dirty="0">
                <a:solidFill>
                  <a:srgbClr val="FFFF00"/>
                </a:solidFill>
              </a:rPr>
              <a:t>НАШ шлягер</a:t>
            </a:r>
            <a:r>
              <a:rPr lang="ru-RU" sz="15120" b="1" dirty="0">
                <a:solidFill>
                  <a:srgbClr val="FFFF00"/>
                </a:solidFill>
              </a:rPr>
              <a:t>, ежедневно звучащий по радио, т.к. </a:t>
            </a:r>
            <a:r>
              <a:rPr lang="ru-RU" sz="14400" b="1" dirty="0">
                <a:solidFill>
                  <a:srgbClr val="FFFF00"/>
                </a:solidFill>
              </a:rPr>
              <a:t>информация в структуре продвигается уже не только нашими усилиями. Каждый день кто-то где-то кому-то рассказывает об АРГО самостоятельно, уже без нашего непосредственного участия… Мы «песню спели», - и </a:t>
            </a:r>
            <a:r>
              <a:rPr lang="ru-RU" sz="14400" b="1" dirty="0" smtClean="0">
                <a:solidFill>
                  <a:srgbClr val="FFFF00"/>
                </a:solidFill>
              </a:rPr>
              <a:t>её </a:t>
            </a:r>
            <a:r>
              <a:rPr lang="ru-RU" sz="14400" b="1" dirty="0">
                <a:solidFill>
                  <a:srgbClr val="FFFF00"/>
                </a:solidFill>
              </a:rPr>
              <a:t>подхватили другие…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77" y="15852640"/>
            <a:ext cx="17545870" cy="985855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04" y="15852642"/>
            <a:ext cx="9955873" cy="982371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872" y="13393688"/>
            <a:ext cx="17004701" cy="1275352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60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660" y="2740621"/>
            <a:ext cx="49304454" cy="19359337"/>
          </a:xfrm>
        </p:spPr>
        <p:txBody>
          <a:bodyPr>
            <a:normAutofit fontScale="90000"/>
          </a:bodyPr>
          <a:lstStyle/>
          <a:p>
            <a:pPr algn="l"/>
            <a:r>
              <a:rPr lang="ru-RU" sz="15120" b="1" dirty="0"/>
              <a:t>             </a:t>
            </a:r>
            <a:br>
              <a:rPr lang="ru-RU" sz="15120" b="1" dirty="0"/>
            </a:br>
            <a:r>
              <a:rPr lang="ru-RU" sz="15120" b="1" dirty="0"/>
              <a:t/>
            </a:r>
            <a:br>
              <a:rPr lang="ru-RU" sz="15120" b="1" dirty="0"/>
            </a:br>
            <a:r>
              <a:rPr lang="ru-RU" sz="15120" b="1" dirty="0">
                <a:solidFill>
                  <a:srgbClr val="FFFF00"/>
                </a:solidFill>
              </a:rPr>
              <a:t>Представьте себя в уютном кафе </a:t>
            </a:r>
            <a:br>
              <a:rPr lang="ru-RU" sz="15120" b="1" dirty="0">
                <a:solidFill>
                  <a:srgbClr val="FFFF00"/>
                </a:solidFill>
              </a:rPr>
            </a:br>
            <a:r>
              <a:rPr lang="ru-RU" sz="15120" b="1" dirty="0">
                <a:solidFill>
                  <a:srgbClr val="FFFF00"/>
                </a:solidFill>
              </a:rPr>
              <a:t>за столиком… </a:t>
            </a:r>
            <a:r>
              <a:rPr lang="ru-RU" sz="13020" b="1" dirty="0">
                <a:solidFill>
                  <a:srgbClr val="FFFF00"/>
                </a:solidFill>
              </a:rPr>
              <a:t>Вы </a:t>
            </a:r>
            <a:r>
              <a:rPr lang="ru-RU" sz="13020" b="1" dirty="0" smtClean="0">
                <a:solidFill>
                  <a:srgbClr val="FFFF00"/>
                </a:solidFill>
              </a:rPr>
              <a:t>пьёте </a:t>
            </a:r>
            <a:r>
              <a:rPr lang="ru-RU" sz="13020" b="1" dirty="0">
                <a:solidFill>
                  <a:srgbClr val="FFFF00"/>
                </a:solidFill>
              </a:rPr>
              <a:t>ароматный кофе </a:t>
            </a:r>
            <a:r>
              <a:rPr lang="ru-RU" sz="15120" b="1" dirty="0"/>
              <a:t/>
            </a:r>
            <a:br>
              <a:rPr lang="ru-RU" sz="15120" b="1" dirty="0"/>
            </a:br>
            <a:r>
              <a:rPr lang="ru-RU" sz="13020" b="1" dirty="0">
                <a:solidFill>
                  <a:srgbClr val="FFFF00"/>
                </a:solidFill>
              </a:rPr>
              <a:t>– и смотрите на улицу. </a:t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 smtClean="0">
                <a:solidFill>
                  <a:srgbClr val="FFFF00"/>
                </a:solidFill>
              </a:rPr>
              <a:t> Напротив находится </a:t>
            </a:r>
            <a:r>
              <a:rPr lang="ru-RU" sz="13020" b="1" dirty="0">
                <a:solidFill>
                  <a:srgbClr val="FFFF00"/>
                </a:solidFill>
              </a:rPr>
              <a:t/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>здание офиса АРГО, </a:t>
            </a:r>
            <a:r>
              <a:rPr lang="ru-RU" sz="13020" b="1" dirty="0" smtClean="0">
                <a:solidFill>
                  <a:srgbClr val="FFFF00"/>
                </a:solidFill>
              </a:rPr>
              <a:t/>
            </a:r>
            <a:br>
              <a:rPr lang="ru-RU" sz="13020" b="1" dirty="0" smtClean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/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>куда </a:t>
            </a:r>
            <a:r>
              <a:rPr lang="ru-RU" sz="13020" b="1" dirty="0" smtClean="0">
                <a:solidFill>
                  <a:srgbClr val="FFFF00"/>
                </a:solidFill>
              </a:rPr>
              <a:t>всё </a:t>
            </a:r>
            <a:r>
              <a:rPr lang="ru-RU" sz="13020" b="1" dirty="0">
                <a:solidFill>
                  <a:srgbClr val="FFFF00"/>
                </a:solidFill>
              </a:rPr>
              <a:t>время подходят </a:t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 smtClean="0">
                <a:solidFill>
                  <a:srgbClr val="FFFF00"/>
                </a:solidFill>
              </a:rPr>
              <a:t>люди за своими заказами, </a:t>
            </a:r>
            <a:br>
              <a:rPr lang="ru-RU" sz="13020" b="1" dirty="0" smtClean="0">
                <a:solidFill>
                  <a:srgbClr val="FFFF00"/>
                </a:solidFill>
              </a:rPr>
            </a:br>
            <a:r>
              <a:rPr lang="ru-RU" sz="13020" b="1" dirty="0" smtClean="0">
                <a:solidFill>
                  <a:srgbClr val="FFFF00"/>
                </a:solidFill>
              </a:rPr>
              <a:t>и </a:t>
            </a:r>
            <a:r>
              <a:rPr lang="ru-RU" sz="13020" b="1" dirty="0">
                <a:solidFill>
                  <a:srgbClr val="FFFF00"/>
                </a:solidFill>
              </a:rPr>
              <a:t>Вы знаете </a:t>
            </a:r>
            <a:r>
              <a:rPr lang="ru-RU" sz="13020" b="1" dirty="0" smtClean="0">
                <a:solidFill>
                  <a:srgbClr val="FFFF00"/>
                </a:solidFill>
              </a:rPr>
              <a:t>многих </a:t>
            </a:r>
            <a:r>
              <a:rPr lang="ru-RU" sz="13020" b="1" dirty="0">
                <a:solidFill>
                  <a:srgbClr val="FFFF00"/>
                </a:solidFill>
              </a:rPr>
              <a:t>из них, потому что </a:t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>когда-то сами рассказали им </a:t>
            </a:r>
            <a:br>
              <a:rPr lang="ru-RU" sz="13020" b="1" dirty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>об этой </a:t>
            </a:r>
            <a:r>
              <a:rPr lang="ru-RU" sz="13020" b="1" dirty="0" smtClean="0">
                <a:solidFill>
                  <a:srgbClr val="FFFF00"/>
                </a:solidFill>
              </a:rPr>
              <a:t>возможности…</a:t>
            </a:r>
            <a:br>
              <a:rPr lang="ru-RU" sz="13020" b="1" dirty="0" smtClean="0">
                <a:solidFill>
                  <a:srgbClr val="FFFF00"/>
                </a:solidFill>
              </a:rPr>
            </a:br>
            <a:r>
              <a:rPr lang="ru-RU" sz="13020" b="1" dirty="0" smtClean="0">
                <a:solidFill>
                  <a:srgbClr val="FFFF00"/>
                </a:solidFill>
              </a:rPr>
              <a:t>От каждого их заказа - % по ПВ.</a:t>
            </a:r>
            <a:br>
              <a:rPr lang="ru-RU" sz="13020" b="1" dirty="0" smtClean="0">
                <a:solidFill>
                  <a:srgbClr val="FFFF00"/>
                </a:solidFill>
              </a:rPr>
            </a:br>
            <a:r>
              <a:rPr lang="ru-RU" sz="13000" b="1" u="sng" dirty="0" smtClean="0">
                <a:solidFill>
                  <a:srgbClr val="FFFF00"/>
                </a:solidFill>
              </a:rPr>
              <a:t>И </a:t>
            </a:r>
            <a:r>
              <a:rPr lang="ru-RU" sz="13000" b="1" u="sng" dirty="0">
                <a:solidFill>
                  <a:srgbClr val="FFFF00"/>
                </a:solidFill>
              </a:rPr>
              <a:t>сколько их будет</a:t>
            </a:r>
            <a:r>
              <a:rPr lang="ru-RU" sz="13000" b="1" dirty="0">
                <a:solidFill>
                  <a:srgbClr val="FFFF00"/>
                </a:solidFill>
              </a:rPr>
              <a:t>, </a:t>
            </a:r>
            <a:br>
              <a:rPr lang="ru-RU" sz="13000" b="1" dirty="0">
                <a:solidFill>
                  <a:srgbClr val="FFFF00"/>
                </a:solidFill>
              </a:rPr>
            </a:br>
            <a:r>
              <a:rPr lang="ru-RU" sz="13000" b="1" dirty="0">
                <a:solidFill>
                  <a:srgbClr val="FFFF00"/>
                </a:solidFill>
              </a:rPr>
              <a:t>       </a:t>
            </a:r>
            <a:r>
              <a:rPr lang="ru-RU" sz="13000" b="1" u="sng" dirty="0" smtClean="0">
                <a:solidFill>
                  <a:srgbClr val="FFFF00"/>
                </a:solidFill>
              </a:rPr>
              <a:t>зависит </a:t>
            </a:r>
            <a:r>
              <a:rPr lang="ru-RU" sz="13000" b="1" u="sng" dirty="0">
                <a:solidFill>
                  <a:srgbClr val="FFFF00"/>
                </a:solidFill>
              </a:rPr>
              <a:t>только от Вас</a:t>
            </a:r>
            <a:r>
              <a:rPr lang="ru-RU" sz="13000" b="1" dirty="0">
                <a:solidFill>
                  <a:srgbClr val="FFFF00"/>
                </a:solidFill>
              </a:rPr>
              <a:t>!</a:t>
            </a:r>
            <a:br>
              <a:rPr lang="ru-RU" sz="13000" b="1" dirty="0">
                <a:solidFill>
                  <a:srgbClr val="FFFF00"/>
                </a:solidFill>
              </a:rPr>
            </a:br>
            <a:r>
              <a:rPr lang="ru-RU" sz="13020" b="1" dirty="0">
                <a:solidFill>
                  <a:srgbClr val="FFFF00"/>
                </a:solidFill>
              </a:rPr>
              <a:t> </a:t>
            </a:r>
            <a:endParaRPr lang="ru-RU" sz="1512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513" y="783783"/>
            <a:ext cx="9237707" cy="61472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22" y="783783"/>
            <a:ext cx="10680680" cy="1387946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608" y="17958914"/>
            <a:ext cx="16933455" cy="828209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384" y="5806647"/>
            <a:ext cx="12405632" cy="929224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264" y="17958914"/>
            <a:ext cx="11551344" cy="828209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852" y="12288266"/>
            <a:ext cx="7670674" cy="562125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112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4357033" cy="48005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            Мы </a:t>
            </a:r>
            <a:r>
              <a:rPr lang="ru-RU" b="1" dirty="0">
                <a:solidFill>
                  <a:srgbClr val="FFFF00"/>
                </a:solidFill>
              </a:rPr>
              <a:t>живем, имея множество связей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6464" y="5468911"/>
            <a:ext cx="40469084" cy="19009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500" b="1" dirty="0" smtClean="0">
                <a:solidFill>
                  <a:srgbClr val="FFFF00"/>
                </a:solidFill>
              </a:rPr>
              <a:t>Каждый </a:t>
            </a:r>
            <a:r>
              <a:rPr lang="ru-RU" sz="11500" b="1" dirty="0">
                <a:solidFill>
                  <a:srgbClr val="FFFF00"/>
                </a:solidFill>
              </a:rPr>
              <a:t>из нас находится внутри сообществ (структур) людей, </a:t>
            </a:r>
            <a:endParaRPr lang="ru-RU" sz="115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11500" b="1" dirty="0">
                <a:solidFill>
                  <a:srgbClr val="FFFF00"/>
                </a:solidFill>
              </a:rPr>
              <a:t> </a:t>
            </a:r>
            <a:r>
              <a:rPr lang="ru-RU" sz="11500" b="1" dirty="0" smtClean="0">
                <a:solidFill>
                  <a:srgbClr val="FFFF00"/>
                </a:solidFill>
              </a:rPr>
              <a:t>    близких </a:t>
            </a:r>
            <a:r>
              <a:rPr lang="ru-RU" sz="11500" b="1" dirty="0">
                <a:solidFill>
                  <a:srgbClr val="FFFF00"/>
                </a:solidFill>
              </a:rPr>
              <a:t>нам:</a:t>
            </a:r>
            <a:br>
              <a:rPr lang="ru-RU" sz="11500" b="1" dirty="0">
                <a:solidFill>
                  <a:srgbClr val="FFFF00"/>
                </a:solidFill>
              </a:rPr>
            </a:br>
            <a:r>
              <a:rPr lang="ru-RU" sz="11500" b="1" dirty="0">
                <a:solidFill>
                  <a:srgbClr val="FFFF00"/>
                </a:solidFill>
              </a:rPr>
              <a:t/>
            </a:r>
            <a:br>
              <a:rPr lang="ru-RU" sz="11500" b="1" dirty="0">
                <a:solidFill>
                  <a:srgbClr val="FFFF00"/>
                </a:solidFill>
              </a:rPr>
            </a:br>
            <a:r>
              <a:rPr lang="ru-RU" sz="11500" b="1" dirty="0">
                <a:solidFill>
                  <a:srgbClr val="FFFF00"/>
                </a:solidFill>
              </a:rPr>
              <a:t>- по родственным связям;</a:t>
            </a:r>
            <a:br>
              <a:rPr lang="ru-RU" sz="11500" b="1" dirty="0">
                <a:solidFill>
                  <a:srgbClr val="FFFF00"/>
                </a:solidFill>
              </a:rPr>
            </a:br>
            <a:r>
              <a:rPr lang="ru-RU" sz="11500" b="1" dirty="0">
                <a:solidFill>
                  <a:srgbClr val="FFFF00"/>
                </a:solidFill>
              </a:rPr>
              <a:t>- по принадлежности к одному коллективу;</a:t>
            </a:r>
            <a:br>
              <a:rPr lang="ru-RU" sz="11500" b="1" dirty="0">
                <a:solidFill>
                  <a:srgbClr val="FFFF00"/>
                </a:solidFill>
              </a:rPr>
            </a:br>
            <a:r>
              <a:rPr lang="ru-RU" sz="11500" b="1" dirty="0">
                <a:solidFill>
                  <a:srgbClr val="FFFF00"/>
                </a:solidFill>
              </a:rPr>
              <a:t>- по интересам и общему делу.</a:t>
            </a:r>
            <a:endParaRPr lang="ru-RU" sz="11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956" y="16922080"/>
            <a:ext cx="13640253" cy="9198025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4134" y="16922079"/>
            <a:ext cx="13386797" cy="9198025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857" y="16922079"/>
            <a:ext cx="18750960" cy="9198025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0925" y="5468911"/>
            <a:ext cx="8148892" cy="11027662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17236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1565" y="21883138"/>
            <a:ext cx="475512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00" b="1" dirty="0">
                <a:solidFill>
                  <a:srgbClr val="FFFF00"/>
                </a:solidFill>
                <a:latin typeface="Calibri Light" panose="020F0302020204030204"/>
              </a:rPr>
              <a:t>Всем развивающихся структур!</a:t>
            </a:r>
            <a:endParaRPr lang="ru-RU" sz="3024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973" y="6756769"/>
            <a:ext cx="12056562" cy="1408530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13" y="13168264"/>
            <a:ext cx="13468745" cy="767381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7249" y="15849021"/>
            <a:ext cx="16080204" cy="499305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7388" y="6899210"/>
            <a:ext cx="14379926" cy="822113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773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\\Disco\IOS_Online\+Мероприятия\2024\04\Презентация шаблон\Фото лидеров\Презентации бизнес-форм апрель_Монтажная область 1 копия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70096" cy="290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2808" y="10641179"/>
            <a:ext cx="44644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 smtClean="0">
                <a:solidFill>
                  <a:srgbClr val="CC9900"/>
                </a:solidFill>
              </a:rPr>
              <a:t>СПАСИБО ЗА ВНИМАНИЕ! </a:t>
            </a:r>
            <a:endParaRPr lang="ru-RU" sz="30000" b="1" dirty="0">
              <a:solidFill>
                <a:srgbClr val="CC99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670096" cy="290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9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1720" y="936304"/>
            <a:ext cx="29379264" cy="4800598"/>
          </a:xfrm>
        </p:spPr>
        <p:txBody>
          <a:bodyPr>
            <a:noAutofit/>
          </a:bodyPr>
          <a:lstStyle/>
          <a:p>
            <a:r>
              <a:rPr lang="ru-RU" sz="13800" b="1" dirty="0">
                <a:solidFill>
                  <a:srgbClr val="FFFF00"/>
                </a:solidFill>
              </a:rPr>
              <a:t>Структура в АРГО – такая же</a:t>
            </a:r>
            <a:r>
              <a:rPr lang="ru-RU" sz="13800" b="1" dirty="0" smtClean="0">
                <a:solidFill>
                  <a:srgbClr val="FFFF00"/>
                </a:solidFill>
              </a:rPr>
              <a:t>,</a:t>
            </a:r>
            <a:br>
              <a:rPr lang="ru-RU" sz="13800" b="1" dirty="0" smtClean="0">
                <a:solidFill>
                  <a:srgbClr val="FFFF00"/>
                </a:solidFill>
              </a:rPr>
            </a:br>
            <a:r>
              <a:rPr lang="ru-RU" sz="13800" b="1" dirty="0" smtClean="0">
                <a:solidFill>
                  <a:srgbClr val="FFFF00"/>
                </a:solidFill>
              </a:rPr>
              <a:t> </a:t>
            </a:r>
            <a:r>
              <a:rPr lang="ru-RU" sz="13800" b="1" dirty="0">
                <a:solidFill>
                  <a:srgbClr val="FFFF00"/>
                </a:solidFill>
              </a:rPr>
              <a:t>как и любая другая</a:t>
            </a:r>
            <a:r>
              <a:rPr lang="ru-RU" sz="13800" b="1" dirty="0" smtClean="0">
                <a:solidFill>
                  <a:srgbClr val="FFFF00"/>
                </a:solidFill>
              </a:rPr>
              <a:t>.</a:t>
            </a:r>
            <a:endParaRPr lang="ru-RU" sz="253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653" y="7271221"/>
            <a:ext cx="10659035" cy="709310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344616" y="6524986"/>
            <a:ext cx="387602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0" b="1" dirty="0">
                <a:solidFill>
                  <a:srgbClr val="FFFF00"/>
                </a:solidFill>
              </a:rPr>
              <a:t>Она </a:t>
            </a:r>
            <a:r>
              <a:rPr lang="ru-RU" sz="13000" b="1" dirty="0" smtClean="0">
                <a:solidFill>
                  <a:srgbClr val="FFFF00"/>
                </a:solidFill>
              </a:rPr>
              <a:t>создаётся </a:t>
            </a:r>
            <a:r>
              <a:rPr lang="ru-RU" sz="13000" b="1" dirty="0">
                <a:solidFill>
                  <a:srgbClr val="FFFF00"/>
                </a:solidFill>
              </a:rPr>
              <a:t>на связях с другими людьми через обмен информацией о возможностях в АРГО.</a:t>
            </a:r>
            <a:br>
              <a:rPr lang="ru-RU" sz="13000" b="1" dirty="0">
                <a:solidFill>
                  <a:srgbClr val="FFFF00"/>
                </a:solidFill>
              </a:rPr>
            </a:br>
            <a:endParaRPr lang="ru-RU" sz="13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664" y="10982837"/>
            <a:ext cx="23211006" cy="1526569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6" y="10982837"/>
            <a:ext cx="8704384" cy="870438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334" y="15623433"/>
            <a:ext cx="14444354" cy="1058517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679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33124000" cy="4800598"/>
          </a:xfrm>
        </p:spPr>
        <p:txBody>
          <a:bodyPr>
            <a:noAutofit/>
          </a:bodyPr>
          <a:lstStyle/>
          <a:p>
            <a:r>
              <a:rPr lang="ru-RU" sz="19000" b="1" dirty="0" smtClean="0">
                <a:solidFill>
                  <a:srgbClr val="FFFF00"/>
                </a:solidFill>
                <a:latin typeface="Calibri Light" panose="020F0302020204030204"/>
              </a:rPr>
              <a:t>                      </a:t>
            </a:r>
            <a:r>
              <a:rPr lang="ru-RU" sz="22800" b="1" dirty="0" smtClean="0">
                <a:solidFill>
                  <a:srgbClr val="FFFF00"/>
                </a:solidFill>
                <a:latin typeface="Calibri Light" panose="020F0302020204030204"/>
              </a:rPr>
              <a:t>Что мешает?</a:t>
            </a:r>
            <a:endParaRPr lang="ru-RU" sz="2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1410" y="6624935"/>
            <a:ext cx="23338324" cy="18558927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Основное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препятствие находится внутри</a:t>
            </a: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.</a:t>
            </a:r>
            <a:endParaRPr lang="ru-RU" sz="10000" b="1" u="sng" dirty="0" smtClean="0">
              <a:solidFill>
                <a:srgbClr val="FFFF00"/>
              </a:solidFill>
              <a:latin typeface="Calibri Light" panose="020F0302020204030204"/>
            </a:endParaRPr>
          </a:p>
          <a:p>
            <a:pPr marL="0" indent="0">
              <a:buNone/>
            </a:pPr>
            <a:endParaRPr lang="ru-RU" sz="10000" b="1" dirty="0" smtClean="0">
              <a:solidFill>
                <a:srgbClr val="FFFF00"/>
              </a:solidFill>
              <a:latin typeface="Calibri Light" panose="020F0302020204030204"/>
            </a:endParaRPr>
          </a:p>
          <a:p>
            <a:pPr marL="0" indent="0">
              <a:buNone/>
            </a:pP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1.Непонимание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возможностей АРГО </a:t>
            </a:r>
          </a:p>
          <a:p>
            <a:pPr marL="0" indent="0">
              <a:buNone/>
            </a:pP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   и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перспективы формирования остаточного (пассивного) дохода.</a:t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/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 2.Неуверенность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в своих способностях, в возможность приобретения новых навыков. </a:t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/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 </a:t>
            </a: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3.Страх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получить </a:t>
            </a: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отказ,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услышать «нет».</a:t>
            </a:r>
            <a:endParaRPr lang="ru-RU" sz="10000" dirty="0"/>
          </a:p>
          <a:p>
            <a:pPr marL="0" indent="0">
              <a:buNone/>
            </a:pPr>
            <a:endParaRPr lang="ru-RU" sz="10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99144" y="6624935"/>
            <a:ext cx="25706856" cy="1855892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  Шанс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успеха в АРГО </a:t>
            </a: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очень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большой!</a:t>
            </a:r>
            <a:endParaRPr lang="ru-RU" sz="10000" dirty="0">
              <a:solidFill>
                <a:srgbClr val="FFFF00"/>
              </a:solidFill>
              <a:latin typeface="Calibri Light" panose="020F0302020204030204"/>
            </a:endParaRPr>
          </a:p>
          <a:p>
            <a:r>
              <a:rPr lang="ru-RU" sz="10000" dirty="0">
                <a:solidFill>
                  <a:srgbClr val="FFFF00"/>
                </a:solidFill>
                <a:latin typeface="Calibri Light" panose="020F0302020204030204"/>
              </a:rPr>
              <a:t>                    </a:t>
            </a:r>
            <a:endParaRPr lang="ru-RU" sz="10000" dirty="0" smtClean="0">
              <a:solidFill>
                <a:srgbClr val="FFFF00"/>
              </a:solidFill>
              <a:latin typeface="Calibri Light" panose="020F0302020204030204"/>
            </a:endParaRPr>
          </a:p>
          <a:p>
            <a:endParaRPr lang="ru-RU" sz="10000" dirty="0" smtClean="0">
              <a:solidFill>
                <a:srgbClr val="FFFF00"/>
              </a:solidFill>
              <a:latin typeface="Calibri Light" panose="020F0302020204030204"/>
            </a:endParaRPr>
          </a:p>
          <a:p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  1.Надо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осознать эту возможность.</a:t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/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endParaRPr lang="ru-RU" sz="10000" b="1" dirty="0" smtClean="0">
              <a:solidFill>
                <a:srgbClr val="FFFF00"/>
              </a:solidFill>
              <a:latin typeface="Calibri Light" panose="020F0302020204030204"/>
            </a:endParaRPr>
          </a:p>
          <a:p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/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  2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. Поверить в свои силы и </a:t>
            </a: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учиться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.</a:t>
            </a:r>
          </a:p>
          <a:p>
            <a:endParaRPr lang="ru-RU" sz="10000" b="1" dirty="0" smtClean="0">
              <a:solidFill>
                <a:srgbClr val="FFFF00"/>
              </a:solidFill>
              <a:latin typeface="Calibri Light" panose="020F0302020204030204"/>
            </a:endParaRPr>
          </a:p>
          <a:p>
            <a:endParaRPr lang="ru-RU" sz="10000" b="1" dirty="0">
              <a:solidFill>
                <a:srgbClr val="FFFF00"/>
              </a:solidFill>
              <a:latin typeface="Calibri Light" panose="020F0302020204030204"/>
            </a:endParaRPr>
          </a:p>
          <a:p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/>
            </a:r>
            <a:b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  3.Верить </a:t>
            </a:r>
            <a:r>
              <a:rPr lang="ru-RU" sz="10000" b="1" dirty="0">
                <a:solidFill>
                  <a:srgbClr val="FFFF00"/>
                </a:solidFill>
                <a:latin typeface="Calibri Light" panose="020F0302020204030204"/>
              </a:rPr>
              <a:t>в </a:t>
            </a:r>
            <a:r>
              <a:rPr lang="ru-RU" sz="10000" b="1" dirty="0" smtClean="0">
                <a:solidFill>
                  <a:srgbClr val="FFFF00"/>
                </a:solidFill>
                <a:latin typeface="Calibri Light" panose="020F0302020204030204"/>
              </a:rPr>
              <a:t>людей и найти единомышленников.</a:t>
            </a:r>
            <a:endParaRPr lang="ru-RU" sz="10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650" y="9672560"/>
            <a:ext cx="3176084" cy="3021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070" y="9646875"/>
            <a:ext cx="3360930" cy="304762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771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752" y="864296"/>
            <a:ext cx="46085760" cy="4800598"/>
          </a:xfrm>
        </p:spPr>
        <p:txBody>
          <a:bodyPr>
            <a:normAutofit fontScale="90000"/>
          </a:bodyPr>
          <a:lstStyle/>
          <a:p>
            <a:pPr lvl="0"/>
            <a:r>
              <a:rPr lang="ru-RU" sz="166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В </a:t>
            </a:r>
            <a:r>
              <a:rPr lang="ru-RU" sz="16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развитии структуры я выделяю </a:t>
            </a:r>
            <a:r>
              <a:rPr lang="ru-RU" sz="16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 этапа</a:t>
            </a:r>
            <a:r>
              <a:rPr lang="ru-RU" sz="16600" b="1" u="sng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0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4496" y="7128992"/>
            <a:ext cx="46166915" cy="19446593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ru-RU" sz="46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46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ПОСТРОЕНИЕ</a:t>
            </a:r>
            <a:r>
              <a:rPr lang="ru-RU" sz="46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структуры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ru-RU" sz="46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(приглашение потенциальных участников)</a:t>
            </a:r>
          </a:p>
          <a:p>
            <a:pPr lvl="0">
              <a:lnSpc>
                <a:spcPct val="107000"/>
              </a:lnSpc>
            </a:pPr>
            <a:endParaRPr lang="ru-RU" sz="46000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28800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14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46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354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6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</a:t>
            </a:r>
            <a:r>
              <a:rPr lang="ru-RU" sz="46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структуры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ru-RU" sz="46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(обучение Участников, начавших свою работу)</a:t>
            </a:r>
          </a:p>
          <a:p>
            <a:pPr lvl="0">
              <a:lnSpc>
                <a:spcPct val="107000"/>
              </a:lnSpc>
            </a:pPr>
            <a:endParaRPr lang="ru-RU" sz="46000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35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14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14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46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46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46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структуры (мотивация своей команды)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6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608" y="5566093"/>
            <a:ext cx="11377264" cy="6371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031" y="11857394"/>
            <a:ext cx="11162823" cy="7401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057" y="18388592"/>
            <a:ext cx="11495595" cy="7889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8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99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Построение структуры -</a:t>
            </a:r>
            <a:endParaRPr lang="ru-RU" sz="36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8805" y="6189323"/>
            <a:ext cx="46085760" cy="19009046"/>
          </a:xfrm>
        </p:spPr>
        <p:txBody>
          <a:bodyPr/>
          <a:lstStyle/>
          <a:p>
            <a:pPr marL="0" indent="0" algn="ctr">
              <a:buNone/>
            </a:pPr>
            <a:r>
              <a:rPr lang="ru-RU" sz="138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138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набор </a:t>
            </a:r>
            <a:r>
              <a:rPr lang="ru-RU" sz="138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38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отбор.</a:t>
            </a:r>
          </a:p>
          <a:p>
            <a:r>
              <a:rPr lang="ru-RU" sz="11500" b="1" u="sng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ОБЯЗАТЕЛЬНО</a:t>
            </a:r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5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будут те, кто скажет </a:t>
            </a:r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«ДА»</a:t>
            </a:r>
          </a:p>
          <a:p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«ДА» </a:t>
            </a:r>
            <a:r>
              <a:rPr lang="ru-RU" sz="115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«НЕТ» </a:t>
            </a:r>
            <a:r>
              <a:rPr lang="ru-RU" sz="115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1500" b="1" u="sng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следующий…</a:t>
            </a:r>
          </a:p>
          <a:p>
            <a:r>
              <a:rPr lang="ru-RU" sz="11500" dirty="0" smtClean="0">
                <a:solidFill>
                  <a:srgbClr val="FFFF00"/>
                </a:solidFill>
              </a:rPr>
              <a:t>каждое «</a:t>
            </a:r>
            <a:r>
              <a:rPr lang="ru-RU" sz="11500" b="1" dirty="0" smtClean="0">
                <a:solidFill>
                  <a:srgbClr val="FFFF00"/>
                </a:solidFill>
              </a:rPr>
              <a:t>НЕТ</a:t>
            </a:r>
            <a:r>
              <a:rPr lang="ru-RU" sz="11500" dirty="0" smtClean="0">
                <a:solidFill>
                  <a:srgbClr val="FFFF00"/>
                </a:solidFill>
              </a:rPr>
              <a:t>» приближает нас к «</a:t>
            </a:r>
            <a:r>
              <a:rPr lang="ru-RU" sz="11500" b="1" dirty="0" smtClean="0">
                <a:solidFill>
                  <a:srgbClr val="FFFF00"/>
                </a:solidFill>
              </a:rPr>
              <a:t>ДА</a:t>
            </a:r>
            <a:r>
              <a:rPr lang="ru-RU" sz="11500" dirty="0" smtClean="0">
                <a:solidFill>
                  <a:srgbClr val="FFFF00"/>
                </a:solidFill>
              </a:rPr>
              <a:t>»</a:t>
            </a:r>
          </a:p>
          <a:p>
            <a:endParaRPr lang="ru-RU" dirty="0"/>
          </a:p>
        </p:txBody>
      </p:sp>
      <p:pic>
        <p:nvPicPr>
          <p:cNvPr id="4" name="Объект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438" y="5951811"/>
            <a:ext cx="14350726" cy="845316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5" name="Объект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774" y="11521480"/>
            <a:ext cx="7874461" cy="2886598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6" name="Объект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05" y="15398561"/>
            <a:ext cx="7739920" cy="876701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7" name="Объект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06" y="15398561"/>
            <a:ext cx="10947867" cy="876701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2926" y="15398561"/>
            <a:ext cx="23523035" cy="8767017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925614" y="24548403"/>
            <a:ext cx="8966302" cy="1901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 человек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386338" y="24548403"/>
            <a:ext cx="70136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302176" y="24225037"/>
            <a:ext cx="637315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11449798" y="25090223"/>
            <a:ext cx="2374563" cy="1016655"/>
          </a:xfrm>
          <a:prstGeom prst="rightArrow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23936639" y="24991008"/>
            <a:ext cx="2374563" cy="1016655"/>
          </a:xfrm>
          <a:prstGeom prst="rightArrow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99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Сохранение структуры -</a:t>
            </a:r>
            <a:endParaRPr lang="ru-RU" sz="36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4456" y="5400800"/>
            <a:ext cx="48403342" cy="19009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5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это создание </a:t>
            </a:r>
            <a:r>
              <a:rPr lang="ru-RU" sz="16600" b="1" u="sng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ru-RU" sz="138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6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обучения.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10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её:</a:t>
            </a:r>
            <a:endParaRPr lang="ru-RU" sz="10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Открыть </a:t>
            </a:r>
            <a:r>
              <a:rPr lang="ru-RU" sz="10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ВИДЕНИЕ</a:t>
            </a:r>
            <a:r>
              <a:rPr lang="ru-RU" sz="1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понять возможности АРГО, формировать осознанное отношение </a:t>
            </a:r>
            <a:r>
              <a:rPr lang="ru-RU" sz="10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к </a:t>
            </a:r>
            <a:r>
              <a:rPr lang="ru-RU" sz="1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своему выбору.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Передать </a:t>
            </a:r>
            <a:r>
              <a:rPr lang="ru-RU" sz="10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</a:t>
            </a:r>
            <a:r>
              <a:rPr lang="ru-RU" sz="1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(по бизнесу и по продукту).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00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Отрабатывать </a:t>
            </a:r>
            <a:r>
              <a:rPr lang="ru-RU" sz="1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</a:t>
            </a:r>
            <a:r>
              <a:rPr lang="ru-RU" sz="10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УМЕНИЕ </a:t>
            </a:r>
            <a:r>
              <a:rPr lang="ru-RU" sz="10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 действия.</a:t>
            </a:r>
            <a:endParaRPr lang="ru-RU" sz="10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96" y="18025759"/>
            <a:ext cx="10849205" cy="813690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705" b="242"/>
          <a:stretch/>
        </p:blipFill>
        <p:spPr>
          <a:xfrm>
            <a:off x="29131592" y="13623834"/>
            <a:ext cx="9937104" cy="1253882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" t="14888" r="366" b="1033"/>
          <a:stretch/>
        </p:blipFill>
        <p:spPr>
          <a:xfrm>
            <a:off x="39611139" y="13623834"/>
            <a:ext cx="11194861" cy="1253882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437" y="18018482"/>
            <a:ext cx="10849205" cy="813690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770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10593</TotalTime>
  <Words>999</Words>
  <Application>Microsoft Office PowerPoint</Application>
  <PresentationFormat>Произвольный</PresentationFormat>
  <Paragraphs>289</Paragraphs>
  <Slides>41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Почему АРГО?</vt:lpstr>
      <vt:lpstr>Ключ к успеху</vt:lpstr>
      <vt:lpstr>                    Мы живем, имея множество связей.</vt:lpstr>
      <vt:lpstr>Структура в АРГО – такая же,  как и любая другая.</vt:lpstr>
      <vt:lpstr>                      Что мешает?</vt:lpstr>
      <vt:lpstr>                      В развитии структуры я выделяю три этапа:</vt:lpstr>
      <vt:lpstr>       Построение структуры -</vt:lpstr>
      <vt:lpstr>          Сохранение структуры -</vt:lpstr>
      <vt:lpstr>        Развитие структуры -</vt:lpstr>
      <vt:lpstr>                Система обучения в нашей структуре</vt:lpstr>
      <vt:lpstr>Продукция АРГО – это продукция            ПОВСЕДНЕВНОГО,                                ПОСТОЯННОГО,                                                 ОЧЕВИДНОГО спроса.                      </vt:lpstr>
      <vt:lpstr>Презентация PowerPoint</vt:lpstr>
      <vt:lpstr>Презентация PowerPoint</vt:lpstr>
      <vt:lpstr>Презентация PowerPoint</vt:lpstr>
      <vt:lpstr>                        4.  Школы START для новых Участников       Темы: Рынок труда и преимущества АРГО. Продукт как инструмент бизнеса. ПВ и формирование товарооборота. Инструменты бизнеса. Список имён. Приглашение. Мечта, цели, планирование. Вера в себя. Влияние окружения. Позитивное мышление. Система обучения в структуре, расписание школ. События Компании. </vt:lpstr>
      <vt:lpstr>Презентация PowerPoint</vt:lpstr>
      <vt:lpstr>    6.Совместные планёрки с лидерами структуры  (планирование месяца и распределение ответственности)</vt:lpstr>
      <vt:lpstr>Презентация PowerPoint</vt:lpstr>
      <vt:lpstr> Формируется  «культура поддержания квалификации Руководитель» и  «культура регулярного приглашения новых Участников» через осознанное отношение к этому процессу: почему это важно для всех?  Объявляем промоушены на развитие ГО  через приход новых Участников и достижение квалификаций. </vt:lpstr>
      <vt:lpstr>Промоушен в нашей структуре!</vt:lpstr>
      <vt:lpstr>8.Выездные семинары на базе санатория (3 дня)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1-я фаза ПВ («крыльцо») Задача 1-й фазы – довести Участника  до квалификации Руководитель  (до максимальных %% выплат)   Бонус за личное потребление продукции (ЛО) Бонус за развитие потребительской группы (ГО)   действия:       шаг 1: накопи  4000pv ЛО+ГО за любой период или сделай Быстрый старт 2000pv  за один месяц  шаг 2: поддерживай ежемесячно свой ГО не менее 500pv (!находишься еще на верхней ступеньке «крыльца»)  </vt:lpstr>
      <vt:lpstr>Презентация PowerPoint</vt:lpstr>
      <vt:lpstr>Презентация PowerPoint</vt:lpstr>
      <vt:lpstr>Увеличение товарооборота структуры </vt:lpstr>
      <vt:lpstr>Презентация PowerPoint</vt:lpstr>
      <vt:lpstr>Презентация PowerPoint</vt:lpstr>
      <vt:lpstr>Презентация PowerPoint</vt:lpstr>
      <vt:lpstr>Построенная нами структура в АРГО – это и есть НАША собственная нефтяная труба, дающая нам дивиденды, размеры которых зависят от «диаметра трубы», т.е. размера структуры.</vt:lpstr>
      <vt:lpstr>Построенная нами структура в АРГО - это и  есть НАМИ написанный и ежемесячно переиздающийся бестселлер, за который мы каждый месяц получаем «авторский гонорар» (бонус) за когда-то один раз проделанную работу (подписание нового Участника).</vt:lpstr>
      <vt:lpstr>Построенная нами структура в АРГО - это и  есть НАШ шлягер, ежедневно звучащий по радио, т.к. информация в структуре продвигается уже не только нашими усилиями. Каждый день кто-то где-то кому-то рассказывает об АРГО самостоятельно, уже без нашего непосредственного участия… Мы «песню спели», - и её подхватили другие…</vt:lpstr>
      <vt:lpstr>               Представьте себя в уютном кафе  за столиком… Вы пьёте ароматный кофе  – и смотрите на улицу.   Напротив находится  здание офиса АРГО,   куда всё время подходят  люди за своими заказами,  и Вы знаете многих из них, потому что  когда-то сами рассказали им  об этой возможности… От каждого их заказа - % по ПВ. И сколько их будет,         зависит только от Вас!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Krupin</cp:lastModifiedBy>
  <cp:revision>186</cp:revision>
  <dcterms:created xsi:type="dcterms:W3CDTF">2023-08-03T10:24:01Z</dcterms:created>
  <dcterms:modified xsi:type="dcterms:W3CDTF">2024-04-25T10:09:46Z</dcterms:modified>
</cp:coreProperties>
</file>