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0" r:id="rId14"/>
    <p:sldId id="270" r:id="rId15"/>
    <p:sldId id="272" r:id="rId16"/>
    <p:sldId id="273" r:id="rId17"/>
  </p:sldIdLst>
  <p:sldSz cx="51206400" cy="28803600"/>
  <p:notesSz cx="6858000" cy="9144000"/>
  <p:defaultTextStyle>
    <a:defPPr>
      <a:defRPr lang="ru-RU"/>
    </a:defPPr>
    <a:lvl1pPr marL="0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074">
          <p15:clr>
            <a:srgbClr val="A4A3A4"/>
          </p15:clr>
        </p15:guide>
        <p15:guide id="2" pos="16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CC9900"/>
    <a:srgbClr val="008289"/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470" y="-106"/>
      </p:cViewPr>
      <p:guideLst>
        <p:guide orient="horz" pos="9074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DA82B-8DC8-4E8C-874F-0E6F31C05A1B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6D234-288C-4CBC-AD5E-B70A39626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5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85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9703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9555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9406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9258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9109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8961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8812" algn="l" defTabSz="3659703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6D234-288C-4CBC-AD5E-B70A39626ED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4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0480" y="8947806"/>
            <a:ext cx="43525440" cy="61741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0960" y="16322038"/>
            <a:ext cx="35844480" cy="73609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3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3021491" y="-152246"/>
            <a:ext cx="6048672" cy="2831756"/>
          </a:xfrm>
          <a:prstGeom prst="rect">
            <a:avLst/>
          </a:prstGeom>
          <a:noFill/>
        </p:spPr>
        <p:txBody>
          <a:bodyPr wrap="square" lIns="365970" tIns="182985" rIns="365970" bIns="182985" rtlCol="0">
            <a:spAutoFit/>
          </a:bodyPr>
          <a:lstStyle/>
          <a:p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 </a:t>
            </a:r>
            <a:b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СРЕДА</a:t>
            </a:r>
          </a:p>
        </p:txBody>
      </p:sp>
      <p:pic>
        <p:nvPicPr>
          <p:cNvPr id="8" name="Picture 2" descr="\\Disco\IOS_Online\+Мероприятия\2024\04\Презентация шаблон\Фото лидеров\Презентации бизнес-форм апрель_Монтажная область 1 копия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" y="-1"/>
            <a:ext cx="51583933" cy="290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1153481"/>
            <a:ext cx="46085760" cy="4800598"/>
          </a:xfrm>
          <a:prstGeom prst="rect">
            <a:avLst/>
          </a:prstGeom>
        </p:spPr>
        <p:txBody>
          <a:bodyPr vert="horz" lIns="365970" tIns="182985" rIns="365970" bIns="1829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6720848"/>
            <a:ext cx="46085760" cy="19009046"/>
          </a:xfrm>
          <a:prstGeom prst="rect">
            <a:avLst/>
          </a:prstGeom>
        </p:spPr>
        <p:txBody>
          <a:bodyPr vert="horz" lIns="365970" tIns="182985" rIns="365970" bIns="1829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603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495520" y="26696682"/>
            <a:ext cx="162153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697920" y="26696682"/>
            <a:ext cx="11948160" cy="1533527"/>
          </a:xfrm>
          <a:prstGeom prst="rect">
            <a:avLst/>
          </a:prstGeom>
        </p:spPr>
        <p:txBody>
          <a:bodyPr vert="horz" lIns="365970" tIns="182985" rIns="365970" bIns="182985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3659703" rtl="0" eaLnBrk="1" latinLnBrk="0" hangingPunct="1"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2389" indent="-1372389" algn="l" defTabSz="3659703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1pPr>
      <a:lvl2pPr marL="2973509" indent="-1143657" algn="l" defTabSz="3659703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4629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404480" indent="-914926" algn="l" defTabSz="3659703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34332" indent="-914926" algn="l" defTabSz="3659703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64184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4035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3887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53738" indent="-914926" algn="l" defTabSz="3659703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85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9703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9555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9406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9258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9109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8961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8812" algn="l" defTabSz="3659703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" y="144016"/>
            <a:ext cx="51205334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4315" y="12745616"/>
            <a:ext cx="33076478" cy="1332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0" b="1" dirty="0">
                <a:solidFill>
                  <a:srgbClr val="CC9900"/>
                </a:solidFill>
              </a:rPr>
              <a:t>Вовлечение через продукт </a:t>
            </a:r>
            <a:br>
              <a:rPr lang="ru-RU" sz="20000" b="1" dirty="0">
                <a:solidFill>
                  <a:srgbClr val="CC9900"/>
                </a:solidFill>
              </a:rPr>
            </a:br>
            <a:r>
              <a:rPr lang="ru-RU" sz="20000" b="1" dirty="0">
                <a:solidFill>
                  <a:srgbClr val="CC9900"/>
                </a:solidFill>
              </a:rPr>
              <a:t>и «</a:t>
            </a:r>
            <a:r>
              <a:rPr lang="ru-RU" sz="20000" b="1" dirty="0" err="1">
                <a:solidFill>
                  <a:srgbClr val="CC9900"/>
                </a:solidFill>
              </a:rPr>
              <a:t>АРГОнизация</a:t>
            </a:r>
            <a:r>
              <a:rPr lang="ru-RU" sz="20000" b="1" dirty="0">
                <a:solidFill>
                  <a:srgbClr val="CC9900"/>
                </a:solidFill>
              </a:rPr>
              <a:t>» новичка</a:t>
            </a:r>
            <a:br>
              <a:rPr lang="ru-RU" sz="20000" b="1" dirty="0">
                <a:solidFill>
                  <a:srgbClr val="CC9900"/>
                </a:solidFill>
              </a:rPr>
            </a:br>
            <a:r>
              <a:rPr lang="ru-RU" sz="10000" b="1" dirty="0">
                <a:solidFill>
                  <a:srgbClr val="CC9900"/>
                </a:solidFill>
              </a:rPr>
              <a:t/>
            </a:r>
            <a:br>
              <a:rPr lang="ru-RU" sz="10000" b="1" dirty="0">
                <a:solidFill>
                  <a:srgbClr val="CC9900"/>
                </a:solidFill>
              </a:rPr>
            </a:br>
            <a:r>
              <a:rPr lang="ru-RU" sz="18000" b="1" dirty="0" err="1">
                <a:solidFill>
                  <a:schemeClr val="bg1"/>
                </a:solidFill>
              </a:rPr>
              <a:t>Чебоксарова</a:t>
            </a:r>
            <a:r>
              <a:rPr lang="ru-RU" sz="18000" b="1" dirty="0">
                <a:solidFill>
                  <a:schemeClr val="bg1"/>
                </a:solidFill>
              </a:rPr>
              <a:t> Татьяна </a:t>
            </a:r>
            <a:br>
              <a:rPr lang="ru-RU" sz="18000" b="1" dirty="0">
                <a:solidFill>
                  <a:schemeClr val="bg1"/>
                </a:solidFill>
              </a:rPr>
            </a:br>
            <a:r>
              <a:rPr lang="ru-RU" sz="18000" b="1" dirty="0">
                <a:solidFill>
                  <a:schemeClr val="bg1"/>
                </a:solidFill>
              </a:rPr>
              <a:t>(Тула)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36" y="9505256"/>
            <a:ext cx="15120000" cy="15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8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0AAF48-57DB-4CD2-9FF8-A32463DA2918}"/>
              </a:ext>
            </a:extLst>
          </p:cNvPr>
          <p:cNvSpPr txBox="1"/>
          <p:nvPr/>
        </p:nvSpPr>
        <p:spPr>
          <a:xfrm>
            <a:off x="15306056" y="792288"/>
            <a:ext cx="38132592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0" dirty="0">
                <a:solidFill>
                  <a:schemeClr val="bg1"/>
                </a:solidFill>
              </a:rPr>
              <a:t>Так я начала вести свой чат ВК «Здоровье в моде. Арго», рассказывать о продукции, о причинах болезни, </a:t>
            </a:r>
          </a:p>
          <a:p>
            <a:r>
              <a:rPr lang="ru-RU" sz="15000" dirty="0">
                <a:solidFill>
                  <a:schemeClr val="bg1"/>
                </a:solidFill>
              </a:rPr>
              <a:t>о своем опыте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F06EC2-B6A8-4ECB-B300-94CA51FB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40" y="6768952"/>
            <a:ext cx="13963612" cy="193407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960036-CDB3-4389-8057-18ECC373E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128" y="14401800"/>
            <a:ext cx="18404033" cy="11692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1B8B17-FCB7-4E37-9657-70643D68F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9924" y="6195219"/>
            <a:ext cx="18605165" cy="78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9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7F332B-ECA6-45C2-A2E3-DF5E7A8AAF68}"/>
              </a:ext>
            </a:extLst>
          </p:cNvPr>
          <p:cNvSpPr txBox="1"/>
          <p:nvPr/>
        </p:nvSpPr>
        <p:spPr>
          <a:xfrm>
            <a:off x="13505856" y="1080320"/>
            <a:ext cx="36796087" cy="1163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0" dirty="0">
                <a:solidFill>
                  <a:schemeClr val="bg1"/>
                </a:solidFill>
              </a:rPr>
              <a:t>Я с большим удовольствием и твердой уверенностью в результате стала рассказывать, ЧТО даю своим детям, и они не болеют, либо болеют в легкой форме и очень быстро выздоравливают.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F8321E-AE19-4BDA-B234-677E988A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64" y="13596184"/>
            <a:ext cx="15203625" cy="121985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227ADE-F878-4FC3-929D-B36DB9F4A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239" y="13572164"/>
            <a:ext cx="10265135" cy="12421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D9B4C2-3142-401F-94B4-597372413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7497" y="13504967"/>
            <a:ext cx="10265135" cy="12488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92E40B-9A64-491C-84F9-86F05BE6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2833" y="13521849"/>
            <a:ext cx="10049110" cy="126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9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B83141-127F-44C6-A793-5A495676586E}"/>
              </a:ext>
            </a:extLst>
          </p:cNvPr>
          <p:cNvSpPr txBox="1"/>
          <p:nvPr/>
        </p:nvSpPr>
        <p:spPr>
          <a:xfrm>
            <a:off x="11633648" y="3268397"/>
            <a:ext cx="38299443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0" dirty="0">
                <a:solidFill>
                  <a:schemeClr val="bg1"/>
                </a:solidFill>
              </a:rPr>
              <a:t>Я стала изучать литературу, чаты производителей, ходить на семинары и обучения. Это значительно повышает доверие клиентов!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7719A5-B492-4BD4-BDCA-95A3E8FA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04" y="14905856"/>
            <a:ext cx="7780598" cy="106650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DFB5D0-7057-4CFD-B89E-4CE1D9F9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8" y="14905856"/>
            <a:ext cx="7754529" cy="10629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92F34C-9404-4539-BB3C-7879B46B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561" y="14957528"/>
            <a:ext cx="9142732" cy="106293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1B0138-EC16-4F02-8C81-5FB02E71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656" y="14905856"/>
            <a:ext cx="11870759" cy="10818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5F6CDB-EA4D-49AA-939D-1D8BC38B2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1671" y="14957528"/>
            <a:ext cx="8654729" cy="1057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EA2B21-472B-4CEE-992D-1FE5E3B8A8CA}"/>
              </a:ext>
            </a:extLst>
          </p:cNvPr>
          <p:cNvSpPr txBox="1"/>
          <p:nvPr/>
        </p:nvSpPr>
        <p:spPr>
          <a:xfrm>
            <a:off x="20562640" y="208379"/>
            <a:ext cx="32313187" cy="13942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0" dirty="0">
                <a:solidFill>
                  <a:schemeClr val="bg1"/>
                </a:solidFill>
              </a:rPr>
              <a:t>Очень быстро стали появляться отличные отзывы о применении продукции, это всегда добавляет мне уверенности и стимул идти только вперед, ведь я приношу людям ЗДОРОВЬЕ!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C76E2B-3709-4644-84EF-508BFBFB5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6" y="7179518"/>
            <a:ext cx="18590815" cy="5854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FB93E9-7281-4542-8CE2-D10A22C5A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6" y="14052562"/>
            <a:ext cx="18590815" cy="12158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9677F1-CC75-48D5-BD8C-24E60D406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711" y="14052562"/>
            <a:ext cx="18901731" cy="121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CE4687-F640-4DA4-8A28-C66AA3C41686}"/>
              </a:ext>
            </a:extLst>
          </p:cNvPr>
          <p:cNvSpPr txBox="1"/>
          <p:nvPr/>
        </p:nvSpPr>
        <p:spPr>
          <a:xfrm>
            <a:off x="14124256" y="1080320"/>
            <a:ext cx="37082144" cy="47089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15000" b="1" dirty="0">
                <a:solidFill>
                  <a:schemeClr val="bg1"/>
                </a:solidFill>
              </a:rPr>
              <a:t>Курс "Система естественного снижения веса с доктором и нутрициологом"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181E91-13B4-4D4D-9D06-9F3FCE55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1" y="6109375"/>
            <a:ext cx="8064896" cy="13404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EA372D-E50C-4AC0-88C3-CC62F8D4B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97" y="12910162"/>
            <a:ext cx="8804798" cy="12033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BEAADC-B8BA-4D32-8B79-B836D9941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970" y="6543232"/>
            <a:ext cx="8064895" cy="12799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12FFF2-2570-4C02-A8BF-0E9243F3A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805" y="12811453"/>
            <a:ext cx="8635275" cy="12799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2D412C-612F-4468-9D1F-413EE4166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542" y="6455309"/>
            <a:ext cx="9998699" cy="128872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424F9A-61DC-4F13-B6C8-16265745B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41" y="11677698"/>
            <a:ext cx="7852559" cy="144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19C214-F0C7-42FD-A201-7FAD7E76D093}"/>
              </a:ext>
            </a:extLst>
          </p:cNvPr>
          <p:cNvSpPr txBox="1"/>
          <p:nvPr/>
        </p:nvSpPr>
        <p:spPr>
          <a:xfrm>
            <a:off x="13145816" y="1496403"/>
            <a:ext cx="373001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0" dirty="0">
                <a:solidFill>
                  <a:srgbClr val="FFC000"/>
                </a:solidFill>
              </a:rPr>
              <a:t>Благодарю</a:t>
            </a:r>
            <a:r>
              <a:rPr lang="ru-RU" sz="10000" dirty="0">
                <a:solidFill>
                  <a:schemeClr val="bg1"/>
                </a:solidFill>
              </a:rPr>
              <a:t> нашего доктора Галину Николаевну Дёмшину за открытое сердце и готовность всегда помочь, за консультации и на курсе, и в клубе и на зум встречах. Это наш бриллиант.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546E0E5-E915-4222-951D-9DE6F4E29463}"/>
              </a:ext>
            </a:extLst>
          </p:cNvPr>
          <p:cNvSpPr/>
          <p:nvPr/>
        </p:nvSpPr>
        <p:spPr>
          <a:xfrm>
            <a:off x="2184631" y="8180716"/>
            <a:ext cx="482655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0" dirty="0">
                <a:solidFill>
                  <a:srgbClr val="FFC000"/>
                </a:solidFill>
              </a:rPr>
              <a:t>Благодарю</a:t>
            </a:r>
            <a:r>
              <a:rPr lang="ru-RU" sz="10000" dirty="0">
                <a:solidFill>
                  <a:schemeClr val="bg1"/>
                </a:solidFill>
              </a:rPr>
              <a:t> наших производителей за то, что ведут соцсети и оттуда можно почерпнуть много интересной информации о продукции Арго.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D5C3EA2-765E-49E5-B940-09D06794E6CE}"/>
              </a:ext>
            </a:extLst>
          </p:cNvPr>
          <p:cNvSpPr/>
          <p:nvPr/>
        </p:nvSpPr>
        <p:spPr>
          <a:xfrm>
            <a:off x="2180421" y="12693640"/>
            <a:ext cx="482655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0" dirty="0">
                <a:solidFill>
                  <a:srgbClr val="FFC000"/>
                </a:solidFill>
              </a:rPr>
              <a:t>Благодарю</a:t>
            </a:r>
            <a:r>
              <a:rPr lang="ru-RU" sz="10000" dirty="0">
                <a:solidFill>
                  <a:schemeClr val="bg1"/>
                </a:solidFill>
              </a:rPr>
              <a:t> нашего президента Андрея Борисовича, Марину Николаевну, Андрея Крупина, Андрея Миронова за организацию конференций, где мы делимся опытом успешного бизнеса.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1E73816-8B9A-4F0A-80E8-9DF8E2EA368B}"/>
              </a:ext>
            </a:extLst>
          </p:cNvPr>
          <p:cNvSpPr/>
          <p:nvPr/>
        </p:nvSpPr>
        <p:spPr>
          <a:xfrm>
            <a:off x="9323073" y="18745446"/>
            <a:ext cx="451810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0" dirty="0">
                <a:solidFill>
                  <a:srgbClr val="FFC000"/>
                </a:solidFill>
              </a:rPr>
              <a:t>Благодарю</a:t>
            </a:r>
            <a:r>
              <a:rPr lang="ru-RU" sz="10000" dirty="0">
                <a:solidFill>
                  <a:schemeClr val="bg1"/>
                </a:solidFill>
              </a:rPr>
              <a:t> своих наставников и свою структуру за то, что  они есть.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B04E8FD-7D7D-429A-B3E9-9ECE9B001DF6}"/>
              </a:ext>
            </a:extLst>
          </p:cNvPr>
          <p:cNvSpPr/>
          <p:nvPr/>
        </p:nvSpPr>
        <p:spPr>
          <a:xfrm>
            <a:off x="9294037" y="21540932"/>
            <a:ext cx="406478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0" dirty="0">
                <a:solidFill>
                  <a:srgbClr val="FFC000"/>
                </a:solidFill>
              </a:rPr>
              <a:t>Благодарю</a:t>
            </a:r>
            <a:r>
              <a:rPr lang="ru-RU" sz="10000" dirty="0">
                <a:solidFill>
                  <a:schemeClr val="bg1"/>
                </a:solidFill>
              </a:rPr>
              <a:t>, друзья, вас за то, что пришли на конференцию и я уверена, что полученная здесь информация даст рост вашим структурам.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BF9563-2598-480D-B341-65BC48F4C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776" y="16801337"/>
            <a:ext cx="10945216" cy="109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\\Disco\IOS_Online\+Мероприятия\2024\04\Презентация шаблон\Фото лидеров\Презентации бизнес-форм апрель_Монтажная область 1 копия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70096" cy="29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isco\IOS_Online\+Мероприятия\2024\04\Презентация шаблон\Фото лидеров\Презентации бизнес-форм апрель_Монтажная область 1 копия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670096" cy="290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2808" y="10641179"/>
            <a:ext cx="44644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 smtClean="0">
                <a:solidFill>
                  <a:srgbClr val="CC9900"/>
                </a:solidFill>
              </a:rPr>
              <a:t>СПАСИБО ЗА ВНИМАНИЕ! </a:t>
            </a:r>
            <a:endParaRPr lang="ru-RU" sz="30000" b="1" dirty="0">
              <a:solidFill>
                <a:srgbClr val="CC99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670096" cy="290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19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6BF3A8-B748-4FC9-8053-B88CE8B4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9749"/>
            <a:ext cx="23386856" cy="14383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0134B9-7937-4773-99FA-B94B9E8457F9}"/>
              </a:ext>
            </a:extLst>
          </p:cNvPr>
          <p:cNvSpPr txBox="1"/>
          <p:nvPr/>
        </p:nvSpPr>
        <p:spPr>
          <a:xfrm>
            <a:off x="0" y="22321806"/>
            <a:ext cx="51670096" cy="317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chemeClr val="bg1"/>
                </a:solidFill>
              </a:rPr>
              <a:t>Моя миссия в компании АРГО и миссия </a:t>
            </a:r>
            <a:r>
              <a:rPr lang="ru-RU" sz="20000" b="1" dirty="0">
                <a:solidFill>
                  <a:schemeClr val="bg1"/>
                </a:solidFill>
              </a:rPr>
              <a:t>лидеров</a:t>
            </a:r>
            <a:r>
              <a:rPr lang="ru-RU" sz="13000" b="1" dirty="0">
                <a:solidFill>
                  <a:schemeClr val="bg1"/>
                </a:solidFill>
              </a:rPr>
              <a:t> моей структуры</a:t>
            </a:r>
            <a:r>
              <a:rPr lang="ru-RU" sz="15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88B611-2481-4A30-94EA-CCC6B631BBFB}"/>
              </a:ext>
            </a:extLst>
          </p:cNvPr>
          <p:cNvSpPr txBox="1"/>
          <p:nvPr/>
        </p:nvSpPr>
        <p:spPr>
          <a:xfrm>
            <a:off x="17106256" y="3313900"/>
            <a:ext cx="34100144" cy="84023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0" b="1" dirty="0">
                <a:solidFill>
                  <a:schemeClr val="bg1"/>
                </a:solidFill>
              </a:rPr>
              <a:t>Главное  - любовь к людям, </a:t>
            </a:r>
          </a:p>
          <a:p>
            <a:pPr algn="ctr"/>
            <a:r>
              <a:rPr lang="ru-RU" sz="18000" b="1" dirty="0">
                <a:solidFill>
                  <a:schemeClr val="bg1"/>
                </a:solidFill>
              </a:rPr>
              <a:t>искреннее желание помочь им стать здоровыми и счастливыми</a:t>
            </a:r>
            <a:r>
              <a:rPr lang="ru-RU" sz="18000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2089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162F17-E885-48C2-9D5C-561F6B8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3" y="6504823"/>
            <a:ext cx="23474608" cy="202059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58F9B7-D3E1-4705-AB68-4B7E57E6C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 b="5823"/>
          <a:stretch/>
        </p:blipFill>
        <p:spPr>
          <a:xfrm>
            <a:off x="9302443" y="7672846"/>
            <a:ext cx="7337792" cy="4261345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xmlns="" id="{C0FBF1C0-06C4-4498-B2A6-3A25AC5436BE}"/>
              </a:ext>
            </a:extLst>
          </p:cNvPr>
          <p:cNvSpPr/>
          <p:nvPr/>
        </p:nvSpPr>
        <p:spPr>
          <a:xfrm>
            <a:off x="16742062" y="2092784"/>
            <a:ext cx="12085888" cy="762849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71334-D6E2-40D5-85D3-AEB9A664C9CC}"/>
              </a:ext>
            </a:extLst>
          </p:cNvPr>
          <p:cNvSpPr txBox="1"/>
          <p:nvPr/>
        </p:nvSpPr>
        <p:spPr>
          <a:xfrm>
            <a:off x="17044907" y="3349343"/>
            <a:ext cx="118848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</a:rPr>
              <a:t>С удовольствием 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смотрю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 бизнес- среды 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 А. Крупиным.</a:t>
            </a:r>
            <a:endParaRPr lang="ru-RU" sz="8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02AE886-A253-4E6B-A5BB-6D18B85C7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303" y="3772975"/>
            <a:ext cx="8199793" cy="9798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3440CE-5A5C-4271-898E-350B4AA09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811" y="528267"/>
            <a:ext cx="8633303" cy="8633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7F9F83-BCA2-44BE-99A0-D87C4392C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164" y="-399603"/>
            <a:ext cx="9561173" cy="95611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BB2E09-97D7-49A2-B710-6C0835415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069" y="15807511"/>
            <a:ext cx="13912215" cy="10420573"/>
          </a:xfrm>
          <a:prstGeom prst="rect">
            <a:avLst/>
          </a:prstGeom>
        </p:spPr>
      </p:pic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xmlns="" id="{2B1F3015-FAE2-4808-9D97-781DD8339D2F}"/>
              </a:ext>
            </a:extLst>
          </p:cNvPr>
          <p:cNvSpPr/>
          <p:nvPr/>
        </p:nvSpPr>
        <p:spPr>
          <a:xfrm flipH="1">
            <a:off x="25603200" y="9161570"/>
            <a:ext cx="11023439" cy="63719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/>
              <a:t>В АРГО великолепный</a:t>
            </a:r>
          </a:p>
          <a:p>
            <a:pPr algn="ctr"/>
            <a:r>
              <a:rPr lang="ru-RU" sz="8000" dirty="0"/>
              <a:t>Маркетинг-план</a:t>
            </a:r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xmlns="" id="{F9F07199-B167-49CF-8922-73B8A549F4E6}"/>
              </a:ext>
            </a:extLst>
          </p:cNvPr>
          <p:cNvSpPr/>
          <p:nvPr/>
        </p:nvSpPr>
        <p:spPr>
          <a:xfrm>
            <a:off x="38569199" y="9435574"/>
            <a:ext cx="12858118" cy="114189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104A58-4A3F-45AF-9D81-DFEA59623973}"/>
              </a:ext>
            </a:extLst>
          </p:cNvPr>
          <p:cNvSpPr txBox="1"/>
          <p:nvPr/>
        </p:nvSpPr>
        <p:spPr>
          <a:xfrm>
            <a:off x="41956542" y="13571035"/>
            <a:ext cx="66673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</a:rPr>
              <a:t>Советник президента компании АРГО </a:t>
            </a:r>
          </a:p>
        </p:txBody>
      </p:sp>
    </p:spTree>
    <p:extLst>
      <p:ext uri="{BB962C8B-B14F-4D97-AF65-F5344CB8AC3E}">
        <p14:creationId xmlns:p14="http://schemas.microsoft.com/office/powerpoint/2010/main" val="13317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24BF2C-1B26-4315-AADF-220287CBB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88" y="9145216"/>
            <a:ext cx="21818424" cy="16879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816A92-57F7-4F46-95E7-886F1EA75DE9}"/>
              </a:ext>
            </a:extLst>
          </p:cNvPr>
          <p:cNvSpPr txBox="1"/>
          <p:nvPr/>
        </p:nvSpPr>
        <p:spPr>
          <a:xfrm>
            <a:off x="20418624" y="3528592"/>
            <a:ext cx="28582432" cy="102489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0" b="1" dirty="0">
                <a:solidFill>
                  <a:schemeClr val="bg1"/>
                </a:solidFill>
              </a:rPr>
              <a:t>КОММУНИКАЦИЯ</a:t>
            </a:r>
          </a:p>
          <a:p>
            <a:pPr algn="ctr"/>
            <a:r>
              <a:rPr lang="ru-RU" sz="22000" dirty="0">
                <a:solidFill>
                  <a:schemeClr val="bg1"/>
                </a:solidFill>
              </a:rPr>
              <a:t>в нашем бизнесе – </a:t>
            </a:r>
          </a:p>
          <a:p>
            <a:pPr algn="ctr"/>
            <a:r>
              <a:rPr lang="ru-RU" sz="22000" dirty="0">
                <a:solidFill>
                  <a:schemeClr val="bg1"/>
                </a:solidFill>
              </a:rPr>
              <a:t>самое важное</a:t>
            </a:r>
          </a:p>
        </p:txBody>
      </p:sp>
    </p:spTree>
    <p:extLst>
      <p:ext uri="{BB962C8B-B14F-4D97-AF65-F5344CB8AC3E}">
        <p14:creationId xmlns:p14="http://schemas.microsoft.com/office/powerpoint/2010/main" val="276560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9BA121-F8D9-4780-BCC4-AFBCF52D300D}"/>
              </a:ext>
            </a:extLst>
          </p:cNvPr>
          <p:cNvSpPr txBox="1"/>
          <p:nvPr/>
        </p:nvSpPr>
        <p:spPr>
          <a:xfrm>
            <a:off x="13289832" y="1712468"/>
            <a:ext cx="39316368" cy="62478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0000" dirty="0">
                <a:solidFill>
                  <a:schemeClr val="bg1"/>
                </a:solidFill>
              </a:rPr>
              <a:t>Где взять людей?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D91364-A190-4C6D-8B9E-5A77BC0FF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776" y="9721280"/>
            <a:ext cx="28731192" cy="160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87A292-4224-4339-97DC-E88699512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311" y="734511"/>
            <a:ext cx="13033448" cy="10072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4AA51D-8476-4D65-A5C8-101CCEC9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" y="13537704"/>
            <a:ext cx="14110638" cy="1411063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98CB0F4A-A534-4B02-846B-C4E3AF893E0B}"/>
              </a:ext>
            </a:extLst>
          </p:cNvPr>
          <p:cNvSpPr/>
          <p:nvPr/>
        </p:nvSpPr>
        <p:spPr>
          <a:xfrm>
            <a:off x="1699474" y="8543924"/>
            <a:ext cx="14110638" cy="498686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633E81-55FA-47B1-A993-630705187C5E}"/>
              </a:ext>
            </a:extLst>
          </p:cNvPr>
          <p:cNvSpPr txBox="1"/>
          <p:nvPr/>
        </p:nvSpPr>
        <p:spPr>
          <a:xfrm>
            <a:off x="749375" y="8682866"/>
            <a:ext cx="160572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>
                <a:solidFill>
                  <a:schemeClr val="bg1"/>
                </a:solidFill>
              </a:rPr>
              <a:t>Я к вечеру очень устаю, </a:t>
            </a:r>
          </a:p>
          <a:p>
            <a:pPr algn="ctr"/>
            <a:r>
              <a:rPr lang="ru-RU" sz="10000" dirty="0">
                <a:solidFill>
                  <a:schemeClr val="bg1"/>
                </a:solidFill>
              </a:rPr>
              <a:t>мышцы болят. </a:t>
            </a:r>
          </a:p>
          <a:p>
            <a:pPr algn="ctr"/>
            <a:r>
              <a:rPr lang="ru-RU" sz="10000" dirty="0">
                <a:solidFill>
                  <a:schemeClr val="bg1"/>
                </a:solidFill>
              </a:rPr>
              <a:t>Не знаю что делать..</a:t>
            </a: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xmlns="" id="{BAA61250-2D57-44ED-BE3A-5FEF4D6B7044}"/>
              </a:ext>
            </a:extLst>
          </p:cNvPr>
          <p:cNvSpPr/>
          <p:nvPr/>
        </p:nvSpPr>
        <p:spPr>
          <a:xfrm>
            <a:off x="10532720" y="14035377"/>
            <a:ext cx="12954191" cy="63048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DD1D93-F798-4A9B-8DD3-8A4A735CBAF1}"/>
              </a:ext>
            </a:extLst>
          </p:cNvPr>
          <p:cNvSpPr txBox="1"/>
          <p:nvPr/>
        </p:nvSpPr>
        <p:spPr>
          <a:xfrm>
            <a:off x="9514004" y="14669107"/>
            <a:ext cx="1499162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>
                <a:solidFill>
                  <a:srgbClr val="FFC000"/>
                </a:solidFill>
              </a:rPr>
              <a:t>Рекомендую</a:t>
            </a:r>
          </a:p>
          <a:p>
            <a:pPr algn="ctr"/>
            <a:r>
              <a:rPr lang="ru-RU" sz="10000" dirty="0">
                <a:solidFill>
                  <a:srgbClr val="FFC000"/>
                </a:solidFill>
              </a:rPr>
              <a:t> «</a:t>
            </a:r>
            <a:r>
              <a:rPr lang="ru-RU" sz="10000" b="1" dirty="0">
                <a:solidFill>
                  <a:srgbClr val="FFC000"/>
                </a:solidFill>
              </a:rPr>
              <a:t>Спрей массажный Биомагний»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A0A04D-68BB-4841-8D71-42473A6A1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88" y="12709805"/>
            <a:ext cx="13033448" cy="15260844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F8038C3A-E445-4167-BF95-E93B47C21E5A}"/>
              </a:ext>
            </a:extLst>
          </p:cNvPr>
          <p:cNvSpPr/>
          <p:nvPr/>
        </p:nvSpPr>
        <p:spPr>
          <a:xfrm>
            <a:off x="26500087" y="6481288"/>
            <a:ext cx="16057295" cy="562784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BFF3D6-5D9F-4BD2-A408-2C19CBB99427}"/>
              </a:ext>
            </a:extLst>
          </p:cNvPr>
          <p:cNvSpPr txBox="1"/>
          <p:nvPr/>
        </p:nvSpPr>
        <p:spPr>
          <a:xfrm>
            <a:off x="26301230" y="6798091"/>
            <a:ext cx="161970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>
                <a:solidFill>
                  <a:schemeClr val="bg1"/>
                </a:solidFill>
              </a:rPr>
              <a:t>У меня с возрастом кожа становится сухой и начинает шелушиться.  </a:t>
            </a: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xmlns="" id="{90DD58FC-7F40-49C7-97DB-1C81E2696B74}"/>
              </a:ext>
            </a:extLst>
          </p:cNvPr>
          <p:cNvSpPr/>
          <p:nvPr/>
        </p:nvSpPr>
        <p:spPr>
          <a:xfrm rot="844498">
            <a:off x="38444865" y="10594069"/>
            <a:ext cx="12897963" cy="84505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dirty="0">
                <a:solidFill>
                  <a:srgbClr val="FFC000"/>
                </a:solidFill>
              </a:rPr>
              <a:t>Увлажняет кожу </a:t>
            </a:r>
            <a:r>
              <a:rPr lang="ru-RU" sz="10000" b="1" dirty="0">
                <a:solidFill>
                  <a:srgbClr val="FFC000"/>
                </a:solidFill>
              </a:rPr>
              <a:t>«Леди АРГО»!</a:t>
            </a:r>
          </a:p>
          <a:p>
            <a:pPr algn="ctr"/>
            <a:r>
              <a:rPr lang="ru-RU" sz="10000" b="1" dirty="0">
                <a:solidFill>
                  <a:srgbClr val="FFC000"/>
                </a:solidFill>
              </a:rPr>
              <a:t>Сама им пользуюсь</a:t>
            </a:r>
          </a:p>
        </p:txBody>
      </p:sp>
    </p:spTree>
    <p:extLst>
      <p:ext uri="{BB962C8B-B14F-4D97-AF65-F5344CB8AC3E}">
        <p14:creationId xmlns:p14="http://schemas.microsoft.com/office/powerpoint/2010/main" val="67093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2049C18-187E-4D1B-83D5-1D9BA0A5D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4" y="10171185"/>
            <a:ext cx="11788105" cy="156924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4D719C-FC1D-4EE5-AB67-8E089FE21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750" y="6434562"/>
            <a:ext cx="9570569" cy="14865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913BCF-FE16-42BA-80AE-BDF04F8DC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147" y="5029065"/>
            <a:ext cx="8200766" cy="13675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84F8BF-3CE0-4028-AEC3-E1C658997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465" y="1296344"/>
            <a:ext cx="13585122" cy="10716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44BFF8-1493-41F9-8D8D-003D3F3E329D}"/>
              </a:ext>
            </a:extLst>
          </p:cNvPr>
          <p:cNvSpPr txBox="1"/>
          <p:nvPr/>
        </p:nvSpPr>
        <p:spPr>
          <a:xfrm>
            <a:off x="32516167" y="12137082"/>
            <a:ext cx="24425318" cy="47089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/>
                </a:solidFill>
              </a:rPr>
              <a:t>Работа со структурой </a:t>
            </a:r>
          </a:p>
          <a:p>
            <a:r>
              <a:rPr lang="ru-RU" sz="15000" dirty="0">
                <a:solidFill>
                  <a:schemeClr val="bg1"/>
                </a:solidFill>
              </a:rPr>
              <a:t>        в команде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E829D0-F51E-4C4A-B5F3-2A4001D23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25" y="16416825"/>
            <a:ext cx="18218024" cy="11090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0BEDB0-1C0F-4A35-B019-BC896313FED8}"/>
              </a:ext>
            </a:extLst>
          </p:cNvPr>
          <p:cNvSpPr txBox="1"/>
          <p:nvPr/>
        </p:nvSpPr>
        <p:spPr>
          <a:xfrm>
            <a:off x="13804478" y="320084"/>
            <a:ext cx="25283203" cy="47089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/>
                </a:solidFill>
              </a:rPr>
              <a:t>Вовлечение новичков через продукт АРГО в соцсетях</a:t>
            </a:r>
          </a:p>
        </p:txBody>
      </p:sp>
    </p:spTree>
    <p:extLst>
      <p:ext uri="{BB962C8B-B14F-4D97-AF65-F5344CB8AC3E}">
        <p14:creationId xmlns:p14="http://schemas.microsoft.com/office/powerpoint/2010/main" val="13848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B922CD-5797-4257-A8CC-8C608C9C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26" y="8929192"/>
            <a:ext cx="15838377" cy="15754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CA9ED0-48CE-45AA-BB9D-B48335160DBE}"/>
              </a:ext>
            </a:extLst>
          </p:cNvPr>
          <p:cNvSpPr txBox="1"/>
          <p:nvPr/>
        </p:nvSpPr>
        <p:spPr>
          <a:xfrm>
            <a:off x="18546416" y="7201000"/>
            <a:ext cx="31107456" cy="182511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r"/>
            <a:r>
              <a:rPr lang="ru-RU" sz="40000" b="1" dirty="0">
                <a:solidFill>
                  <a:schemeClr val="bg1"/>
                </a:solidFill>
              </a:rPr>
              <a:t>Пикова Анна</a:t>
            </a:r>
          </a:p>
          <a:p>
            <a:pPr algn="r"/>
            <a:endParaRPr lang="ru-RU" sz="40000" b="1" dirty="0">
              <a:solidFill>
                <a:schemeClr val="bg1"/>
              </a:solidFill>
            </a:endParaRPr>
          </a:p>
          <a:p>
            <a:pPr algn="r"/>
            <a:r>
              <a:rPr lang="ru-RU" sz="8000" b="1" dirty="0">
                <a:solidFill>
                  <a:schemeClr val="bg1"/>
                </a:solidFill>
              </a:rPr>
              <a:t> </a:t>
            </a:r>
            <a:r>
              <a:rPr lang="ru-RU" sz="6000" dirty="0">
                <a:solidFill>
                  <a:schemeClr val="bg1"/>
                </a:solidFill>
              </a:rPr>
              <a:t/>
            </a:r>
            <a:br>
              <a:rPr lang="ru-RU" sz="6000" dirty="0">
                <a:solidFill>
                  <a:schemeClr val="bg1"/>
                </a:solidFill>
              </a:rPr>
            </a:br>
            <a:r>
              <a:rPr lang="ru-RU" sz="15000" dirty="0">
                <a:solidFill>
                  <a:schemeClr val="bg1"/>
                </a:solidFill>
              </a:rPr>
              <a:t>г. Киров </a:t>
            </a:r>
            <a:r>
              <a:rPr lang="en-US" sz="15000" dirty="0">
                <a:solidFill>
                  <a:schemeClr val="bg1"/>
                </a:solidFill>
              </a:rPr>
              <a:t/>
            </a:r>
            <a:br>
              <a:rPr lang="en-US" sz="15000" dirty="0">
                <a:solidFill>
                  <a:schemeClr val="bg1"/>
                </a:solidFill>
              </a:rPr>
            </a:br>
            <a:r>
              <a:rPr lang="ru-RU" sz="15000" dirty="0">
                <a:solidFill>
                  <a:schemeClr val="bg1"/>
                </a:solidFill>
              </a:rPr>
              <a:t>Руководитель Арго</a:t>
            </a:r>
          </a:p>
        </p:txBody>
      </p:sp>
    </p:spTree>
    <p:extLst>
      <p:ext uri="{BB962C8B-B14F-4D97-AF65-F5344CB8AC3E}">
        <p14:creationId xmlns:p14="http://schemas.microsoft.com/office/powerpoint/2010/main" val="239074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6E4F1F-332E-4315-856F-95576719410A}"/>
              </a:ext>
            </a:extLst>
          </p:cNvPr>
          <p:cNvSpPr txBox="1"/>
          <p:nvPr/>
        </p:nvSpPr>
        <p:spPr>
          <a:xfrm>
            <a:off x="11777664" y="1152328"/>
            <a:ext cx="32873881" cy="2471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0" b="1" dirty="0">
                <a:solidFill>
                  <a:srgbClr val="FFC000"/>
                </a:solidFill>
              </a:rPr>
              <a:t>Мой путь:</a:t>
            </a:r>
            <a:r>
              <a:rPr lang="ru-RU" sz="20000" dirty="0"/>
              <a:t/>
            </a:r>
            <a:br>
              <a:rPr lang="ru-RU" sz="20000" dirty="0"/>
            </a:br>
            <a:r>
              <a:rPr lang="ru-RU" sz="20000" dirty="0"/>
              <a:t> </a:t>
            </a:r>
            <a:r>
              <a:rPr lang="ru-RU" sz="20000" b="1" dirty="0">
                <a:solidFill>
                  <a:schemeClr val="bg1"/>
                </a:solidFill>
              </a:rPr>
              <a:t>знакомство с продукцией</a:t>
            </a:r>
            <a:r>
              <a:rPr lang="ru-RU" sz="20000" dirty="0"/>
              <a:t/>
            </a:r>
            <a:br>
              <a:rPr lang="ru-RU" sz="20000" dirty="0"/>
            </a:br>
            <a:r>
              <a:rPr lang="ru-RU" sz="20000" dirty="0"/>
              <a:t>       </a:t>
            </a:r>
            <a:br>
              <a:rPr lang="ru-RU" sz="20000" dirty="0"/>
            </a:br>
            <a:r>
              <a:rPr lang="ru-RU" sz="20000" b="1" dirty="0">
                <a:solidFill>
                  <a:schemeClr val="bg1"/>
                </a:solidFill>
              </a:rPr>
              <a:t>результат</a:t>
            </a:r>
            <a:r>
              <a:rPr lang="ru-RU" sz="20000" dirty="0"/>
              <a:t>  </a:t>
            </a:r>
            <a:br>
              <a:rPr lang="ru-RU" sz="20000" dirty="0"/>
            </a:br>
            <a:r>
              <a:rPr lang="ru-RU" sz="20000" dirty="0"/>
              <a:t>     </a:t>
            </a:r>
            <a:br>
              <a:rPr lang="ru-RU" sz="20000" dirty="0"/>
            </a:br>
            <a:r>
              <a:rPr lang="ru-RU" sz="20000" b="1" dirty="0">
                <a:solidFill>
                  <a:schemeClr val="bg1"/>
                </a:solidFill>
              </a:rPr>
              <a:t>доверие</a:t>
            </a:r>
            <a:r>
              <a:rPr lang="ru-RU" sz="20000" dirty="0"/>
              <a:t/>
            </a:r>
            <a:br>
              <a:rPr lang="ru-RU" sz="20000" dirty="0"/>
            </a:br>
            <a:r>
              <a:rPr lang="ru-RU" sz="20000" dirty="0"/>
              <a:t>        </a:t>
            </a:r>
            <a:br>
              <a:rPr lang="ru-RU" sz="20000" dirty="0"/>
            </a:br>
            <a:r>
              <a:rPr lang="ru-RU" sz="20000" b="1" dirty="0">
                <a:solidFill>
                  <a:schemeClr val="bg1"/>
                </a:solidFill>
              </a:rPr>
              <a:t>развитие бизнеса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061B6DEA-A230-4AD0-8151-FE98B06C8705}"/>
              </a:ext>
            </a:extLst>
          </p:cNvPr>
          <p:cNvSpPr/>
          <p:nvPr/>
        </p:nvSpPr>
        <p:spPr>
          <a:xfrm>
            <a:off x="25600732" y="7633048"/>
            <a:ext cx="3386844" cy="33843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870063D1-75AB-46AF-9632-5020D2D08560}"/>
              </a:ext>
            </a:extLst>
          </p:cNvPr>
          <p:cNvSpPr/>
          <p:nvPr/>
        </p:nvSpPr>
        <p:spPr>
          <a:xfrm>
            <a:off x="25631192" y="13515337"/>
            <a:ext cx="3386844" cy="33843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51833DF3-1264-44B8-8DFF-1869CA997C26}"/>
              </a:ext>
            </a:extLst>
          </p:cNvPr>
          <p:cNvSpPr/>
          <p:nvPr/>
        </p:nvSpPr>
        <p:spPr>
          <a:xfrm>
            <a:off x="25631192" y="19701033"/>
            <a:ext cx="3386844" cy="33843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188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10218</TotalTime>
  <Words>337</Words>
  <Application>Microsoft Office PowerPoint</Application>
  <PresentationFormat>Произвольный</PresentationFormat>
  <Paragraphs>43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Ерке</cp:lastModifiedBy>
  <cp:revision>124</cp:revision>
  <dcterms:created xsi:type="dcterms:W3CDTF">2023-08-03T10:24:01Z</dcterms:created>
  <dcterms:modified xsi:type="dcterms:W3CDTF">2024-04-25T08:56:39Z</dcterms:modified>
</cp:coreProperties>
</file>