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614" r:id="rId3"/>
    <p:sldId id="615" r:id="rId4"/>
    <p:sldId id="256" r:id="rId5"/>
    <p:sldId id="616" r:id="rId6"/>
    <p:sldId id="258" r:id="rId7"/>
    <p:sldId id="617" r:id="rId8"/>
    <p:sldId id="260" r:id="rId9"/>
    <p:sldId id="598" r:id="rId10"/>
    <p:sldId id="533" r:id="rId11"/>
    <p:sldId id="611" r:id="rId12"/>
    <p:sldId id="618" r:id="rId13"/>
    <p:sldId id="261" r:id="rId14"/>
    <p:sldId id="619" r:id="rId15"/>
    <p:sldId id="62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5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58D32-2915-4627-92EF-24B8792B1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40399A-64BE-4475-A107-EE222460B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9DA3F-7372-4930-814B-F6DE852B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B7D8BC-5880-4146-8F5C-BD4DA9C1F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2E3DD-5822-4F68-B365-369E3AD9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6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2FA69-964E-43B9-9332-2CBC5470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49DF73-6001-4C27-8CDD-73C92E6D9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51D09-75FD-4147-9B01-E38A94F9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1922A-67E3-49D0-A0BB-A04D9CCA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FA5F89-991E-4501-A71B-9A526741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30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F43BE9-8BB2-45F0-BB0C-9F19E951A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19336D-1E18-4453-B1D8-BAF15A292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710D8-4EB9-48F7-88D7-165B4F5B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559E7-53FF-4742-84C4-C28DB39D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B764A-D166-413B-A066-10EDF5BF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39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98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43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3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189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4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4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3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2312E-BD51-4327-BC50-7B6D62E8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30830E-2265-4ACA-8335-DC7CD1BA1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11447-2AF2-4A12-AAEE-A611687C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F5024-83D5-471A-8FF2-37F393FE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424067-08EE-4179-B7DB-E11365D3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4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40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715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87EBA-EA72-49D5-86C7-1884DBF7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88A89-2AFE-4456-9241-74383EC4C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DA5BAE-D025-4A24-AF56-3ADF100A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B47DA-AE6D-4210-965E-4E82F69D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CAC10-96AD-405A-AB7B-91809666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7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A7374-F1E1-43B2-B479-1A534021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D1F21-D403-4CA0-9D52-CD06B7046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26A993-FF2C-4680-8F3D-0D665B031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E06D2-27FB-46B3-8B15-913618D5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A8350-479D-4F68-9C50-DE42E954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97FC94-B319-492C-A3CB-86671235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83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DC80C-21C3-4136-9E18-5AB3A2EB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AA82C-5DD3-40C7-8A5C-374D33E5F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98D2EC-B0C0-4DC9-B02D-56D06EF3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BF10FF-3931-40B4-8D83-41A378AD5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3A09A4-D4C4-4D48-ACE5-BF5E24126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2C86CC-1B93-4F3C-96FD-06A7456C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2214FA-7FCB-4D5D-B6D3-C5940030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8E4397-7A99-4838-AEE6-0C322C68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9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80ADC-5C51-467C-9E64-570AF937A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A70B76-3D2E-4E54-A765-93E09F7B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A8EAEF-83C1-414D-9E52-9E44AABE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879563-6BB2-4353-8158-844EE729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181C95-E0D4-455F-BC5B-2227F48C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63E041-EF73-4A76-9483-21530180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CA870A-0013-4849-929C-AE3BD529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3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17EC9-870C-491A-9222-32540708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0C612E-4A97-4049-A363-A7FB7D84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94D9CA-7A82-4A05-A3AD-17BA843B5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08F9E-CA23-44D7-9FDC-F4994AC7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49E045-8B4B-4427-A483-8BFD446F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05B27E-49CC-4B87-BE5D-503C028E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5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0B679-A709-4847-83C2-9A5C3D0E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A36270-FED7-4831-9AB2-593E4FDBF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4B85A-83EB-4199-9772-B37AFEB84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BD1A02-7D0D-4BD2-A49B-0655DA1E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96765-88D9-40CC-9768-7147F2058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B68383-E0AC-4A16-A689-B74E28C3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4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6C2-8A69-41B1-8663-31055E4A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30E8E0-0393-4A49-984A-21253C79F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F79677-A10F-402D-936D-0488FDFEE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DB686-15A1-4CD9-90CE-9F1EF9E447F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D0358-7D63-446B-9EB6-2EBCC9A39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8504FA-87F3-44F1-9290-0AE899944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D49C5-4CBC-4296-842E-857D60C57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8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CD2DB-11E0-4B4D-A8BB-530AC3833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F3FD4B-EFA7-4B59-822E-A0E68F1B6F11}"/>
              </a:ext>
            </a:extLst>
          </p:cNvPr>
          <p:cNvSpPr/>
          <p:nvPr/>
        </p:nvSpPr>
        <p:spPr>
          <a:xfrm>
            <a:off x="1061766" y="2836931"/>
            <a:ext cx="100683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Усиление венозной головной боли при: </a:t>
            </a:r>
          </a:p>
          <a:p>
            <a:pPr marL="803275" indent="-173038">
              <a:defRPr/>
            </a:pPr>
            <a:r>
              <a:rPr lang="ru-RU" sz="2400" dirty="0">
                <a:solidFill>
                  <a:schemeClr val="bg1"/>
                </a:solidFill>
              </a:rPr>
              <a:t>- Ношении тугих воротников или галстуков (симптом “тугого воротника”)</a:t>
            </a:r>
          </a:p>
          <a:p>
            <a:pPr marL="630238">
              <a:defRPr/>
            </a:pPr>
            <a:r>
              <a:rPr lang="ru-RU" sz="2400" dirty="0">
                <a:solidFill>
                  <a:schemeClr val="bg1"/>
                </a:solidFill>
              </a:rPr>
              <a:t>- Во время сна с низким изголовьем (симптом “низкой подушки”)</a:t>
            </a:r>
          </a:p>
          <a:p>
            <a:pPr marL="630238">
              <a:defRPr/>
            </a:pPr>
            <a:r>
              <a:rPr lang="ru-RU" sz="2400" dirty="0">
                <a:solidFill>
                  <a:schemeClr val="bg1"/>
                </a:solidFill>
              </a:rPr>
              <a:t>- Применении сахара в больших количествах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Уменьшение венозной головной боли при приеме кофеина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нахождении на свежем воздухе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1AFBC-21A8-4CCA-8C01-98A805513294}"/>
              </a:ext>
            </a:extLst>
          </p:cNvPr>
          <p:cNvSpPr txBox="1"/>
          <p:nvPr/>
        </p:nvSpPr>
        <p:spPr>
          <a:xfrm>
            <a:off x="2484783" y="1535004"/>
            <a:ext cx="6470374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95000"/>
              </a:lnSpc>
              <a:defRPr/>
            </a:pPr>
            <a:r>
              <a:rPr lang="ru-RU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Проявления ХВН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4A958A-F72B-4BFF-AFCA-0E848E13E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2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B3BFD-BBE5-4794-B0F8-7502ACCB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9AE27-CC23-48B9-9C2D-1C6B5044D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653" y="1565213"/>
            <a:ext cx="8686800" cy="741107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Гипертоническая болезнь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1C568-10F9-44F9-B747-A1716E87C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863" y="2704990"/>
            <a:ext cx="10050379" cy="148093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Ограничение потребления соли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Аэробная физическая нагрузка (60 мин х 5 раз в неделю)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Правильное питание</a:t>
            </a:r>
          </a:p>
        </p:txBody>
      </p:sp>
    </p:spTree>
    <p:extLst>
      <p:ext uri="{BB962C8B-B14F-4D97-AF65-F5344CB8AC3E}">
        <p14:creationId xmlns:p14="http://schemas.microsoft.com/office/powerpoint/2010/main" val="3749654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6E7D1-4AA5-4239-B6BF-2F3976D7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E22C8F-1090-45CD-B88C-56D7D9015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02A851-0999-4799-9B9C-73E90697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5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0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9829" y="1892829"/>
            <a:ext cx="7197824" cy="1824203"/>
          </a:xfrm>
        </p:spPr>
        <p:txBody>
          <a:bodyPr anchor="t">
            <a:normAutofit/>
          </a:bodyPr>
          <a:lstStyle/>
          <a:p>
            <a:pPr algn="r"/>
            <a:r>
              <a:rPr lang="ru-RU" sz="42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Мозжелин</a:t>
            </a:r>
            <a:r>
              <a:rPr lang="ru-RU" sz="42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2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Евгеньевич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55840" y="4293096"/>
            <a:ext cx="7094240" cy="1752600"/>
          </a:xfrm>
        </p:spPr>
        <p:txBody>
          <a:bodyPr>
            <a:normAutofit/>
          </a:bodyPr>
          <a:lstStyle/>
          <a:p>
            <a:pPr algn="r"/>
            <a:r>
              <a:rPr lang="ru-RU" sz="2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«Гипертоническая болезнь. Подавление давления с продукцией АРГО»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55840" y="3457939"/>
            <a:ext cx="7094240" cy="112318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врач-хирург, травматолог-ортопед, кандидат медицинских наук</a:t>
            </a:r>
            <a:endParaRPr lang="ru-RU" sz="1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Хида_дизайнер\+МЕРОПРИЯТИЯ\13_27.04.2024_27 и 28 апреля 2024 Бизнес форум_Золотое кольцо_Москва\Презентация шаблон\Фото врачей\Мозжели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7" y="2295082"/>
            <a:ext cx="3525932" cy="352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B3BFD-BBE5-4794-B0F8-7502ACCB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9AE27-CC23-48B9-9C2D-1C6B5044D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653" y="1259306"/>
            <a:ext cx="8686800" cy="17325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гипертонии: заболевания почек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1C568-10F9-44F9-B747-A1716E87C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3429000"/>
            <a:ext cx="10050379" cy="18288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bg1"/>
                </a:solidFill>
              </a:rPr>
              <a:t>Регуляция водно-солевого обмена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bg1"/>
                </a:solidFill>
              </a:rPr>
              <a:t>Выработка регуляторов давления (ренина)</a:t>
            </a:r>
          </a:p>
        </p:txBody>
      </p:sp>
    </p:spTree>
    <p:extLst>
      <p:ext uri="{BB962C8B-B14F-4D97-AF65-F5344CB8AC3E}">
        <p14:creationId xmlns:p14="http://schemas.microsoft.com/office/powerpoint/2010/main" val="331240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DDF84-6567-4C68-AE9A-1313AC4F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07F60D-B2D0-449C-8667-53707A402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A76A1-9290-4988-BF05-4A88EC56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9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B3BFD-BBE5-4794-B0F8-7502ACCB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9AE27-CC23-48B9-9C2D-1C6B5044D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653" y="1805959"/>
            <a:ext cx="8686800" cy="173254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гипертонии: ожирение (метаболический синдром)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1C568-10F9-44F9-B747-A1716E87C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746" y="4114800"/>
            <a:ext cx="10050379" cy="14809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chemeClr val="bg1"/>
                </a:solidFill>
              </a:rPr>
              <a:t>1 кг жира = 22 км сосудов</a:t>
            </a:r>
          </a:p>
        </p:txBody>
      </p:sp>
    </p:spTree>
    <p:extLst>
      <p:ext uri="{BB962C8B-B14F-4D97-AF65-F5344CB8AC3E}">
        <p14:creationId xmlns:p14="http://schemas.microsoft.com/office/powerpoint/2010/main" val="101941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D6995-858B-47BA-BC46-07107B2F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FEEAF-334F-4C79-9244-A2491483D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6B5B4-1E08-42AA-9DA4-C8ADDF9A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B3BFD-BBE5-4794-B0F8-7502ACCB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9AE27-CC23-48B9-9C2D-1C6B5044D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666813"/>
            <a:ext cx="11480800" cy="173254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гипертонии: </a:t>
            </a:r>
            <a:b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хроническая венозная недостаточность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A1C568-10F9-44F9-B747-A1716E87C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746" y="3637728"/>
            <a:ext cx="10050379" cy="148093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Золушка современной медицины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Оптимальное взаимодействие венозной и артериальной  систем –– главный критерий сосудистого здоровья человека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Lancet Neurology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54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EF793F-A903-41E6-8F5C-E05C67A32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pic>
        <p:nvPicPr>
          <p:cNvPr id="8194" name="Picture 8" descr="371anat">
            <a:extLst>
              <a:ext uri="{FF2B5EF4-FFF2-40B4-BE49-F238E27FC236}">
                <a16:creationId xmlns:a16="http://schemas.microsoft.com/office/drawing/2014/main" id="{CCFE14AA-D154-426E-88FB-C7646397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3"/>
          <a:stretch>
            <a:fillRect/>
          </a:stretch>
        </p:blipFill>
        <p:spPr bwMode="auto">
          <a:xfrm>
            <a:off x="7515640" y="1272556"/>
            <a:ext cx="43211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>
            <a:extLst>
              <a:ext uri="{FF2B5EF4-FFF2-40B4-BE49-F238E27FC236}">
                <a16:creationId xmlns:a16="http://schemas.microsoft.com/office/drawing/2014/main" id="{95727D92-CAED-41F4-860D-BFE86B43A492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39330" y="1471336"/>
            <a:ext cx="5788853" cy="150874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Мозговой кровоток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346D77-E0E3-403E-9150-2039BF7CCCF1}"/>
              </a:ext>
            </a:extLst>
          </p:cNvPr>
          <p:cNvSpPr/>
          <p:nvPr/>
        </p:nvSpPr>
        <p:spPr>
          <a:xfrm>
            <a:off x="1824520" y="3648249"/>
            <a:ext cx="45720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Артерии – 10 %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Капилляры – 5%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Вены – 85%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1A667-EA23-431D-92AA-38D6BD6F8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"/>
            <a:ext cx="12191873" cy="6858071"/>
          </a:xfrm>
          <a:prstGeom prst="rect">
            <a:avLst/>
          </a:prstGeom>
        </p:spPr>
      </p:pic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C0618CA9-FC90-4E3E-858D-4D4A49D5554B}"/>
              </a:ext>
            </a:extLst>
          </p:cNvPr>
          <p:cNvSpPr>
            <a:spLocks/>
          </p:cNvSpPr>
          <p:nvPr/>
        </p:nvSpPr>
        <p:spPr bwMode="auto">
          <a:xfrm>
            <a:off x="1061766" y="1143000"/>
            <a:ext cx="1006833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defRPr/>
            </a:pPr>
            <a:endParaRPr lang="ru-RU" alt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Утренняя тяжесть в голове 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Головные боли начинаются к утру, иногда будят человека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Желание спать на высоких подушках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Утреннее головокружение при повороте головы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Заложенность носа в утренние часы (без ОРВИ)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Чихание, першение в течение 1 часа после подъема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Отеки верхнего и нижнего века, «мешки» под глазами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Отек и одутловатость лица по утрам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Диффузная тяжесть в области живота, если после еды приходится выполнять физические нагрузки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Отеки ног, усталость ног</a:t>
            </a: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Судороги в ногах, онемение, ночной кашель без ОРВИ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4F9AF-4881-462C-835D-77F5924986E9}"/>
              </a:ext>
            </a:extLst>
          </p:cNvPr>
          <p:cNvSpPr txBox="1"/>
          <p:nvPr/>
        </p:nvSpPr>
        <p:spPr>
          <a:xfrm>
            <a:off x="3200400" y="1222512"/>
            <a:ext cx="5784574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95000"/>
              </a:lnSpc>
              <a:defRPr/>
            </a:pPr>
            <a:r>
              <a:rPr lang="ru-RU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Проявления ХВН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250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Мозжелин  Михаил Евгеньевич</vt:lpstr>
      <vt:lpstr>Причины гипертонии: заболевания почек</vt:lpstr>
      <vt:lpstr>Презентация PowerPoint</vt:lpstr>
      <vt:lpstr>Причины гипертонии: ожирение (метаболический синдром)</vt:lpstr>
      <vt:lpstr>Презентация PowerPoint</vt:lpstr>
      <vt:lpstr>Причины гипертонии:  хроническая венозная недостаточность</vt:lpstr>
      <vt:lpstr>Мозговой кровоток</vt:lpstr>
      <vt:lpstr>Презентация PowerPoint</vt:lpstr>
      <vt:lpstr>Презентация PowerPoint</vt:lpstr>
      <vt:lpstr>Презентация PowerPoint</vt:lpstr>
      <vt:lpstr>Гипертоническая болезнь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Причины гипертонии: заболевания почек</dc:title>
  <dc:creator>Пользователь</dc:creator>
  <cp:lastModifiedBy>Суворова Марина</cp:lastModifiedBy>
  <cp:revision>4</cp:revision>
  <dcterms:created xsi:type="dcterms:W3CDTF">2024-04-23T19:34:35Z</dcterms:created>
  <dcterms:modified xsi:type="dcterms:W3CDTF">2024-04-24T10:15:10Z</dcterms:modified>
</cp:coreProperties>
</file>