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257" r:id="rId3"/>
    <p:sldId id="265" r:id="rId4"/>
    <p:sldId id="259" r:id="rId5"/>
    <p:sldId id="260" r:id="rId6"/>
    <p:sldId id="262" r:id="rId7"/>
    <p:sldId id="263" r:id="rId8"/>
    <p:sldId id="264" r:id="rId9"/>
    <p:sldId id="267" r:id="rId10"/>
  </p:sldIdLst>
  <p:sldSz cx="51206400" cy="28803600"/>
  <p:notesSz cx="6858000" cy="9144000"/>
  <p:defaultTextStyle>
    <a:defPPr>
      <a:defRPr lang="ru-RU"/>
    </a:defPPr>
    <a:lvl1pPr algn="l" defTabSz="3659188" rtl="0" fontAlgn="base">
      <a:spcBef>
        <a:spcPct val="0"/>
      </a:spcBef>
      <a:spcAft>
        <a:spcPct val="0"/>
      </a:spcAft>
      <a:defRPr sz="7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1828800" indent="-1371600" algn="l" defTabSz="3659188" rtl="0" fontAlgn="base">
      <a:spcBef>
        <a:spcPct val="0"/>
      </a:spcBef>
      <a:spcAft>
        <a:spcPct val="0"/>
      </a:spcAft>
      <a:defRPr sz="7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3659188" indent="-2744788" algn="l" defTabSz="3659188" rtl="0" fontAlgn="base">
      <a:spcBef>
        <a:spcPct val="0"/>
      </a:spcBef>
      <a:spcAft>
        <a:spcPct val="0"/>
      </a:spcAft>
      <a:defRPr sz="7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5487988" indent="-4116388" algn="l" defTabSz="3659188" rtl="0" fontAlgn="base">
      <a:spcBef>
        <a:spcPct val="0"/>
      </a:spcBef>
      <a:spcAft>
        <a:spcPct val="0"/>
      </a:spcAft>
      <a:defRPr sz="7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7318375" indent="-5489575" algn="l" defTabSz="3659188" rtl="0" fontAlgn="base">
      <a:spcBef>
        <a:spcPct val="0"/>
      </a:spcBef>
      <a:spcAft>
        <a:spcPct val="0"/>
      </a:spcAft>
      <a:defRPr sz="7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7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7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7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7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008289"/>
    <a:srgbClr val="E30613"/>
    <a:srgbClr val="0089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29" d="100"/>
          <a:sy n="29" d="100"/>
        </p:scale>
        <p:origin x="-84" y="-132"/>
      </p:cViewPr>
      <p:guideLst>
        <p:guide orient="horz" pos="9074"/>
        <p:guide pos="161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365970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365970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49C7720-9CD8-41FB-8D3B-BE73DD2D7142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365970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365970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E6CD26-2C10-498D-80AC-CEDEEEA36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4789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3659188" rtl="0" eaLnBrk="0" fontAlgn="base" hangingPunct="0">
      <a:spcBef>
        <a:spcPct val="30000"/>
      </a:spcBef>
      <a:spcAft>
        <a:spcPct val="0"/>
      </a:spcAft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828800" algn="l" defTabSz="3659188" rtl="0" eaLnBrk="0" fontAlgn="base" hangingPunct="0">
      <a:spcBef>
        <a:spcPct val="30000"/>
      </a:spcBef>
      <a:spcAft>
        <a:spcPct val="0"/>
      </a:spcAft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3659188" algn="l" defTabSz="3659188" rtl="0" eaLnBrk="0" fontAlgn="base" hangingPunct="0">
      <a:spcBef>
        <a:spcPct val="30000"/>
      </a:spcBef>
      <a:spcAft>
        <a:spcPct val="0"/>
      </a:spcAft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5487988" algn="l" defTabSz="3659188" rtl="0" eaLnBrk="0" fontAlgn="base" hangingPunct="0">
      <a:spcBef>
        <a:spcPct val="30000"/>
      </a:spcBef>
      <a:spcAft>
        <a:spcPct val="0"/>
      </a:spcAft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7318375" algn="l" defTabSz="3659188" rtl="0" eaLnBrk="0" fontAlgn="base" hangingPunct="0">
      <a:spcBef>
        <a:spcPct val="30000"/>
      </a:spcBef>
      <a:spcAft>
        <a:spcPct val="0"/>
      </a:spcAft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9149258" algn="l" defTabSz="3659703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10979109" algn="l" defTabSz="3659703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12808961" algn="l" defTabSz="3659703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14638812" algn="l" defTabSz="3659703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Disco\IOS_Online\+Мероприятия\2024\04\Презентация шаблон\Фото лидеров\Презентации бизнес-форм апрель_Монтажная область 1 копия 6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51584225" cy="290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40480" y="8947806"/>
            <a:ext cx="43525440" cy="617410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80960" y="16322038"/>
            <a:ext cx="35844480" cy="736092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2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59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8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319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49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979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808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638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3AE7D-18C7-4814-B01E-3381461BB016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D00A0-B882-4E23-B20A-56E7BF1124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/>
          <p:nvPr userDrawn="1"/>
        </p:nvSpPr>
        <p:spPr>
          <a:xfrm>
            <a:off x="3021013" y="-152400"/>
            <a:ext cx="6048375" cy="2832100"/>
          </a:xfrm>
          <a:prstGeom prst="rect">
            <a:avLst/>
          </a:prstGeom>
          <a:noFill/>
        </p:spPr>
        <p:txBody>
          <a:bodyPr lIns="365970" tIns="182985" rIns="365970" bIns="182985">
            <a:spAutoFit/>
          </a:bodyPr>
          <a:lstStyle/>
          <a:p>
            <a:pPr defTabSz="365970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БИЗНЕС </a:t>
            </a:r>
            <a:br>
              <a:rPr lang="ru-RU" sz="8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</a:br>
            <a:r>
              <a:rPr lang="ru-RU" sz="8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СРЕДА</a:t>
            </a:r>
          </a:p>
        </p:txBody>
      </p:sp>
      <p:pic>
        <p:nvPicPr>
          <p:cNvPr id="5" name="Picture 2" descr="\\Disco\IOS_Online\+Мероприятия\2024\04\Презентация шаблон\Фото лидеров\Презентации бизнес-форм апрель_Монтажная область 1 копия 6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51584225" cy="290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D7F9B-E889-421E-AC0C-5B2AA8FB1D3B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2ADE3-45F7-41AD-B3B8-A69C651506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2560638" y="1154113"/>
            <a:ext cx="460851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5970" tIns="182985" rIns="365970" bIns="1829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560638" y="6721475"/>
            <a:ext cx="46085125" cy="190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5970" tIns="182985" rIns="365970" bIns="1829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560638" y="26696988"/>
            <a:ext cx="11947525" cy="1533525"/>
          </a:xfrm>
          <a:prstGeom prst="rect">
            <a:avLst/>
          </a:prstGeom>
        </p:spPr>
        <p:txBody>
          <a:bodyPr vert="horz" lIns="365970" tIns="182985" rIns="365970" bIns="182985" rtlCol="0" anchor="ctr"/>
          <a:lstStyle>
            <a:lvl1pPr algn="l" defTabSz="3659703" fontAlgn="auto">
              <a:spcBef>
                <a:spcPts val="0"/>
              </a:spcBef>
              <a:spcAft>
                <a:spcPts val="0"/>
              </a:spcAft>
              <a:defRPr sz="4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8303C3-4EB1-427D-B579-9C3D0BB69408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7495838" y="26696988"/>
            <a:ext cx="16214725" cy="1533525"/>
          </a:xfrm>
          <a:prstGeom prst="rect">
            <a:avLst/>
          </a:prstGeom>
        </p:spPr>
        <p:txBody>
          <a:bodyPr vert="horz" lIns="365970" tIns="182985" rIns="365970" bIns="182985" rtlCol="0" anchor="ctr"/>
          <a:lstStyle>
            <a:lvl1pPr algn="ctr" defTabSz="3659703" fontAlgn="auto">
              <a:spcBef>
                <a:spcPts val="0"/>
              </a:spcBef>
              <a:spcAft>
                <a:spcPts val="0"/>
              </a:spcAft>
              <a:defRPr sz="4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6698238" y="26696988"/>
            <a:ext cx="11947525" cy="1533525"/>
          </a:xfrm>
          <a:prstGeom prst="rect">
            <a:avLst/>
          </a:prstGeom>
        </p:spPr>
        <p:txBody>
          <a:bodyPr vert="horz" lIns="365970" tIns="182985" rIns="365970" bIns="182985" rtlCol="0" anchor="ctr"/>
          <a:lstStyle>
            <a:lvl1pPr algn="r" defTabSz="3659703" fontAlgn="auto">
              <a:spcBef>
                <a:spcPts val="0"/>
              </a:spcBef>
              <a:spcAft>
                <a:spcPts val="0"/>
              </a:spcAft>
              <a:defRPr sz="4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5ADCBB-FC4E-49F0-860E-8B928CB0E0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xStyles>
    <p:titleStyle>
      <a:lvl1pPr algn="ctr" defTabSz="3659188" rtl="0" eaLnBrk="0" fontAlgn="base" hangingPunct="0">
        <a:spcBef>
          <a:spcPct val="0"/>
        </a:spcBef>
        <a:spcAft>
          <a:spcPct val="0"/>
        </a:spcAft>
        <a:defRPr sz="17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659188" rtl="0" eaLnBrk="0" fontAlgn="base" hangingPunct="0">
        <a:spcBef>
          <a:spcPct val="0"/>
        </a:spcBef>
        <a:spcAft>
          <a:spcPct val="0"/>
        </a:spcAft>
        <a:defRPr sz="17600">
          <a:solidFill>
            <a:schemeClr val="tx1"/>
          </a:solidFill>
          <a:latin typeface="Calibri" pitchFamily="34" charset="0"/>
        </a:defRPr>
      </a:lvl2pPr>
      <a:lvl3pPr algn="ctr" defTabSz="3659188" rtl="0" eaLnBrk="0" fontAlgn="base" hangingPunct="0">
        <a:spcBef>
          <a:spcPct val="0"/>
        </a:spcBef>
        <a:spcAft>
          <a:spcPct val="0"/>
        </a:spcAft>
        <a:defRPr sz="17600">
          <a:solidFill>
            <a:schemeClr val="tx1"/>
          </a:solidFill>
          <a:latin typeface="Calibri" pitchFamily="34" charset="0"/>
        </a:defRPr>
      </a:lvl3pPr>
      <a:lvl4pPr algn="ctr" defTabSz="3659188" rtl="0" eaLnBrk="0" fontAlgn="base" hangingPunct="0">
        <a:spcBef>
          <a:spcPct val="0"/>
        </a:spcBef>
        <a:spcAft>
          <a:spcPct val="0"/>
        </a:spcAft>
        <a:defRPr sz="17600">
          <a:solidFill>
            <a:schemeClr val="tx1"/>
          </a:solidFill>
          <a:latin typeface="Calibri" pitchFamily="34" charset="0"/>
        </a:defRPr>
      </a:lvl4pPr>
      <a:lvl5pPr algn="ctr" defTabSz="3659188" rtl="0" eaLnBrk="0" fontAlgn="base" hangingPunct="0">
        <a:spcBef>
          <a:spcPct val="0"/>
        </a:spcBef>
        <a:spcAft>
          <a:spcPct val="0"/>
        </a:spcAft>
        <a:defRPr sz="17600">
          <a:solidFill>
            <a:schemeClr val="tx1"/>
          </a:solidFill>
          <a:latin typeface="Calibri" pitchFamily="34" charset="0"/>
        </a:defRPr>
      </a:lvl5pPr>
      <a:lvl6pPr marL="457200" algn="ctr" defTabSz="3659188" rtl="0" fontAlgn="base">
        <a:spcBef>
          <a:spcPct val="0"/>
        </a:spcBef>
        <a:spcAft>
          <a:spcPct val="0"/>
        </a:spcAft>
        <a:defRPr sz="17600">
          <a:solidFill>
            <a:schemeClr val="tx1"/>
          </a:solidFill>
          <a:latin typeface="Calibri" pitchFamily="34" charset="0"/>
        </a:defRPr>
      </a:lvl6pPr>
      <a:lvl7pPr marL="914400" algn="ctr" defTabSz="3659188" rtl="0" fontAlgn="base">
        <a:spcBef>
          <a:spcPct val="0"/>
        </a:spcBef>
        <a:spcAft>
          <a:spcPct val="0"/>
        </a:spcAft>
        <a:defRPr sz="17600">
          <a:solidFill>
            <a:schemeClr val="tx1"/>
          </a:solidFill>
          <a:latin typeface="Calibri" pitchFamily="34" charset="0"/>
        </a:defRPr>
      </a:lvl7pPr>
      <a:lvl8pPr marL="1371600" algn="ctr" defTabSz="3659188" rtl="0" fontAlgn="base">
        <a:spcBef>
          <a:spcPct val="0"/>
        </a:spcBef>
        <a:spcAft>
          <a:spcPct val="0"/>
        </a:spcAft>
        <a:defRPr sz="17600">
          <a:solidFill>
            <a:schemeClr val="tx1"/>
          </a:solidFill>
          <a:latin typeface="Calibri" pitchFamily="34" charset="0"/>
        </a:defRPr>
      </a:lvl8pPr>
      <a:lvl9pPr marL="1828800" algn="ctr" defTabSz="3659188" rtl="0" fontAlgn="base">
        <a:spcBef>
          <a:spcPct val="0"/>
        </a:spcBef>
        <a:spcAft>
          <a:spcPct val="0"/>
        </a:spcAft>
        <a:defRPr sz="17600">
          <a:solidFill>
            <a:schemeClr val="tx1"/>
          </a:solidFill>
          <a:latin typeface="Calibri" pitchFamily="34" charset="0"/>
        </a:defRPr>
      </a:lvl9pPr>
    </p:titleStyle>
    <p:bodyStyle>
      <a:lvl1pPr marL="1371600" indent="-1371600" algn="l" defTabSz="36591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2800" kern="1200">
          <a:solidFill>
            <a:schemeClr val="tx1"/>
          </a:solidFill>
          <a:latin typeface="+mn-lt"/>
          <a:ea typeface="+mn-ea"/>
          <a:cs typeface="+mn-cs"/>
        </a:defRPr>
      </a:lvl1pPr>
      <a:lvl2pPr marL="2973388" indent="-1143000" algn="l" defTabSz="36591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73588" indent="-914400" algn="l" defTabSz="36591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6403975" indent="-914400" algn="l" defTabSz="36591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232775" indent="-914400" algn="l" defTabSz="36591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064184" indent="-914926" algn="l" defTabSz="3659703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894035" indent="-914926" algn="l" defTabSz="3659703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723887" indent="-914926" algn="l" defTabSz="3659703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553738" indent="-914926" algn="l" defTabSz="3659703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659703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9852" algn="l" defTabSz="3659703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9703" algn="l" defTabSz="3659703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9555" algn="l" defTabSz="3659703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9406" algn="l" defTabSz="3659703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9258" algn="l" defTabSz="3659703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9109" algn="l" defTabSz="3659703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8961" algn="l" defTabSz="3659703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38812" algn="l" defTabSz="3659703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Заголовок 1"/>
          <p:cNvSpPr>
            <a:spLocks noGrp="1"/>
          </p:cNvSpPr>
          <p:nvPr>
            <p:ph type="ctrTitle"/>
          </p:nvPr>
        </p:nvSpPr>
        <p:spPr>
          <a:xfrm>
            <a:off x="3840163" y="8947150"/>
            <a:ext cx="43526075" cy="61753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80325" y="16322675"/>
            <a:ext cx="35845750" cy="7359650"/>
          </a:xfrm>
        </p:spPr>
        <p:txBody>
          <a:bodyPr rtlCol="0">
            <a:normAutofit/>
          </a:bodyPr>
          <a:lstStyle/>
          <a:p>
            <a:pPr defTabSz="3659703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5123" name="Picture 2" descr="\\Disco\IOS_Online\+Мероприятия\2024\04\Презентация шаблон\Фото лидеров\Презентации бизнес-форм апрель_Монтажная область 1 копия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44463"/>
            <a:ext cx="51204812" cy="288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Прямоугольник 4"/>
          <p:cNvSpPr>
            <a:spLocks noChangeArrowheads="1"/>
          </p:cNvSpPr>
          <p:nvPr/>
        </p:nvSpPr>
        <p:spPr bwMode="auto">
          <a:xfrm>
            <a:off x="17249775" y="11017250"/>
            <a:ext cx="33075563" cy="153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8000" b="1">
                <a:solidFill>
                  <a:srgbClr val="CC9900"/>
                </a:solidFill>
                <a:latin typeface="Calibri" pitchFamily="34" charset="0"/>
              </a:rPr>
              <a:t>Формирование личного опыта </a:t>
            </a:r>
            <a:br>
              <a:rPr lang="ru-RU" sz="18000" b="1">
                <a:solidFill>
                  <a:srgbClr val="CC9900"/>
                </a:solidFill>
                <a:latin typeface="Calibri" pitchFamily="34" charset="0"/>
              </a:rPr>
            </a:br>
            <a:r>
              <a:rPr lang="ru-RU" sz="18000" b="1">
                <a:solidFill>
                  <a:srgbClr val="CC9900"/>
                </a:solidFill>
                <a:latin typeface="Calibri" pitchFamily="34" charset="0"/>
              </a:rPr>
              <a:t>и планирование работы</a:t>
            </a:r>
            <a:r>
              <a:rPr lang="ru-RU" sz="18000" b="1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ru-RU" sz="18000" b="1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10000" b="1">
                <a:solidFill>
                  <a:srgbClr val="CC9900"/>
                </a:solidFill>
                <a:latin typeface="Calibri" pitchFamily="34" charset="0"/>
              </a:rPr>
              <a:t/>
            </a:r>
            <a:br>
              <a:rPr lang="ru-RU" sz="10000" b="1">
                <a:solidFill>
                  <a:srgbClr val="CC9900"/>
                </a:solidFill>
                <a:latin typeface="Calibri" pitchFamily="34" charset="0"/>
              </a:rPr>
            </a:br>
            <a:r>
              <a:rPr lang="ru-RU" sz="18000" b="1">
                <a:solidFill>
                  <a:schemeClr val="bg1"/>
                </a:solidFill>
                <a:latin typeface="Calibri" pitchFamily="34" charset="0"/>
              </a:rPr>
              <a:t>Генжеханова Зарипат</a:t>
            </a:r>
            <a:br>
              <a:rPr lang="ru-RU" sz="18000" b="1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18000" b="1">
                <a:solidFill>
                  <a:schemeClr val="bg1"/>
                </a:solidFill>
                <a:latin typeface="Calibri" pitchFamily="34" charset="0"/>
              </a:rPr>
              <a:t>(Грязи)</a:t>
            </a:r>
          </a:p>
        </p:txBody>
      </p:sp>
      <p:pic>
        <p:nvPicPr>
          <p:cNvPr id="512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4600" y="9288463"/>
            <a:ext cx="15119350" cy="151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94913" y="2778125"/>
            <a:ext cx="12320587" cy="2190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41100" y="2778125"/>
            <a:ext cx="12320588" cy="2190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411413" y="9001125"/>
            <a:ext cx="17067212" cy="12080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3659703" fontAlgn="auto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ru-RU" sz="13800" b="1" dirty="0">
                <a:solidFill>
                  <a:schemeClr val="bg1"/>
                </a:solidFill>
                <a:latin typeface="+mn-lt"/>
                <a:cs typeface="+mn-cs"/>
              </a:rPr>
              <a:t>Благодарность:</a:t>
            </a:r>
          </a:p>
          <a:p>
            <a:pPr marL="857250" indent="-857250" defTabSz="365970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800" dirty="0">
                <a:solidFill>
                  <a:schemeClr val="bg1"/>
                </a:solidFill>
                <a:latin typeface="+mn-lt"/>
                <a:cs typeface="+mn-cs"/>
              </a:rPr>
              <a:t>Президенту</a:t>
            </a:r>
          </a:p>
          <a:p>
            <a:pPr marL="857250" indent="-857250" defTabSz="365970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800" dirty="0">
                <a:solidFill>
                  <a:schemeClr val="bg1"/>
                </a:solidFill>
                <a:latin typeface="+mn-lt"/>
                <a:cs typeface="+mn-cs"/>
              </a:rPr>
              <a:t>Спонсорам </a:t>
            </a:r>
          </a:p>
          <a:p>
            <a:pPr marL="857250" indent="-857250" defTabSz="365970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800" dirty="0">
                <a:solidFill>
                  <a:schemeClr val="bg1"/>
                </a:solidFill>
                <a:latin typeface="+mn-lt"/>
                <a:cs typeface="+mn-cs"/>
              </a:rPr>
              <a:t>Коллегам</a:t>
            </a:r>
          </a:p>
          <a:p>
            <a:pPr marL="857250" indent="-857250" defTabSz="365970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800" dirty="0">
                <a:solidFill>
                  <a:schemeClr val="bg1"/>
                </a:solidFill>
                <a:latin typeface="+mn-lt"/>
                <a:cs typeface="+mn-cs"/>
              </a:rPr>
              <a:t>Филиалам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Объект 2"/>
          <p:cNvSpPr>
            <a:spLocks noGrp="1"/>
          </p:cNvSpPr>
          <p:nvPr>
            <p:ph idx="1"/>
          </p:nvPr>
        </p:nvSpPr>
        <p:spPr>
          <a:xfrm>
            <a:off x="4360863" y="11109325"/>
            <a:ext cx="22250400" cy="101536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15400" smtClean="0">
                <a:solidFill>
                  <a:schemeClr val="bg1"/>
                </a:solidFill>
              </a:rPr>
              <a:t>Без прошлого не может быть настоящего и будущего</a:t>
            </a:r>
          </a:p>
        </p:txBody>
      </p:sp>
      <p:pic>
        <p:nvPicPr>
          <p:cNvPr id="7170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90988" y="1439863"/>
            <a:ext cx="20883562" cy="2322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78113" y="1154113"/>
            <a:ext cx="33267650" cy="4800600"/>
          </a:xfrm>
        </p:spPr>
        <p:txBody>
          <a:bodyPr rtlCol="0">
            <a:normAutofit fontScale="90000"/>
          </a:bodyPr>
          <a:lstStyle/>
          <a:p>
            <a:pPr algn="r" defTabSz="3659703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</a:rPr>
              <a:t>Значимость работы с производителями и  врачами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8194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0775" y="7129463"/>
            <a:ext cx="12817475" cy="177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01850" y="7056438"/>
            <a:ext cx="13752513" cy="1775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AutoShape 6" descr="7e617df3-0cd4-488f-8bf5-5eb978c4a740"/>
          <p:cNvSpPr>
            <a:spLocks noChangeAspect="1" noChangeArrowheads="1"/>
          </p:cNvSpPr>
          <p:nvPr/>
        </p:nvSpPr>
        <p:spPr bwMode="auto">
          <a:xfrm>
            <a:off x="25450800" y="14249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8197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75088" y="7200900"/>
            <a:ext cx="21355050" cy="139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Заголовок 1"/>
          <p:cNvSpPr>
            <a:spLocks/>
          </p:cNvSpPr>
          <p:nvPr/>
        </p:nvSpPr>
        <p:spPr bwMode="auto">
          <a:xfrm>
            <a:off x="29635450" y="22107525"/>
            <a:ext cx="2008981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970" tIns="182985" rIns="365970" bIns="182985" anchor="ctr"/>
          <a:lstStyle/>
          <a:p>
            <a:pPr algn="ctr"/>
            <a:r>
              <a:rPr lang="ru-RU" sz="8000" b="1">
                <a:solidFill>
                  <a:schemeClr val="bg1"/>
                </a:solidFill>
              </a:rPr>
              <a:t>Регулярные информационные вебинары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Заголовок 1"/>
          <p:cNvSpPr>
            <a:spLocks noGrp="1"/>
          </p:cNvSpPr>
          <p:nvPr>
            <p:ph type="title"/>
          </p:nvPr>
        </p:nvSpPr>
        <p:spPr>
          <a:xfrm>
            <a:off x="13865225" y="1154113"/>
            <a:ext cx="34780538" cy="48006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FF00"/>
                </a:solidFill>
              </a:rPr>
              <a:t>Основы работы с продукцией Арго</a:t>
            </a:r>
          </a:p>
        </p:txBody>
      </p:sp>
      <p:sp>
        <p:nvSpPr>
          <p:cNvPr id="9218" name="Объект 2"/>
          <p:cNvSpPr>
            <a:spLocks noGrp="1"/>
          </p:cNvSpPr>
          <p:nvPr>
            <p:ph idx="1"/>
          </p:nvPr>
        </p:nvSpPr>
        <p:spPr>
          <a:xfrm>
            <a:off x="1265238" y="7993063"/>
            <a:ext cx="29522737" cy="115220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dirty="0" smtClean="0">
                <a:solidFill>
                  <a:schemeClr val="bg1"/>
                </a:solidFill>
              </a:rPr>
              <a:t>В Арго есть бизнес-школы, обучение с крупными производителями.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+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программа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«</a:t>
            </a:r>
            <a:r>
              <a:rPr lang="ru-RU" dirty="0" smtClean="0">
                <a:solidFill>
                  <a:schemeClr val="bg1"/>
                </a:solidFill>
              </a:rPr>
              <a:t>Здоровое питание - здоровье нации</a:t>
            </a:r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»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=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СТАТУС, ТОВАРООБОРОТ, АКТИВНОСТЬ СТРУКТУРЫ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9219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00863" y="6664325"/>
            <a:ext cx="16344900" cy="1906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13"/>
          <p:cNvSpPr>
            <a:spLocks noChangeArrowheads="1"/>
          </p:cNvSpPr>
          <p:nvPr/>
        </p:nvSpPr>
        <p:spPr bwMode="auto">
          <a:xfrm>
            <a:off x="2322513" y="4051300"/>
            <a:ext cx="37623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ru-RU" sz="1600" b="1">
                <a:solidFill>
                  <a:schemeClr val="bg1"/>
                </a:solidFill>
              </a:rPr>
              <a:t>СТАТУС,</a:t>
            </a:r>
            <a:endParaRPr lang="ru-RU" sz="1600">
              <a:solidFill>
                <a:schemeClr val="bg1"/>
              </a:solidFill>
            </a:endParaRPr>
          </a:p>
          <a:p>
            <a:pPr defTabSz="914400"/>
            <a:r>
              <a:rPr lang="ru-RU" sz="1600" b="1">
                <a:solidFill>
                  <a:schemeClr val="bg1"/>
                </a:solidFill>
              </a:rPr>
              <a:t>       АКТИВНОСТЬ СТРУКТУРЫ,</a:t>
            </a:r>
            <a:endParaRPr lang="ru-RU" sz="1600">
              <a:solidFill>
                <a:schemeClr val="bg1"/>
              </a:solidFill>
            </a:endParaRPr>
          </a:p>
          <a:p>
            <a:pPr defTabSz="914400"/>
            <a:r>
              <a:rPr lang="ru-RU" sz="1600" b="1">
                <a:solidFill>
                  <a:schemeClr val="bg1"/>
                </a:solidFill>
              </a:rPr>
              <a:t>                                ТОВАРООБОРОТ</a:t>
            </a:r>
          </a:p>
        </p:txBody>
      </p:sp>
      <p:sp>
        <p:nvSpPr>
          <p:cNvPr id="9221" name="Rectangle 13"/>
          <p:cNvSpPr>
            <a:spLocks noChangeArrowheads="1"/>
          </p:cNvSpPr>
          <p:nvPr/>
        </p:nvSpPr>
        <p:spPr bwMode="auto">
          <a:xfrm>
            <a:off x="2538413" y="4267200"/>
            <a:ext cx="37623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ru-RU" sz="1600" b="1">
                <a:solidFill>
                  <a:schemeClr val="bg1"/>
                </a:solidFill>
              </a:rPr>
              <a:t>СТАТУС,</a:t>
            </a:r>
            <a:endParaRPr lang="ru-RU" sz="1600">
              <a:solidFill>
                <a:schemeClr val="bg1"/>
              </a:solidFill>
            </a:endParaRPr>
          </a:p>
          <a:p>
            <a:pPr defTabSz="914400"/>
            <a:r>
              <a:rPr lang="ru-RU" sz="1600" b="1">
                <a:solidFill>
                  <a:schemeClr val="bg1"/>
                </a:solidFill>
              </a:rPr>
              <a:t>       АКТИВНОСТЬ СТРУКТУРЫ,</a:t>
            </a:r>
            <a:endParaRPr lang="ru-RU" sz="1600">
              <a:solidFill>
                <a:schemeClr val="bg1"/>
              </a:solidFill>
            </a:endParaRPr>
          </a:p>
          <a:p>
            <a:pPr defTabSz="914400"/>
            <a:r>
              <a:rPr lang="ru-RU" sz="1600" b="1">
                <a:solidFill>
                  <a:schemeClr val="bg1"/>
                </a:solidFill>
              </a:rPr>
              <a:t>                                ТОВАРООБОРОТ</a:t>
            </a:r>
          </a:p>
        </p:txBody>
      </p:sp>
      <p:sp>
        <p:nvSpPr>
          <p:cNvPr id="9222" name="Rectangle 13"/>
          <p:cNvSpPr>
            <a:spLocks noChangeArrowheads="1"/>
          </p:cNvSpPr>
          <p:nvPr/>
        </p:nvSpPr>
        <p:spPr bwMode="auto">
          <a:xfrm>
            <a:off x="2754313" y="4483100"/>
            <a:ext cx="37623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ru-RU" sz="1600" b="1">
                <a:solidFill>
                  <a:schemeClr val="bg1"/>
                </a:solidFill>
              </a:rPr>
              <a:t>СТАТУС,</a:t>
            </a:r>
            <a:endParaRPr lang="ru-RU" sz="1600">
              <a:solidFill>
                <a:schemeClr val="bg1"/>
              </a:solidFill>
            </a:endParaRPr>
          </a:p>
          <a:p>
            <a:pPr defTabSz="914400"/>
            <a:r>
              <a:rPr lang="ru-RU" sz="1600" b="1">
                <a:solidFill>
                  <a:schemeClr val="bg1"/>
                </a:solidFill>
              </a:rPr>
              <a:t>       АКТИВНОСТЬ СТРУКТУРЫ,</a:t>
            </a:r>
            <a:endParaRPr lang="ru-RU" sz="1600">
              <a:solidFill>
                <a:schemeClr val="bg1"/>
              </a:solidFill>
            </a:endParaRPr>
          </a:p>
          <a:p>
            <a:pPr defTabSz="914400"/>
            <a:r>
              <a:rPr lang="ru-RU" sz="1600" b="1">
                <a:solidFill>
                  <a:schemeClr val="bg1"/>
                </a:solidFill>
              </a:rPr>
              <a:t>                                ТОВАРООБОРОТ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Заголовок 1"/>
          <p:cNvSpPr>
            <a:spLocks noGrp="1"/>
          </p:cNvSpPr>
          <p:nvPr>
            <p:ph type="title"/>
          </p:nvPr>
        </p:nvSpPr>
        <p:spPr>
          <a:xfrm>
            <a:off x="12209712" y="1154113"/>
            <a:ext cx="36436051" cy="4800600"/>
          </a:xfrm>
        </p:spPr>
        <p:txBody>
          <a:bodyPr/>
          <a:lstStyle/>
          <a:p>
            <a:pPr eaLnBrk="1" hangingPunct="1"/>
            <a:r>
              <a:rPr lang="ru-RU" sz="30000" b="1" dirty="0" smtClean="0">
                <a:solidFill>
                  <a:srgbClr val="FFFF00"/>
                </a:solidFill>
              </a:rPr>
              <a:t>Ц Е Л И</a:t>
            </a:r>
          </a:p>
        </p:txBody>
      </p:sp>
      <p:sp>
        <p:nvSpPr>
          <p:cNvPr id="10242" name="Объект 2"/>
          <p:cNvSpPr txBox="1">
            <a:spLocks/>
          </p:cNvSpPr>
          <p:nvPr/>
        </p:nvSpPr>
        <p:spPr bwMode="auto">
          <a:xfrm>
            <a:off x="2573338" y="7993063"/>
            <a:ext cx="46086712" cy="842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970" tIns="182985" rIns="365970" bIns="182985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38400" dirty="0" smtClean="0">
                <a:solidFill>
                  <a:schemeClr val="bg1"/>
                </a:solidFill>
                <a:latin typeface="Calibri" pitchFamily="34" charset="0"/>
              </a:rPr>
              <a:t>OO  </a:t>
            </a:r>
            <a:r>
              <a:rPr lang="ru-RU" sz="38400" dirty="0" smtClean="0">
                <a:solidFill>
                  <a:schemeClr val="bg1"/>
                </a:solidFill>
                <a:latin typeface="Calibri" pitchFamily="34" charset="0"/>
              </a:rPr>
              <a:t>50 000</a:t>
            </a:r>
            <a:r>
              <a:rPr lang="en-US" sz="38400" dirty="0" smtClean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en-US" sz="38400" dirty="0" smtClean="0">
                <a:solidFill>
                  <a:srgbClr val="FFFF00"/>
                </a:solidFill>
                <a:latin typeface="Calibri" pitchFamily="34" charset="0"/>
              </a:rPr>
              <a:t>PV</a:t>
            </a:r>
            <a:endParaRPr lang="ru-RU" sz="222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0243" name="AutoShape 2" descr="https://cdn.ltmclientmarketing.com/WEBL/articles/2018MarApr/Time_and_Money.jpg"/>
          <p:cNvSpPr>
            <a:spLocks noChangeAspect="1" noChangeArrowheads="1"/>
          </p:cNvSpPr>
          <p:nvPr/>
        </p:nvSpPr>
        <p:spPr bwMode="auto">
          <a:xfrm>
            <a:off x="-11113" y="23077488"/>
            <a:ext cx="1106488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560638" y="17760950"/>
            <a:ext cx="46085125" cy="5641975"/>
          </a:xfrm>
          <a:prstGeom prst="rect">
            <a:avLst/>
          </a:prstGeom>
        </p:spPr>
        <p:txBody>
          <a:bodyPr lIns="365970" tIns="182985" rIns="365970" bIns="182985">
            <a:normAutofit fontScale="77500" lnSpcReduction="20000"/>
          </a:bodyPr>
          <a:lstStyle>
            <a:lvl1pPr marL="1372389" indent="-1372389" algn="l" defTabSz="365970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973509" indent="-1143657" algn="l" defTabSz="365970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4629" indent="-914926" algn="l" defTabSz="365970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4480" indent="-914926" algn="l" defTabSz="365970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34332" indent="-914926" algn="l" defTabSz="365970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064184" indent="-914926" algn="l" defTabSz="365970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94035" indent="-914926" algn="l" defTabSz="365970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23887" indent="-914926" algn="l" defTabSz="365970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53738" indent="-914926" algn="l" defTabSz="365970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900" dirty="0" smtClean="0">
                <a:solidFill>
                  <a:schemeClr val="bg1"/>
                </a:solidFill>
              </a:rPr>
              <a:t>3 000 – 5 000</a:t>
            </a:r>
            <a:r>
              <a:rPr lang="en-US" sz="54900" dirty="0" smtClean="0">
                <a:solidFill>
                  <a:schemeClr val="bg1"/>
                </a:solidFill>
              </a:rPr>
              <a:t> </a:t>
            </a:r>
            <a:r>
              <a:rPr lang="en-US" sz="54900" dirty="0" smtClean="0">
                <a:solidFill>
                  <a:srgbClr val="FFFF00"/>
                </a:solidFill>
              </a:rPr>
              <a:t>ID</a:t>
            </a:r>
            <a:endParaRPr lang="ru-RU" sz="1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sz="20000" b="1" dirty="0" smtClean="0">
                <a:solidFill>
                  <a:srgbClr val="FFFF00"/>
                </a:solidFill>
              </a:rPr>
              <a:t>Достижения</a:t>
            </a:r>
          </a:p>
        </p:txBody>
      </p:sp>
      <p:sp>
        <p:nvSpPr>
          <p:cNvPr id="11266" name="Объект 2"/>
          <p:cNvSpPr>
            <a:spLocks noGrp="1"/>
          </p:cNvSpPr>
          <p:nvPr>
            <p:ph idx="1"/>
          </p:nvPr>
        </p:nvSpPr>
        <p:spPr>
          <a:xfrm>
            <a:off x="16891000" y="8054975"/>
            <a:ext cx="29451300" cy="41783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10700" smtClean="0">
                <a:solidFill>
                  <a:schemeClr val="bg1"/>
                </a:solidFill>
              </a:rPr>
              <a:t>схем по реабилитации разработано мною за 20 лет работы в Арго </a:t>
            </a:r>
          </a:p>
        </p:txBody>
      </p:sp>
      <p:sp>
        <p:nvSpPr>
          <p:cNvPr id="11267" name="Объект 2"/>
          <p:cNvSpPr txBox="1">
            <a:spLocks/>
          </p:cNvSpPr>
          <p:nvPr/>
        </p:nvSpPr>
        <p:spPr bwMode="auto">
          <a:xfrm>
            <a:off x="2560638" y="6985000"/>
            <a:ext cx="13320712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970" tIns="182985" rIns="365970" bIns="182985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38300" b="1">
                <a:solidFill>
                  <a:schemeClr val="bg1"/>
                </a:solidFill>
                <a:latin typeface="Calibri" pitchFamily="34" charset="0"/>
              </a:rPr>
              <a:t>&gt;</a:t>
            </a:r>
            <a:r>
              <a:rPr lang="ru-RU" sz="38300" b="1">
                <a:solidFill>
                  <a:schemeClr val="bg1"/>
                </a:solidFill>
                <a:latin typeface="Calibri" pitchFamily="34" charset="0"/>
              </a:rPr>
              <a:t>30</a:t>
            </a:r>
          </a:p>
        </p:txBody>
      </p:sp>
      <p:sp>
        <p:nvSpPr>
          <p:cNvPr id="11268" name="Объект 2"/>
          <p:cNvSpPr txBox="1">
            <a:spLocks/>
          </p:cNvSpPr>
          <p:nvPr/>
        </p:nvSpPr>
        <p:spPr bwMode="auto">
          <a:xfrm>
            <a:off x="2538413" y="13023850"/>
            <a:ext cx="13342937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970" tIns="182985" rIns="365970" bIns="182985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38300" b="1">
                <a:solidFill>
                  <a:schemeClr val="bg1"/>
                </a:solidFill>
                <a:latin typeface="Calibri" pitchFamily="34" charset="0"/>
              </a:rPr>
              <a:t>&gt;</a:t>
            </a:r>
            <a:r>
              <a:rPr lang="ru-RU" sz="38300" b="1">
                <a:solidFill>
                  <a:schemeClr val="bg1"/>
                </a:solidFill>
                <a:latin typeface="Calibri" pitchFamily="34" charset="0"/>
              </a:rPr>
              <a:t>4500</a:t>
            </a:r>
          </a:p>
        </p:txBody>
      </p:sp>
      <p:sp>
        <p:nvSpPr>
          <p:cNvPr id="11269" name="Объект 2"/>
          <p:cNvSpPr txBox="1">
            <a:spLocks/>
          </p:cNvSpPr>
          <p:nvPr/>
        </p:nvSpPr>
        <p:spPr bwMode="auto">
          <a:xfrm>
            <a:off x="16881475" y="14327188"/>
            <a:ext cx="29452888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970" tIns="182985" rIns="365970" bIns="182985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0700">
                <a:solidFill>
                  <a:schemeClr val="bg1"/>
                </a:solidFill>
                <a:latin typeface="Calibri" pitchFamily="34" charset="0"/>
              </a:rPr>
              <a:t>Здоровых клиентов с благодарностью за помощь в восстановлении </a:t>
            </a:r>
          </a:p>
        </p:txBody>
      </p:sp>
      <p:sp>
        <p:nvSpPr>
          <p:cNvPr id="11270" name="Объект 2"/>
          <p:cNvSpPr txBox="1">
            <a:spLocks/>
          </p:cNvSpPr>
          <p:nvPr/>
        </p:nvSpPr>
        <p:spPr bwMode="auto">
          <a:xfrm>
            <a:off x="2538413" y="19361150"/>
            <a:ext cx="13342937" cy="671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970" tIns="182985" rIns="365970" bIns="182985"/>
          <a:lstStyle/>
          <a:p>
            <a:pPr>
              <a:buFont typeface="Arial" charset="0"/>
              <a:buNone/>
            </a:pPr>
            <a:r>
              <a:rPr lang="ru-RU" sz="22200" b="1">
                <a:solidFill>
                  <a:schemeClr val="bg1"/>
                </a:solidFill>
                <a:latin typeface="Calibri" pitchFamily="34" charset="0"/>
              </a:rPr>
              <a:t>Лучшая </a:t>
            </a:r>
          </a:p>
          <a:p>
            <a:pPr>
              <a:buFont typeface="Arial" charset="0"/>
              <a:buNone/>
            </a:pPr>
            <a:r>
              <a:rPr lang="ru-RU" sz="22200" b="1">
                <a:solidFill>
                  <a:schemeClr val="bg1"/>
                </a:solidFill>
                <a:latin typeface="Calibri" pitchFamily="34" charset="0"/>
              </a:rPr>
              <a:t>практика</a:t>
            </a:r>
          </a:p>
        </p:txBody>
      </p:sp>
      <p:sp>
        <p:nvSpPr>
          <p:cNvPr id="11271" name="Объект 2"/>
          <p:cNvSpPr txBox="1">
            <a:spLocks/>
          </p:cNvSpPr>
          <p:nvPr/>
        </p:nvSpPr>
        <p:spPr bwMode="auto">
          <a:xfrm>
            <a:off x="16881475" y="20955000"/>
            <a:ext cx="29452888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970" tIns="182985" rIns="365970" bIns="182985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0700">
                <a:solidFill>
                  <a:schemeClr val="bg1"/>
                </a:solidFill>
                <a:latin typeface="Calibri" pitchFamily="34" charset="0"/>
              </a:rPr>
              <a:t>Применение моих схем, практик и знаний в своей работе другими врачами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sz="20000" b="1" dirty="0" smtClean="0">
                <a:solidFill>
                  <a:srgbClr val="FFFF00"/>
                </a:solidFill>
              </a:rPr>
              <a:t>Масштабирование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0638" y="8521700"/>
            <a:ext cx="22250400" cy="15027275"/>
          </a:xfrm>
        </p:spPr>
        <p:txBody>
          <a:bodyPr rtlCol="0">
            <a:normAutofit fontScale="92500" lnSpcReduction="20000"/>
          </a:bodyPr>
          <a:lstStyle/>
          <a:p>
            <a:pPr marL="0" indent="0" defTabSz="3659703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Проведение стратегической сессии в г. Махачкала</a:t>
            </a:r>
          </a:p>
          <a:p>
            <a:pPr marL="0" indent="0" defTabSz="3659703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bg1"/>
              </a:solidFill>
            </a:endParaRPr>
          </a:p>
          <a:p>
            <a:pPr marL="0" indent="0" defTabSz="3659703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Открытие новых филиалов в Южном регионе</a:t>
            </a:r>
          </a:p>
          <a:p>
            <a:pPr marL="0" indent="0" defTabSz="3659703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bg1"/>
              </a:solidFill>
            </a:endParaRPr>
          </a:p>
          <a:p>
            <a:pPr marL="0" indent="0" defTabSz="3659703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Продвижение продукции в г.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Липецк, а в дальнейшем на все Черноземье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29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66238" y="6715125"/>
            <a:ext cx="13979525" cy="186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1670096" cy="29064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99837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10292</TotalTime>
  <Words>160</Words>
  <Application>Microsoft Office PowerPoint</Application>
  <PresentationFormat>Произвольный</PresentationFormat>
  <Paragraphs>42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Значимость работы с производителями и  врачами</vt:lpstr>
      <vt:lpstr>Основы работы с продукцией Арго</vt:lpstr>
      <vt:lpstr>Ц Е Л И</vt:lpstr>
      <vt:lpstr>Достижения</vt:lpstr>
      <vt:lpstr>Масштабирование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Krupin</cp:lastModifiedBy>
  <cp:revision>128</cp:revision>
  <dcterms:created xsi:type="dcterms:W3CDTF">2023-08-03T10:24:01Z</dcterms:created>
  <dcterms:modified xsi:type="dcterms:W3CDTF">2024-04-25T10:13:00Z</dcterms:modified>
</cp:coreProperties>
</file>