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3" r:id="rId5"/>
    <p:sldId id="264" r:id="rId6"/>
    <p:sldId id="270" r:id="rId7"/>
    <p:sldId id="272" r:id="rId8"/>
    <p:sldId id="271" r:id="rId9"/>
    <p:sldId id="268" r:id="rId10"/>
    <p:sldId id="273" r:id="rId11"/>
    <p:sldId id="274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1" autoAdjust="0"/>
    <p:restoredTop sz="94660"/>
  </p:normalViewPr>
  <p:slideViewPr>
    <p:cSldViewPr>
      <p:cViewPr varScale="1">
        <p:scale>
          <a:sx n="119" d="100"/>
          <a:sy n="119" d="100"/>
        </p:scale>
        <p:origin x="-461" y="-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0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9361F8-FB31-4840-ADC5-E2D2BB3D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9266F7A-9459-40C7-8D9C-C1DEE393E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" y="3624"/>
            <a:ext cx="9135779" cy="5139875"/>
          </a:xfrm>
        </p:spPr>
      </p:pic>
    </p:spTree>
    <p:extLst>
      <p:ext uri="{BB962C8B-B14F-4D97-AF65-F5344CB8AC3E}">
        <p14:creationId xmlns:p14="http://schemas.microsoft.com/office/powerpoint/2010/main" val="31659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59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7052" y="1635646"/>
            <a:ext cx="5182344" cy="757907"/>
          </a:xfrm>
        </p:spPr>
        <p:txBody>
          <a:bodyPr anchor="t"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Юлий Альбертович Бунов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 инфекционист, гепатолог, фитотерапевт, </a:t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 в АРГО – 20 лет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3651870"/>
            <a:ext cx="5824736" cy="131445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«Медленные вирусные инфекции»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7071"/>
            <a:ext cx="2859782" cy="28597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240976-33CC-482A-9E1F-AD6D0264B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73"/>
            <a:ext cx="9144000" cy="50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2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339502"/>
            <a:ext cx="6478488" cy="757907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чему может привести реактивация герпес-вирусов?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1707654"/>
            <a:ext cx="8561040" cy="2880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dirty="0">
                <a:solidFill>
                  <a:schemeClr val="bg1"/>
                </a:solidFill>
              </a:rPr>
              <a:t>* Патология ЦНС: болезнь Альцгеймера.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* Патология МВП: пиелонефриты, гломерулонефриты, циститы.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* Патология ОД: бронхиты, бронхиальная астма.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* Патология ЖКТ: гастриты, язвенная болезнь, 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* Опухолевые заболевания: лимфома, рак щитовидной железы 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* Поражение глаз: отслойка сетчатки, ретинопатия. </a:t>
            </a:r>
          </a:p>
          <a:p>
            <a:pPr algn="r"/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49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339502"/>
            <a:ext cx="6478488" cy="757907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Лабораторная диагностика или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чем молчат доктора?»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1419622"/>
            <a:ext cx="8561040" cy="3168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Повышение уровня лимфоцитов или моноцитов. При этом часто снижается уровень нейтрофилов.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ИФА на ЦМВИ, ВЭБ, ВПГ-6. Определение уровня IgG к ЦМВИ и ВПГ-6 и IgG капсидный к ВЭБ.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* ПЦР мазка из зева на  ЦМВИ, ВЭБ, ВПГ-6, ВПГ-7, ПЦР крови к ВПГ-7. </a:t>
            </a:r>
          </a:p>
          <a:p>
            <a:pPr algn="just"/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9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339502"/>
            <a:ext cx="6478488" cy="757907"/>
          </a:xfrm>
        </p:spPr>
        <p:txBody>
          <a:bodyPr anchor="t"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Лечение: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1707654"/>
            <a:ext cx="8561040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275606"/>
            <a:ext cx="68328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1. Лечебное питание</a:t>
            </a:r>
          </a:p>
          <a:p>
            <a:r>
              <a:rPr lang="ru-RU" sz="3200" dirty="0">
                <a:solidFill>
                  <a:schemeClr val="bg1"/>
                </a:solidFill>
              </a:rPr>
              <a:t>2. Подавление размножения вируса.</a:t>
            </a:r>
          </a:p>
          <a:p>
            <a:r>
              <a:rPr lang="ru-RU" sz="3200" dirty="0">
                <a:solidFill>
                  <a:schemeClr val="bg1"/>
                </a:solidFill>
              </a:rPr>
              <a:t>3. Иммуномодуляция.</a:t>
            </a:r>
          </a:p>
          <a:p>
            <a:r>
              <a:rPr lang="ru-RU" sz="3200" dirty="0">
                <a:solidFill>
                  <a:schemeClr val="bg1"/>
                </a:solidFill>
              </a:rPr>
              <a:t>4. Нутритивная 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3915003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B0214A-74D8-4122-9489-19D1041E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7FD1AAC-68F0-4158-B275-D5AF73CC0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" y="30"/>
            <a:ext cx="9155542" cy="5150994"/>
          </a:xfrm>
        </p:spPr>
      </p:pic>
    </p:spTree>
    <p:extLst>
      <p:ext uri="{BB962C8B-B14F-4D97-AF65-F5344CB8AC3E}">
        <p14:creationId xmlns:p14="http://schemas.microsoft.com/office/powerpoint/2010/main" val="398711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CBCF67-CAD7-4547-AE29-3D29C39B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07796D-E0A4-419B-85F6-3D87925FF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9DB99C-4E8D-46EB-86B7-C077EE567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60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3D461A-9ECC-4975-A420-59D229B09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887145-5A05-492D-BD14-C0493E57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90910A-3ECF-4276-9F9A-102D99DA6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339502"/>
            <a:ext cx="6694512" cy="757907"/>
          </a:xfrm>
        </p:spPr>
        <p:txBody>
          <a:bodyPr anchor="t">
            <a:no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Примерные комбинации препаратов в лечении вирусных инфекций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347864" y="1563638"/>
            <a:ext cx="5464696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chemeClr val="bg1"/>
                </a:solidFill>
              </a:rPr>
              <a:t>Лизин</a:t>
            </a:r>
          </a:p>
          <a:p>
            <a:pPr algn="l"/>
            <a:r>
              <a:rPr lang="ru-RU" sz="2400" b="1" dirty="0">
                <a:solidFill>
                  <a:schemeClr val="bg1"/>
                </a:solidFill>
              </a:rPr>
              <a:t>Цинка цитрат</a:t>
            </a:r>
          </a:p>
          <a:p>
            <a:pPr algn="l"/>
            <a:r>
              <a:rPr lang="ru-RU" sz="2400" b="1" dirty="0" err="1">
                <a:solidFill>
                  <a:schemeClr val="bg1"/>
                </a:solidFill>
              </a:rPr>
              <a:t>Уно</a:t>
            </a:r>
            <a:r>
              <a:rPr lang="ru-RU" sz="2400" b="1" dirty="0">
                <a:solidFill>
                  <a:schemeClr val="bg1"/>
                </a:solidFill>
              </a:rPr>
              <a:t> де Гато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pPr algn="l"/>
            <a:r>
              <a:rPr lang="ru-RU" sz="2400" b="1" dirty="0">
                <a:solidFill>
                  <a:schemeClr val="bg1"/>
                </a:solidFill>
              </a:rPr>
              <a:t>Лизин</a:t>
            </a:r>
          </a:p>
          <a:p>
            <a:pPr algn="l"/>
            <a:r>
              <a:rPr lang="ru-RU" sz="2400" b="1" dirty="0">
                <a:solidFill>
                  <a:schemeClr val="bg1"/>
                </a:solidFill>
              </a:rPr>
              <a:t>Чага Плюс</a:t>
            </a:r>
          </a:p>
          <a:p>
            <a:pPr algn="l"/>
            <a:r>
              <a:rPr lang="ru-RU" sz="2400" b="1" dirty="0" err="1">
                <a:solidFill>
                  <a:schemeClr val="bg1"/>
                </a:solidFill>
              </a:rPr>
              <a:t>Витапренол</a:t>
            </a:r>
            <a:endParaRPr lang="ru-RU" sz="2400" b="1" dirty="0">
              <a:solidFill>
                <a:schemeClr val="bg1"/>
              </a:solidFill>
            </a:endParaRPr>
          </a:p>
          <a:p>
            <a:pPr algn="just"/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619B83-A58C-41FC-939D-43CF4590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74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161</Words>
  <Application>Microsoft Office PowerPoint</Application>
  <PresentationFormat>Экран (16:9)</PresentationFormat>
  <Paragraphs>28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Юлий Альбертович Бунов врач инфекционист, гепатолог, фитотерапевт,  стаж в АРГО – 20 лет </vt:lpstr>
      <vt:lpstr>К чему может привести реактивация герпес-вирусов?</vt:lpstr>
      <vt:lpstr>Лабораторная диагностика или  «О чем молчат доктора?»</vt:lpstr>
      <vt:lpstr>Лечение:</vt:lpstr>
      <vt:lpstr>Презентация PowerPoint</vt:lpstr>
      <vt:lpstr>Презентация PowerPoint</vt:lpstr>
      <vt:lpstr>Презентация PowerPoint</vt:lpstr>
      <vt:lpstr>Примерные комбинации препаратов в лечении вирусных инфекций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Хида Волкова</dc:creator>
  <cp:lastModifiedBy>Наталья Ерке</cp:lastModifiedBy>
  <cp:revision>17</cp:revision>
  <dcterms:created xsi:type="dcterms:W3CDTF">2024-02-08T12:06:58Z</dcterms:created>
  <dcterms:modified xsi:type="dcterms:W3CDTF">2024-04-25T08:15:55Z</dcterms:modified>
</cp:coreProperties>
</file>