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7" r:id="rId11"/>
    <p:sldId id="268" r:id="rId12"/>
  </p:sldIdLst>
  <p:sldSz cx="51206400" cy="28803600"/>
  <p:notesSz cx="6858000" cy="9144000"/>
  <p:defaultTextStyle>
    <a:defPPr>
      <a:defRPr lang="ru-RU"/>
    </a:defPPr>
    <a:lvl1pPr marL="0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289"/>
    <a:srgbClr val="E30613"/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2" autoAdjust="0"/>
    <p:restoredTop sz="94660"/>
  </p:normalViewPr>
  <p:slideViewPr>
    <p:cSldViewPr>
      <p:cViewPr>
        <p:scale>
          <a:sx n="20" d="100"/>
          <a:sy n="20" d="100"/>
        </p:scale>
        <p:origin x="-1644" y="-1032"/>
      </p:cViewPr>
      <p:guideLst>
        <p:guide orient="horz" pos="9074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Лист1!$A$2:$A$6</c:f>
              <c:strCache>
                <c:ptCount val="5"/>
                <c:pt idx="0">
                  <c:v>АПРЕЛЬ 1534 pv</c:v>
                </c:pt>
                <c:pt idx="1">
                  <c:v>МАЙ   2060 pv +34,28%</c:v>
                </c:pt>
                <c:pt idx="2">
                  <c:v>ИЮНЬ 5000 pv +142,71%</c:v>
                </c:pt>
                <c:pt idx="3">
                  <c:v>ИЮЛЬ 5600 pv +12%</c:v>
                </c:pt>
                <c:pt idx="4">
                  <c:v>АВГУСТ 7758 pv +38,54%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1.534</c:v>
                </c:pt>
                <c:pt idx="1">
                  <c:v>2.06</c:v>
                </c:pt>
                <c:pt idx="2">
                  <c:v>5</c:v>
                </c:pt>
                <c:pt idx="3">
                  <c:v>5.6</c:v>
                </c:pt>
                <c:pt idx="4">
                  <c:v>7.758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АПРЕЛЬ 1534 pv</c:v>
                </c:pt>
                <c:pt idx="1">
                  <c:v>МАЙ   2060 pv +34,28%</c:v>
                </c:pt>
                <c:pt idx="2">
                  <c:v>ИЮНЬ 5000 pv +142,71%</c:v>
                </c:pt>
                <c:pt idx="3">
                  <c:v>ИЮЛЬ 5600 pv +12%</c:v>
                </c:pt>
                <c:pt idx="4">
                  <c:v>АВГУСТ 7758 pv +38,54%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АПРЕЛЬ 1534 pv</c:v>
                </c:pt>
                <c:pt idx="1">
                  <c:v>МАЙ   2060 pv +34,28%</c:v>
                </c:pt>
                <c:pt idx="2">
                  <c:v>ИЮНЬ 5000 pv +142,71%</c:v>
                </c:pt>
                <c:pt idx="3">
                  <c:v>ИЮЛЬ 5600 pv +12%</c:v>
                </c:pt>
                <c:pt idx="4">
                  <c:v>АВГУСТ 7758 pv +38,54%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75"/>
        <c:shape val="box"/>
        <c:axId val="15948416"/>
        <c:axId val="15962880"/>
        <c:axId val="0"/>
      </c:bar3DChart>
      <c:catAx>
        <c:axId val="15948416"/>
        <c:scaling>
          <c:orientation val="minMax"/>
        </c:scaling>
        <c:delete val="0"/>
        <c:axPos val="b"/>
        <c:title>
          <c:layout>
            <c:manualLayout>
              <c:xMode val="edge"/>
              <c:yMode val="edge"/>
              <c:x val="0.45454851212837116"/>
              <c:y val="0.95342570319682141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1500">
                <a:solidFill>
                  <a:schemeClr val="bg1"/>
                </a:solidFill>
              </a:defRPr>
            </a:pPr>
            <a:endParaRPr lang="ru-RU"/>
          </a:p>
        </c:txPr>
        <c:crossAx val="15962880"/>
        <c:crosses val="autoZero"/>
        <c:auto val="1"/>
        <c:lblAlgn val="ctr"/>
        <c:lblOffset val="100"/>
        <c:noMultiLvlLbl val="0"/>
      </c:catAx>
      <c:valAx>
        <c:axId val="15962880"/>
        <c:scaling>
          <c:orientation val="minMax"/>
        </c:scaling>
        <c:delete val="0"/>
        <c:axPos val="l"/>
        <c:majorGridlines/>
        <c:minorGridlines/>
        <c:title>
          <c:layout/>
          <c:overlay val="0"/>
        </c:title>
        <c:numFmt formatCode="General" sourceLinked="1"/>
        <c:majorTickMark val="out"/>
        <c:minorTickMark val="none"/>
        <c:tickLblPos val="nextTo"/>
        <c:crossAx val="15948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A82B-8DC8-4E8C-874F-0E6F31C05A1B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6D234-288C-4CBC-AD5E-B70A39626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5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0480" y="8947806"/>
            <a:ext cx="43525440" cy="61741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0" y="16322038"/>
            <a:ext cx="35844480" cy="73609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3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3021491" y="-152246"/>
            <a:ext cx="6048672" cy="2831756"/>
          </a:xfrm>
          <a:prstGeom prst="rect">
            <a:avLst/>
          </a:prstGeom>
          <a:noFill/>
        </p:spPr>
        <p:txBody>
          <a:bodyPr wrap="square" lIns="365970" tIns="182985" rIns="365970" bIns="182985" rtlCol="0">
            <a:spAutoFit/>
          </a:bodyPr>
          <a:lstStyle/>
          <a:p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 </a:t>
            </a:r>
            <a:b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СРЕДА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6720848"/>
            <a:ext cx="46085760" cy="19009046"/>
          </a:xfrm>
          <a:prstGeom prst="rect">
            <a:avLst/>
          </a:prstGeom>
        </p:spPr>
        <p:txBody>
          <a:bodyPr vert="horz" lIns="365970" tIns="182985" rIns="365970" bIns="1829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603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495520" y="26696682"/>
            <a:ext cx="162153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6979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3659703" rtl="0" eaLnBrk="1" latinLnBrk="0" hangingPunct="1"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2389" indent="-1372389" algn="l" defTabSz="3659703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1pPr>
      <a:lvl2pPr marL="2973509" indent="-1143657" algn="l" defTabSz="3659703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4629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04480" indent="-914926" algn="l" defTabSz="3659703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34332" indent="-914926" algn="l" defTabSz="3659703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64184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4035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3887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53738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85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9703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9555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9406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9258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9109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8961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881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2" descr="\\Disco\IOS_Online\+Мероприятия\2024\04\Презентация шаблон\Фото лидеров\Презентации бизнес-форм апрель_Монтажная область 1 копия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" y="144016"/>
            <a:ext cx="51205334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84315" y="15193888"/>
            <a:ext cx="33076478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0" b="1" dirty="0" smtClean="0">
                <a:solidFill>
                  <a:srgbClr val="CC9900"/>
                </a:solidFill>
              </a:rPr>
              <a:t>К результату с командой</a:t>
            </a:r>
          </a:p>
          <a:p>
            <a:pPr algn="r"/>
            <a:r>
              <a:rPr lang="ru-RU" sz="10000" b="1" dirty="0" smtClean="0">
                <a:solidFill>
                  <a:srgbClr val="CC9900"/>
                </a:solidFill>
              </a:rPr>
              <a:t/>
            </a:r>
            <a:br>
              <a:rPr lang="ru-RU" sz="10000" b="1" dirty="0" smtClean="0">
                <a:solidFill>
                  <a:srgbClr val="CC9900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Крылова Ольга</a:t>
            </a:r>
            <a:br>
              <a:rPr lang="ru-RU" sz="18000" b="1" dirty="0" smtClean="0">
                <a:solidFill>
                  <a:schemeClr val="bg1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(Альметьевск)</a:t>
            </a:r>
            <a:endParaRPr lang="ru-RU" sz="18000" b="1" dirty="0">
              <a:solidFill>
                <a:schemeClr val="bg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760" y="9676837"/>
            <a:ext cx="15120000" cy="15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87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С КОМАНДОЙ К РЕЗУЛЬТАТУ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\Desktop\IMG-20240423-WA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12" y="6048872"/>
            <a:ext cx="19370152" cy="141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-20240423-WA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712" y="6048872"/>
            <a:ext cx="29451272" cy="197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6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48" y="-130414"/>
            <a:ext cx="51670096" cy="290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33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1720" y="1153481"/>
            <a:ext cx="36364360" cy="4800598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1.ВСТУПИТЬ В КОМАНДУ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68952" y="6720848"/>
            <a:ext cx="40612512" cy="1900904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Nurses-and-professional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2" y="6696944"/>
            <a:ext cx="40756528" cy="190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1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7704" y="1153481"/>
            <a:ext cx="36508376" cy="480059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ПРЕИМУЩЕСТВА РАБОТЫ В КОМАНДЕ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8752" y="6696944"/>
            <a:ext cx="45077328" cy="20666296"/>
          </a:xfrm>
        </p:spPr>
        <p:txBody>
          <a:bodyPr>
            <a:normAutofit lnSpcReduction="10000"/>
          </a:bodyPr>
          <a:lstStyle/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Повышается эффективность и результативность.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Принимаются более эффективные решения.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Увеличиваются ресурсы.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Обучение и обмен опытом  между участниками.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Создаются прочные связи между членами команды.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Чувство сопричастности.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Возможность масштабной работы.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Высокое  качество работы.</a:t>
            </a:r>
          </a:p>
          <a:p>
            <a:pPr marL="1371600" indent="-13716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Уменьшается стресс.</a:t>
            </a:r>
          </a:p>
          <a:p>
            <a:pPr marL="1371600" indent="-13716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   2.СОЗДАТЬ КОМАНДУ 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432" y="5940288"/>
            <a:ext cx="32529033" cy="2045141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C:\Users\user\Desktop\IMG-20191016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52" y="5902007"/>
            <a:ext cx="33411712" cy="205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      КОМАНДНОЕ ОБУЧЕНИЕ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43755" y="6264896"/>
            <a:ext cx="34705462" cy="19946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IMG-20191016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20" y="6120880"/>
            <a:ext cx="35571951" cy="202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1840" y="1153481"/>
            <a:ext cx="35284240" cy="480059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3.НАУЧИТЬ ЛЮДЕЙ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СОЗДАВАТЬ КОМАНДЫ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8952" y="6264896"/>
            <a:ext cx="39460384" cy="195141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IMG-20240416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72" y="6264896"/>
            <a:ext cx="15841760" cy="1949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-20240416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920" y="6264896"/>
            <a:ext cx="25058784" cy="1949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8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5816" y="1152328"/>
            <a:ext cx="36148016" cy="480059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ДИНАМИКА РОСТА ОО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МЕРКУЛОВОЙ АЛЬФИИ В 2023 ГОДУ 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316503"/>
              </p:ext>
            </p:extLst>
          </p:nvPr>
        </p:nvGraphicFramePr>
        <p:xfrm>
          <a:off x="2560638" y="6721475"/>
          <a:ext cx="46085125" cy="1900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850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3808" y="1153481"/>
            <a:ext cx="35572272" cy="4800598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С КОМАНДОЙ В СИСТЕМЕ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IMG_20240302_153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48" y="17066096"/>
            <a:ext cx="13105455" cy="87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ИП Васина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224" y="17066096"/>
            <a:ext cx="17137904" cy="87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_20230408_134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272" y="17066096"/>
            <a:ext cx="13393488" cy="87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MG_20240302_134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272" y="6840961"/>
            <a:ext cx="13393488" cy="97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IMG-20240416-WA0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48" y="6794679"/>
            <a:ext cx="13105456" cy="97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20180506_1417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224" y="6840962"/>
            <a:ext cx="17137904" cy="97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4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ГАРАНТИЯ УСПЕХА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048" y="8065096"/>
            <a:ext cx="39892432" cy="17664798"/>
          </a:xfrm>
        </p:spPr>
        <p:txBody>
          <a:bodyPr/>
          <a:lstStyle/>
          <a:p>
            <a:pPr marL="1371600" indent="-13716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БУДЬ АКТИВНЫМ ЛИДЕРОМ В КОМАНДЕ СВОИХ НАСТАВНИКОВ!</a:t>
            </a:r>
          </a:p>
          <a:p>
            <a:pPr marL="1371600" indent="-1371600" algn="just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СТАНЬ НАСТАВНИКОМ ДЛЯ СВОЕЙ КОМАНДЫ!</a:t>
            </a:r>
          </a:p>
          <a:p>
            <a:pPr marL="1371600" indent="-13716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НАУЧИ СВОИХ ЛЮДЕЙ СТАНОВИТСЯ НАСТАВНИКАМИ ДЛЯ СВОИХ КОМАНД!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DK5ntPb6k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272" y="17354128"/>
            <a:ext cx="15049672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045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10830</TotalTime>
  <Words>100</Words>
  <Application>Microsoft Office PowerPoint</Application>
  <PresentationFormat>Произвольный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1.ВСТУПИТЬ В КОМАНДУ</vt:lpstr>
      <vt:lpstr>ПРЕИМУЩЕСТВА РАБОТЫ В КОМАНДЕ</vt:lpstr>
      <vt:lpstr>   2.СОЗДАТЬ КОМАНДУ  </vt:lpstr>
      <vt:lpstr>      КОМАНДНОЕ ОБУЧЕНИЕ</vt:lpstr>
      <vt:lpstr>3.НАУЧИТЬ ЛЮДЕЙ  СОЗДАВАТЬ КОМАНДЫ</vt:lpstr>
      <vt:lpstr>ДИНАМИКА РОСТА ОО  МЕРКУЛОВОЙ АЛЬФИИ В 2023 ГОДУ </vt:lpstr>
      <vt:lpstr>С КОМАНДОЙ В СИСТЕМЕ</vt:lpstr>
      <vt:lpstr>ГАРАНТИЯ УСПЕХА</vt:lpstr>
      <vt:lpstr>С КОМАНДОЙ К РЕЗУЛЬТАТУ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Krupin</cp:lastModifiedBy>
  <cp:revision>163</cp:revision>
  <dcterms:created xsi:type="dcterms:W3CDTF">2023-08-03T10:24:01Z</dcterms:created>
  <dcterms:modified xsi:type="dcterms:W3CDTF">2024-04-25T10:13:57Z</dcterms:modified>
</cp:coreProperties>
</file>