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60" r:id="rId6"/>
    <p:sldId id="261" r:id="rId7"/>
    <p:sldId id="273" r:id="rId8"/>
    <p:sldId id="281" r:id="rId9"/>
    <p:sldId id="284" r:id="rId10"/>
    <p:sldId id="283" r:id="rId11"/>
    <p:sldId id="275" r:id="rId12"/>
    <p:sldId id="276" r:id="rId13"/>
    <p:sldId id="277" r:id="rId14"/>
    <p:sldId id="278" r:id="rId15"/>
    <p:sldId id="282" r:id="rId16"/>
    <p:sldId id="2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86" autoAdjust="0"/>
  </p:normalViewPr>
  <p:slideViewPr>
    <p:cSldViewPr>
      <p:cViewPr varScale="1">
        <p:scale>
          <a:sx n="109" d="100"/>
          <a:sy n="109" d="100"/>
        </p:scale>
        <p:origin x="621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attachment (8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83352-9C4D-4476-A562-8C48514A7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52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tachment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-28869"/>
            <a:ext cx="12097344" cy="68509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600" y="1726630"/>
            <a:ext cx="6929486" cy="457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167174" y="500043"/>
            <a:ext cx="3754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Клинический случай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24299" y="1357298"/>
            <a:ext cx="336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2015г- размер узла 38Х32Х35мм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tachment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76" y="0"/>
            <a:ext cx="12201476" cy="6850966"/>
          </a:xfrm>
          <a:prstGeom prst="rect">
            <a:avLst/>
          </a:prstGeom>
        </p:spPr>
      </p:pic>
      <p:sp>
        <p:nvSpPr>
          <p:cNvPr id="6146" name="AutoShape 2" descr="D:\%D0%9D%D0%BE%D0%B2%D0%B0%D1%8F %D0%BF%D0%B0%D0%BF%D0%BA%D0%B0\square_166.web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D:\%D0%9D%D0%BE%D0%B2%D0%B0%D1%8F %D0%BF%D0%B0%D0%BF%D0%BA%D0%B0\square_166.web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01" y="1500175"/>
            <a:ext cx="7200921" cy="46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24365" y="571480"/>
            <a:ext cx="2628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2017г размер узла 25Х18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tachment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96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7042" y="1357298"/>
            <a:ext cx="664373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81489" y="500042"/>
            <a:ext cx="300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2023год размер узла 14,0мм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tachment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2860" y="428605"/>
            <a:ext cx="6191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   Климактерический  синдром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6910" y="1142984"/>
            <a:ext cx="70627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</a:t>
            </a:r>
            <a:r>
              <a:rPr lang="ru-RU" sz="2400" dirty="0">
                <a:solidFill>
                  <a:schemeClr val="bg1"/>
                </a:solidFill>
              </a:rPr>
              <a:t>1 месяц:</a:t>
            </a:r>
          </a:p>
          <a:p>
            <a:r>
              <a:rPr lang="ru-RU" dirty="0">
                <a:solidFill>
                  <a:schemeClr val="bg1"/>
                </a:solidFill>
              </a:rPr>
              <a:t>-Анти </a:t>
            </a:r>
            <a:r>
              <a:rPr lang="ru-RU" dirty="0" err="1">
                <a:solidFill>
                  <a:schemeClr val="bg1"/>
                </a:solidFill>
              </a:rPr>
              <a:t>Оксидант</a:t>
            </a:r>
            <a:r>
              <a:rPr lang="ru-RU" dirty="0">
                <a:solidFill>
                  <a:schemeClr val="bg1"/>
                </a:solidFill>
              </a:rPr>
              <a:t> коллоидная формула 1ч.л. Утром</a:t>
            </a:r>
          </a:p>
          <a:p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err="1">
                <a:solidFill>
                  <a:schemeClr val="bg1"/>
                </a:solidFill>
              </a:rPr>
              <a:t>Токсидонт-Май</a:t>
            </a:r>
            <a:r>
              <a:rPr lang="ru-RU" dirty="0">
                <a:solidFill>
                  <a:schemeClr val="bg1"/>
                </a:solidFill>
              </a:rPr>
              <a:t> 1ч.л. На ночь</a:t>
            </a:r>
          </a:p>
          <a:p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err="1">
                <a:solidFill>
                  <a:schemeClr val="bg1"/>
                </a:solidFill>
              </a:rPr>
              <a:t>Литовит</a:t>
            </a:r>
            <a:r>
              <a:rPr lang="ru-RU" dirty="0">
                <a:solidFill>
                  <a:schemeClr val="bg1"/>
                </a:solidFill>
              </a:rPr>
              <a:t> Б по 1т-2р (или </a:t>
            </a:r>
            <a:r>
              <a:rPr lang="ru-RU" dirty="0" err="1">
                <a:solidFill>
                  <a:schemeClr val="bg1"/>
                </a:solidFill>
              </a:rPr>
              <a:t>Литовит</a:t>
            </a:r>
            <a:r>
              <a:rPr lang="ru-RU" dirty="0">
                <a:solidFill>
                  <a:schemeClr val="bg1"/>
                </a:solidFill>
              </a:rPr>
              <a:t> О по 2тутром-3т вечером)</a:t>
            </a:r>
          </a:p>
          <a:p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err="1">
                <a:solidFill>
                  <a:schemeClr val="bg1"/>
                </a:solidFill>
              </a:rPr>
              <a:t>КуЭмсил</a:t>
            </a:r>
            <a:r>
              <a:rPr lang="ru-RU" dirty="0">
                <a:solidFill>
                  <a:schemeClr val="bg1"/>
                </a:solidFill>
              </a:rPr>
              <a:t> 2т-2р 2 </a:t>
            </a:r>
            <a:r>
              <a:rPr lang="ru-RU" dirty="0" err="1">
                <a:solidFill>
                  <a:schemeClr val="bg1"/>
                </a:solidFill>
              </a:rPr>
              <a:t>нед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-5НТР по 1капс 1 раз 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61" y="2786059"/>
            <a:ext cx="98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2 </a:t>
            </a:r>
            <a:r>
              <a:rPr lang="ru-RU" sz="2400" dirty="0" err="1">
                <a:solidFill>
                  <a:schemeClr val="bg1"/>
                </a:solidFill>
              </a:rPr>
              <a:t>мес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878" y="3286124"/>
            <a:ext cx="8143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err="1">
                <a:solidFill>
                  <a:schemeClr val="bg1"/>
                </a:solidFill>
              </a:rPr>
              <a:t>Климатон-плюс</a:t>
            </a:r>
            <a:r>
              <a:rPr lang="ru-RU" dirty="0">
                <a:solidFill>
                  <a:schemeClr val="bg1"/>
                </a:solidFill>
              </a:rPr>
              <a:t> (при гипотонии) или </a:t>
            </a:r>
            <a:r>
              <a:rPr lang="ru-RU" dirty="0" err="1">
                <a:solidFill>
                  <a:schemeClr val="bg1"/>
                </a:solidFill>
              </a:rPr>
              <a:t>Климатон</a:t>
            </a:r>
            <a:r>
              <a:rPr lang="ru-RU" dirty="0">
                <a:solidFill>
                  <a:schemeClr val="bg1"/>
                </a:solidFill>
              </a:rPr>
              <a:t> (ВСД по гипертоническому типу или ГБ1-2) по 1ч.л.-3р  до 6 </a:t>
            </a:r>
            <a:r>
              <a:rPr lang="ru-RU" dirty="0" err="1">
                <a:solidFill>
                  <a:schemeClr val="bg1"/>
                </a:solidFill>
              </a:rPr>
              <a:t>мес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Или</a:t>
            </a:r>
          </a:p>
          <a:p>
            <a:r>
              <a:rPr lang="ru-RU" dirty="0">
                <a:solidFill>
                  <a:schemeClr val="bg1"/>
                </a:solidFill>
              </a:rPr>
              <a:t>-Донг </a:t>
            </a:r>
            <a:r>
              <a:rPr lang="ru-RU" dirty="0" err="1">
                <a:solidFill>
                  <a:schemeClr val="bg1"/>
                </a:solidFill>
              </a:rPr>
              <a:t>Куэй</a:t>
            </a:r>
            <a:r>
              <a:rPr lang="ru-RU" dirty="0">
                <a:solidFill>
                  <a:schemeClr val="bg1"/>
                </a:solidFill>
              </a:rPr>
              <a:t> 1 капс-1р (или ВАГ 1капс-1р)</a:t>
            </a:r>
          </a:p>
          <a:p>
            <a:r>
              <a:rPr lang="ru-RU" dirty="0">
                <a:solidFill>
                  <a:schemeClr val="bg1"/>
                </a:solidFill>
              </a:rPr>
              <a:t>Или</a:t>
            </a:r>
          </a:p>
          <a:p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err="1">
                <a:solidFill>
                  <a:schemeClr val="bg1"/>
                </a:solidFill>
              </a:rPr>
              <a:t>Фимэйл</a:t>
            </a:r>
            <a:r>
              <a:rPr lang="ru-RU" dirty="0">
                <a:solidFill>
                  <a:schemeClr val="bg1"/>
                </a:solidFill>
              </a:rPr>
              <a:t> Актив коллоидная формула 1ч.л.-2р</a:t>
            </a:r>
          </a:p>
          <a:p>
            <a:r>
              <a:rPr lang="ru-RU" dirty="0">
                <a:solidFill>
                  <a:schemeClr val="bg1"/>
                </a:solidFill>
              </a:rPr>
              <a:t>На постоянной основе:</a:t>
            </a:r>
          </a:p>
          <a:p>
            <a:r>
              <a:rPr lang="ru-RU" dirty="0" err="1">
                <a:solidFill>
                  <a:schemeClr val="bg1"/>
                </a:solidFill>
              </a:rPr>
              <a:t>Фитолон-Кламин</a:t>
            </a:r>
            <a:r>
              <a:rPr lang="ru-RU" dirty="0">
                <a:solidFill>
                  <a:schemeClr val="bg1"/>
                </a:solidFill>
              </a:rPr>
              <a:t> 2т утром после еды</a:t>
            </a:r>
          </a:p>
          <a:p>
            <a:r>
              <a:rPr lang="ru-RU" dirty="0">
                <a:solidFill>
                  <a:schemeClr val="bg1"/>
                </a:solidFill>
              </a:rPr>
              <a:t>Витамин Д (подбор дозы по исходному уровню)</a:t>
            </a:r>
          </a:p>
          <a:p>
            <a:r>
              <a:rPr lang="ru-RU" dirty="0">
                <a:solidFill>
                  <a:schemeClr val="bg1"/>
                </a:solidFill>
              </a:rPr>
              <a:t>Аппликатор </a:t>
            </a:r>
            <a:r>
              <a:rPr lang="ru-RU" dirty="0" err="1">
                <a:solidFill>
                  <a:schemeClr val="bg1"/>
                </a:solidFill>
              </a:rPr>
              <a:t>Ляпко</a:t>
            </a:r>
            <a:r>
              <a:rPr lang="ru-RU" dirty="0">
                <a:solidFill>
                  <a:schemeClr val="bg1"/>
                </a:solidFill>
              </a:rPr>
              <a:t> на зоны позвоночника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4788F9-FF52-48B5-9889-9EF12CF43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145C60-69D4-41C9-B4EE-5AE6483C4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7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tachment (1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5538" y="2357430"/>
            <a:ext cx="6643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Благодарю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ttachment-photoaidcom-cropped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21" y="2143117"/>
            <a:ext cx="3786215" cy="3786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3190" y="2214554"/>
            <a:ext cx="3571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Продукция АРГО при женских заболеваниях</a:t>
            </a:r>
          </a:p>
          <a:p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dirty="0" err="1">
                <a:solidFill>
                  <a:schemeClr val="bg1"/>
                </a:solidFill>
              </a:rPr>
              <a:t>Фатхуллина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Илюся</a:t>
            </a:r>
            <a:r>
              <a:rPr lang="ru-RU" sz="2800" dirty="0">
                <a:solidFill>
                  <a:schemeClr val="bg1"/>
                </a:solidFill>
              </a:rPr>
              <a:t> Васильевна </a:t>
            </a:r>
          </a:p>
          <a:p>
            <a:r>
              <a:rPr lang="ru-RU" dirty="0">
                <a:solidFill>
                  <a:schemeClr val="bg1"/>
                </a:solidFill>
              </a:rPr>
              <a:t>Гинеколог-эндокринолог</a:t>
            </a:r>
          </a:p>
          <a:p>
            <a:r>
              <a:rPr lang="ru-RU" dirty="0">
                <a:solidFill>
                  <a:schemeClr val="bg1"/>
                </a:solidFill>
              </a:rPr>
              <a:t>Врач интегративной превентивной </a:t>
            </a:r>
            <a:r>
              <a:rPr lang="ru-RU" dirty="0" err="1">
                <a:solidFill>
                  <a:schemeClr val="bg1"/>
                </a:solidFill>
              </a:rPr>
              <a:t>антивозрастной</a:t>
            </a:r>
            <a:r>
              <a:rPr lang="ru-RU" dirty="0">
                <a:solidFill>
                  <a:schemeClr val="bg1"/>
                </a:solidFill>
              </a:rPr>
              <a:t> медицины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029B98-7210-4EE7-80EC-65313E92D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11"/>
            <a:ext cx="12192000" cy="68044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tachment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8612" y="714356"/>
            <a:ext cx="6215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Принципы восстановления и сохранения здоровья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7488" y="2714620"/>
            <a:ext cx="89388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1.Медико-экологическая реабилитация (</a:t>
            </a:r>
            <a:r>
              <a:rPr lang="ru-RU" dirty="0" err="1">
                <a:solidFill>
                  <a:schemeClr val="bg1"/>
                </a:solidFill>
              </a:rPr>
              <a:t>фитосанация</a:t>
            </a:r>
            <a:r>
              <a:rPr lang="ru-RU" dirty="0">
                <a:solidFill>
                  <a:schemeClr val="bg1"/>
                </a:solidFill>
              </a:rPr>
              <a:t> и очищение)</a:t>
            </a:r>
          </a:p>
          <a:p>
            <a:r>
              <a:rPr lang="ru-RU" sz="2400" dirty="0">
                <a:solidFill>
                  <a:schemeClr val="bg1"/>
                </a:solidFill>
              </a:rPr>
              <a:t>2.Режим, менеджмент сна, коррекция питания.</a:t>
            </a:r>
          </a:p>
          <a:p>
            <a:r>
              <a:rPr lang="ru-RU" sz="2400" dirty="0">
                <a:solidFill>
                  <a:schemeClr val="bg1"/>
                </a:solidFill>
              </a:rPr>
              <a:t>3. Специфическая  терапия (</a:t>
            </a:r>
            <a:r>
              <a:rPr lang="ru-RU" dirty="0">
                <a:solidFill>
                  <a:schemeClr val="bg1"/>
                </a:solidFill>
              </a:rPr>
              <a:t>медикаментозная, </a:t>
            </a:r>
            <a:r>
              <a:rPr lang="ru-RU" dirty="0" err="1">
                <a:solidFill>
                  <a:schemeClr val="bg1"/>
                </a:solidFill>
              </a:rPr>
              <a:t>немедикаментозная-БАДы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r>
              <a:rPr lang="ru-RU" sz="2400" dirty="0">
                <a:solidFill>
                  <a:schemeClr val="bg1"/>
                </a:solidFill>
              </a:rPr>
              <a:t>4.Вспомогательные методы (</a:t>
            </a:r>
            <a:r>
              <a:rPr lang="ru-RU" dirty="0">
                <a:solidFill>
                  <a:schemeClr val="bg1"/>
                </a:solidFill>
              </a:rPr>
              <a:t>физиотерапия, ЛФК или </a:t>
            </a:r>
            <a:r>
              <a:rPr lang="ru-RU" dirty="0" err="1">
                <a:solidFill>
                  <a:schemeClr val="bg1"/>
                </a:solidFill>
              </a:rPr>
              <a:t>др</a:t>
            </a:r>
            <a:r>
              <a:rPr lang="ru-RU" dirty="0">
                <a:solidFill>
                  <a:schemeClr val="bg1"/>
                </a:solidFill>
              </a:rPr>
              <a:t> вид физической активности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314" name="AutoShape 2" descr="https://avatars.mds.yandex.net/i?id=1c1be20b7c2236fb8f10730ea2d577d3-4532852-images-thumbs&amp;n=1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https://avatars.mds.yandex.net/i?id=1c1be20b7c2236fb8f10730ea2d577d3-4532852-images-thumbs&amp;n=1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https://avatars.mds.yandex.net/i?id=1c1be20b7c2236fb8f10730ea2d577d3-4532852-images-thumbs&amp;n=1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https://avatars.mds.yandex.net/i?id=118b0acf23a3cfc926d6c99f8677dbd9_l-5342131-images-thumbs&amp;n=1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https://avatars.mds.yandex.net/i?id=118b0acf23a3cfc926d6c99f8677dbd9_l-5342131-images-thumbs&amp;n=1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4" name="AutoShape 12" descr="https://avatars.mds.yandex.net/i?id=118b0acf23a3cfc926d6c99f8677dbd9_l-5342131-images-thumbs&amp;n=1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6" name="AutoShape 14" descr="https://static.tildacdn.com/tild3462-6230-4433-b065-616631303465/iStock_000014895270_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30" name="AutoShape 18" descr="https://static.tildacdn.com/tild3462-6230-4433-b065-616631303465/iStock_000014895270_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tachment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4672" cy="6850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7174" y="571480"/>
            <a:ext cx="628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Основные группы гинекологических заболеваний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1504" y="2643182"/>
            <a:ext cx="853643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400" dirty="0">
                <a:solidFill>
                  <a:schemeClr val="bg1"/>
                </a:solidFill>
              </a:rPr>
              <a:t>ВЗОМТ (</a:t>
            </a:r>
            <a:r>
              <a:rPr lang="ru-RU" dirty="0">
                <a:solidFill>
                  <a:schemeClr val="bg1"/>
                </a:solidFill>
              </a:rPr>
              <a:t>воспалительные болезни матки, придатков, наружних половых органов: </a:t>
            </a:r>
            <a:r>
              <a:rPr lang="ru-RU" dirty="0" err="1">
                <a:solidFill>
                  <a:schemeClr val="bg1"/>
                </a:solidFill>
              </a:rPr>
              <a:t>вульвиты</a:t>
            </a:r>
            <a:r>
              <a:rPr lang="ru-RU" dirty="0">
                <a:solidFill>
                  <a:schemeClr val="bg1"/>
                </a:solidFill>
              </a:rPr>
              <a:t>, вагиниты</a:t>
            </a:r>
            <a:r>
              <a:rPr lang="ru-RU" sz="2400" dirty="0">
                <a:solidFill>
                  <a:schemeClr val="bg1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ru-RU" sz="2400" dirty="0" err="1">
                <a:solidFill>
                  <a:schemeClr val="bg1"/>
                </a:solidFill>
              </a:rPr>
              <a:t>Дисгормональные</a:t>
            </a:r>
            <a:r>
              <a:rPr lang="ru-RU" sz="2400" dirty="0">
                <a:solidFill>
                  <a:schemeClr val="bg1"/>
                </a:solidFill>
              </a:rPr>
              <a:t>  опухолевые заболевания ОМТ (</a:t>
            </a:r>
            <a:r>
              <a:rPr lang="ru-RU" dirty="0">
                <a:solidFill>
                  <a:schemeClr val="bg1"/>
                </a:solidFill>
              </a:rPr>
              <a:t>миома, </a:t>
            </a:r>
            <a:r>
              <a:rPr lang="ru-RU" dirty="0" err="1">
                <a:solidFill>
                  <a:schemeClr val="bg1"/>
                </a:solidFill>
              </a:rPr>
              <a:t>эндометриоз</a:t>
            </a:r>
            <a:r>
              <a:rPr lang="ru-RU" dirty="0">
                <a:solidFill>
                  <a:schemeClr val="bg1"/>
                </a:solidFill>
              </a:rPr>
              <a:t>, доброкачественные заболевания молочных желез)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bg1"/>
                </a:solidFill>
              </a:rPr>
              <a:t>Нарушения МЦ 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bg1"/>
                </a:solidFill>
              </a:rPr>
              <a:t>Климактерические нарушения</a:t>
            </a:r>
          </a:p>
          <a:p>
            <a:pPr>
              <a:buFontTx/>
              <a:buChar char="-"/>
            </a:pP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tachment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2927" y="357167"/>
            <a:ext cx="5422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Воспалительные заболевания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6910" y="1285860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786" y="1000109"/>
            <a:ext cx="76438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                     1 этап: (</a:t>
            </a:r>
            <a:r>
              <a:rPr lang="ru-RU" sz="2400" dirty="0" err="1">
                <a:solidFill>
                  <a:schemeClr val="bg1"/>
                </a:solidFill>
              </a:rPr>
              <a:t>фитосанация</a:t>
            </a:r>
            <a:r>
              <a:rPr lang="ru-RU" sz="2400" dirty="0">
                <a:solidFill>
                  <a:schemeClr val="bg1"/>
                </a:solidFill>
              </a:rPr>
              <a:t>)</a:t>
            </a:r>
          </a:p>
          <a:p>
            <a:r>
              <a:rPr lang="ru-RU" sz="2400" dirty="0">
                <a:solidFill>
                  <a:schemeClr val="bg1"/>
                </a:solidFill>
              </a:rPr>
              <a:t>-</a:t>
            </a:r>
            <a:r>
              <a:rPr lang="ru-RU" dirty="0" err="1">
                <a:solidFill>
                  <a:schemeClr val="bg1"/>
                </a:solidFill>
              </a:rPr>
              <a:t>Популин</a:t>
            </a:r>
            <a:r>
              <a:rPr lang="ru-RU" dirty="0">
                <a:solidFill>
                  <a:schemeClr val="bg1"/>
                </a:solidFill>
              </a:rPr>
              <a:t> 1ч.л-3р во время еды 1 </a:t>
            </a:r>
            <a:r>
              <a:rPr lang="ru-RU" dirty="0" err="1">
                <a:solidFill>
                  <a:schemeClr val="bg1"/>
                </a:solidFill>
              </a:rPr>
              <a:t>мес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err="1">
                <a:solidFill>
                  <a:schemeClr val="bg1"/>
                </a:solidFill>
              </a:rPr>
              <a:t>Гепатосол</a:t>
            </a:r>
            <a:r>
              <a:rPr lang="ru-RU" dirty="0">
                <a:solidFill>
                  <a:schemeClr val="bg1"/>
                </a:solidFill>
              </a:rPr>
              <a:t> 1капс (1ч.л.)-3р перед едой 3 </a:t>
            </a:r>
            <a:r>
              <a:rPr lang="ru-RU" dirty="0" err="1">
                <a:solidFill>
                  <a:schemeClr val="bg1"/>
                </a:solidFill>
              </a:rPr>
              <a:t>нед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Литовит</a:t>
            </a:r>
            <a:r>
              <a:rPr lang="ru-RU" dirty="0">
                <a:solidFill>
                  <a:schemeClr val="bg1"/>
                </a:solidFill>
              </a:rPr>
              <a:t> М 1ч.л-3р 2 </a:t>
            </a:r>
            <a:r>
              <a:rPr lang="ru-RU" dirty="0" err="1">
                <a:solidFill>
                  <a:schemeClr val="bg1"/>
                </a:solidFill>
              </a:rPr>
              <a:t>нед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                     2 этап:</a:t>
            </a:r>
          </a:p>
          <a:p>
            <a:pPr>
              <a:buFontTx/>
              <a:buChar char="-"/>
            </a:pPr>
            <a:r>
              <a:rPr lang="ru-RU" dirty="0" err="1">
                <a:solidFill>
                  <a:schemeClr val="bg1"/>
                </a:solidFill>
              </a:rPr>
              <a:t>Пау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 </a:t>
            </a:r>
            <a:r>
              <a:rPr lang="ru-RU" dirty="0" err="1">
                <a:solidFill>
                  <a:schemeClr val="bg1"/>
                </a:solidFill>
              </a:rPr>
              <a:t>Арко</a:t>
            </a:r>
            <a:r>
              <a:rPr lang="ru-RU" dirty="0">
                <a:solidFill>
                  <a:schemeClr val="bg1"/>
                </a:solidFill>
              </a:rPr>
              <a:t>  2капс-3р 2 </a:t>
            </a:r>
            <a:r>
              <a:rPr lang="ru-RU" dirty="0" err="1">
                <a:solidFill>
                  <a:schemeClr val="bg1"/>
                </a:solidFill>
              </a:rPr>
              <a:t>нед,затем</a:t>
            </a:r>
            <a:r>
              <a:rPr lang="ru-RU" dirty="0">
                <a:solidFill>
                  <a:schemeClr val="bg1"/>
                </a:solidFill>
              </a:rPr>
              <a:t> по 2капс утром  1 </a:t>
            </a:r>
            <a:r>
              <a:rPr lang="ru-RU" dirty="0" err="1">
                <a:solidFill>
                  <a:schemeClr val="bg1"/>
                </a:solidFill>
              </a:rPr>
              <a:t>мес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-Аппликатор </a:t>
            </a:r>
            <a:r>
              <a:rPr lang="ru-RU" dirty="0" err="1">
                <a:solidFill>
                  <a:schemeClr val="bg1"/>
                </a:solidFill>
              </a:rPr>
              <a:t>Ляпко</a:t>
            </a:r>
            <a:r>
              <a:rPr lang="ru-RU" dirty="0">
                <a:solidFill>
                  <a:schemeClr val="bg1"/>
                </a:solidFill>
              </a:rPr>
              <a:t> на низ живота и крестцово-поясничную зону  на ночь; </a:t>
            </a:r>
            <a:r>
              <a:rPr lang="ru-RU" dirty="0" err="1">
                <a:solidFill>
                  <a:schemeClr val="bg1"/>
                </a:solidFill>
              </a:rPr>
              <a:t>кремЭсобел</a:t>
            </a:r>
            <a:endParaRPr lang="ru-RU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 ванночки с </a:t>
            </a:r>
            <a:r>
              <a:rPr lang="ru-RU" dirty="0" err="1">
                <a:solidFill>
                  <a:schemeClr val="bg1"/>
                </a:solidFill>
              </a:rPr>
              <a:t>Флорентой</a:t>
            </a:r>
            <a:r>
              <a:rPr lang="ru-RU" dirty="0">
                <a:solidFill>
                  <a:schemeClr val="bg1"/>
                </a:solidFill>
              </a:rPr>
              <a:t>  в разведении  1:5 при температуре 37-38 град 10 дней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Свечи </a:t>
            </a:r>
            <a:r>
              <a:rPr lang="ru-RU" dirty="0" err="1">
                <a:solidFill>
                  <a:schemeClr val="bg1"/>
                </a:solidFill>
              </a:rPr>
              <a:t>Витапринол</a:t>
            </a:r>
            <a:r>
              <a:rPr lang="ru-RU" dirty="0">
                <a:solidFill>
                  <a:schemeClr val="bg1"/>
                </a:solidFill>
              </a:rPr>
              <a:t> на ночь вагинально на ночь 10 дней</a:t>
            </a:r>
          </a:p>
          <a:p>
            <a:pPr>
              <a:buFontTx/>
              <a:buChar char="-"/>
            </a:pPr>
            <a:r>
              <a:rPr lang="ru-RU" dirty="0" err="1">
                <a:solidFill>
                  <a:schemeClr val="bg1"/>
                </a:solidFill>
              </a:rPr>
              <a:t>Фитолон-Кламин</a:t>
            </a:r>
            <a:r>
              <a:rPr lang="ru-RU" dirty="0">
                <a:solidFill>
                  <a:schemeClr val="bg1"/>
                </a:solidFill>
              </a:rPr>
              <a:t> по 1-2т утром после еды длительно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Витамин Д 3 (подбор дозы по исходному уровню)-длительно</a:t>
            </a:r>
          </a:p>
          <a:p>
            <a:r>
              <a:rPr lang="ru-RU" sz="2400" dirty="0">
                <a:solidFill>
                  <a:schemeClr val="bg1"/>
                </a:solidFill>
              </a:rPr>
              <a:t>                      3 этап:</a:t>
            </a:r>
          </a:p>
          <a:p>
            <a:r>
              <a:rPr lang="ru-RU" sz="2400" dirty="0">
                <a:solidFill>
                  <a:schemeClr val="bg1"/>
                </a:solidFill>
              </a:rPr>
              <a:t>-</a:t>
            </a:r>
            <a:r>
              <a:rPr lang="ru-RU" dirty="0" err="1">
                <a:solidFill>
                  <a:schemeClr val="bg1"/>
                </a:solidFill>
              </a:rPr>
              <a:t>Эм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Курунга</a:t>
            </a:r>
            <a:r>
              <a:rPr lang="ru-RU" dirty="0">
                <a:solidFill>
                  <a:schemeClr val="bg1"/>
                </a:solidFill>
              </a:rPr>
              <a:t>  2т-3р 2 </a:t>
            </a:r>
            <a:r>
              <a:rPr lang="ru-RU" dirty="0" err="1">
                <a:solidFill>
                  <a:schemeClr val="bg1"/>
                </a:solidFill>
              </a:rPr>
              <a:t>нед</a:t>
            </a:r>
            <a:r>
              <a:rPr lang="ru-RU" dirty="0">
                <a:solidFill>
                  <a:schemeClr val="bg1"/>
                </a:solidFill>
              </a:rPr>
              <a:t> или </a:t>
            </a:r>
            <a:r>
              <a:rPr lang="ru-RU" dirty="0" err="1">
                <a:solidFill>
                  <a:schemeClr val="bg1"/>
                </a:solidFill>
              </a:rPr>
              <a:t>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Эмсил</a:t>
            </a:r>
            <a:r>
              <a:rPr lang="ru-RU" dirty="0">
                <a:solidFill>
                  <a:schemeClr val="bg1"/>
                </a:solidFill>
              </a:rPr>
              <a:t> 2т-2р  2 </a:t>
            </a:r>
            <a:r>
              <a:rPr lang="ru-RU" dirty="0" err="1">
                <a:solidFill>
                  <a:schemeClr val="bg1"/>
                </a:solidFill>
              </a:rPr>
              <a:t>нед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Фитолон-Кламин</a:t>
            </a:r>
            <a:r>
              <a:rPr lang="ru-RU" dirty="0">
                <a:solidFill>
                  <a:schemeClr val="bg1"/>
                </a:solidFill>
              </a:rPr>
              <a:t> и ВитаминД3 длительно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E90CB5-6193-4F9E-B981-4B1C276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https://sun9-61.userapi.com/s/v1/ig2/JxGmnZ76vcBMkjdP20LUmMrZ_M13NCSaL_p78JC-fl8JioMSytMQ7mSFdyhSa54UHhlRnHXZkFbfu4546G0o4AK4.jpg?size=453x604&amp;quality=96&amp;type=albu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sun9-61.userapi.com/s/v1/ig2/JxGmnZ76vcBMkjdP20LUmMrZ_M13NCSaL_p78JC-fl8JioMSytMQ7mSFdyhSa54UHhlRnHXZkFbfu4546G0o4AK4.jpg?size=453x604&amp;quality=96&amp;type=albu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https://sun9-61.userapi.com/s/v1/ig2/JxGmnZ76vcBMkjdP20LUmMrZ_M13NCSaL_p78JC-fl8JioMSytMQ7mSFdyhSa54UHhlRnHXZkFbfu4546G0o4AK4.jpg?size=453x604&amp;quality=96&amp;type=albu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4" name="AutoShape 10" descr="https://sun9-61.userapi.com/s/v1/ig2/JxGmnZ76vcBMkjdP20LUmMrZ_M13NCSaL_p78JC-fl8JioMSytMQ7mSFdyhSa54UHhlRnHXZkFbfu4546G0o4AK4.jpg?size=453x604&amp;quality=96&amp;type=albu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6" name="AutoShape 12" descr="https://sun9-61.userapi.com/s/v1/ig2/JxGmnZ76vcBMkjdP20LUmMrZ_M13NCSaL_p78JC-fl8JioMSytMQ7mSFdyhSa54UHhlRnHXZkFbfu4546G0o4AK4.jpg?size=453x604&amp;quality=96&amp;type=albu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8" name="AutoShape 14" descr="https://sun9-61.userapi.com/s/v1/ig2/JxGmnZ76vcBMkjdP20LUmMrZ_M13NCSaL_p78JC-fl8JioMSytMQ7mSFdyhSa54UHhlRnHXZkFbfu4546G0o4AK4.jpg?size=453x604&amp;quality=96&amp;type=albu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80" name="AutoShape 16" descr="https://sun9-61.userapi.com/s/v1/ig2/JxGmnZ76vcBMkjdP20LUmMrZ_M13NCSaL_p78JC-fl8JioMSytMQ7mSFdyhSa54UHhlRnHXZkFbfu4546G0o4AK4.jpg?size=453x604&amp;quality=96&amp;type=albu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82" name="AutoShape 18" descr="https://sun9-61.userapi.com/s/v1/ig2/JxGmnZ76vcBMkjdP20LUmMrZ_M13NCSaL_p78JC-fl8JioMSytMQ7mSFdyhSa54UHhlRnHXZkFbfu4546G0o4AK4.jpg?size=453x604&amp;quality=96&amp;type=albu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EBE81-AD73-4FD5-AB41-7338B2CE01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tachment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" y="0"/>
            <a:ext cx="12182115" cy="6850966"/>
          </a:xfrm>
          <a:prstGeom prst="rect">
            <a:avLst/>
          </a:prstGeom>
        </p:spPr>
      </p:pic>
      <p:sp>
        <p:nvSpPr>
          <p:cNvPr id="9220" name="AutoShape 4" descr="https://avatars.mds.yandex.net/i?id=246da77b0a46e7340e2dd2de89f5dbd18842a2a6-12461673-images-thumbs&amp;n=1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10050" y="214290"/>
            <a:ext cx="5857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Метаболизм эстрогенов в печени или почему нужна хорошая работа печени?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1422" y="1857365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               </a:t>
            </a:r>
            <a:r>
              <a:rPr lang="ru-RU" sz="2400" dirty="0" err="1">
                <a:solidFill>
                  <a:schemeClr val="bg1"/>
                </a:solidFill>
              </a:rPr>
              <a:t>Эстрадиол</a:t>
            </a:r>
            <a:r>
              <a:rPr lang="ru-RU" sz="24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9222" name="AutoShape 6" descr="https://avatars.mds.yandex.net/i?id=246da77b0a46e7340e2dd2de89f5dbd18842a2a6-12461673-images-thumbs&amp;n=1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https://avatars.mds.yandex.net/i?id=246da77b0a46e7340e2dd2de89f5dbd18842a2a6-12461673-images-thumbs&amp;n=1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Двойная стрелка вверх/вниз 13"/>
          <p:cNvSpPr/>
          <p:nvPr/>
        </p:nvSpPr>
        <p:spPr>
          <a:xfrm>
            <a:off x="5453058" y="2285992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38678" y="3500439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     эстрон</a:t>
            </a:r>
          </a:p>
        </p:txBody>
      </p:sp>
      <p:sp>
        <p:nvSpPr>
          <p:cNvPr id="17" name="Стрелка влево 16"/>
          <p:cNvSpPr/>
          <p:nvPr/>
        </p:nvSpPr>
        <p:spPr>
          <a:xfrm>
            <a:off x="3738546" y="350043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381752" y="350043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706881" y="3786191"/>
            <a:ext cx="3848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16-альфа </a:t>
            </a:r>
            <a:r>
              <a:rPr lang="ru-RU" sz="2400" dirty="0" err="1">
                <a:solidFill>
                  <a:schemeClr val="bg1"/>
                </a:solidFill>
              </a:rPr>
              <a:t>Гидроксиэстрон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10315" y="3786191"/>
            <a:ext cx="2517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2-Гидроксиэстрон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09720" y="4429133"/>
            <a:ext cx="448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Продуцирует ускоренную пролиферацию</a:t>
            </a:r>
          </a:p>
          <a:p>
            <a:r>
              <a:rPr lang="ru-RU" dirty="0">
                <a:solidFill>
                  <a:schemeClr val="bg1"/>
                </a:solidFill>
              </a:rPr>
              <a:t>Эпителиальных клеток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67439" y="4429132"/>
            <a:ext cx="472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Обладает </a:t>
            </a:r>
            <a:r>
              <a:rPr lang="ru-RU" dirty="0" err="1">
                <a:solidFill>
                  <a:schemeClr val="bg1"/>
                </a:solidFill>
              </a:rPr>
              <a:t>антипролиферативным</a:t>
            </a:r>
            <a:r>
              <a:rPr lang="ru-RU" dirty="0">
                <a:solidFill>
                  <a:schemeClr val="bg1"/>
                </a:solidFill>
              </a:rPr>
              <a:t> эффектом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02C30F-6E99-4217-B295-23CA811A3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8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F8C75B-86D8-41A6-937F-F058D311C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4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393</Words>
  <Application>Microsoft Office PowerPoint</Application>
  <PresentationFormat>Широкоэкранный</PresentationFormat>
  <Paragraphs>61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Rinat</dc:creator>
  <cp:lastModifiedBy>Суворова Марина</cp:lastModifiedBy>
  <cp:revision>51</cp:revision>
  <dcterms:created xsi:type="dcterms:W3CDTF">2024-04-10T17:26:27Z</dcterms:created>
  <dcterms:modified xsi:type="dcterms:W3CDTF">2024-04-23T13:41:38Z</dcterms:modified>
</cp:coreProperties>
</file>