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9" r:id="rId4"/>
    <p:sldId id="278" r:id="rId5"/>
    <p:sldId id="261" r:id="rId6"/>
    <p:sldId id="274" r:id="rId7"/>
    <p:sldId id="262" r:id="rId8"/>
    <p:sldId id="267" r:id="rId9"/>
    <p:sldId id="263" r:id="rId10"/>
    <p:sldId id="264" r:id="rId11"/>
    <p:sldId id="265" r:id="rId12"/>
    <p:sldId id="271" r:id="rId13"/>
    <p:sldId id="272" r:id="rId14"/>
    <p:sldId id="266" r:id="rId15"/>
    <p:sldId id="268" r:id="rId16"/>
    <p:sldId id="269" r:id="rId17"/>
    <p:sldId id="270" r:id="rId18"/>
    <p:sldId id="273" r:id="rId19"/>
    <p:sldId id="276" r:id="rId20"/>
    <p:sldId id="275" r:id="rId21"/>
    <p:sldId id="258" r:id="rId22"/>
  </p:sldIdLst>
  <p:sldSz cx="51206400" cy="28803600"/>
  <p:notesSz cx="6858000" cy="9144000"/>
  <p:defaultTextStyle>
    <a:defPPr>
      <a:defRPr lang="ru-RU"/>
    </a:defPPr>
    <a:lvl1pPr marL="0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9852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9703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9555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9406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9258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9109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8961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38812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074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8289"/>
    <a:srgbClr val="E30613"/>
    <a:srgbClr val="008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92" autoAdjust="0"/>
    <p:restoredTop sz="93769" autoAdjust="0"/>
  </p:normalViewPr>
  <p:slideViewPr>
    <p:cSldViewPr>
      <p:cViewPr>
        <p:scale>
          <a:sx n="29" d="100"/>
          <a:sy n="29" d="100"/>
        </p:scale>
        <p:origin x="-552" y="-150"/>
      </p:cViewPr>
      <p:guideLst>
        <p:guide orient="horz" pos="9074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DA82B-8DC8-4E8C-874F-0E6F31C05A1B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6D234-288C-4CBC-AD5E-B70A39626E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5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829852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3659703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5489555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7319406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9149258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10979109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12808961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14638812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40480" y="8947806"/>
            <a:ext cx="43525440" cy="617410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80960" y="16322038"/>
            <a:ext cx="35844480" cy="73609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9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9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8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8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\\Disco\IOS_Online\+Мероприятия\2024\04\Презентация шаблон\Фото лидеров\Презентации бизнес-форм апрель_Монтажная область 1 копия 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" y="-1"/>
            <a:ext cx="51583933" cy="2901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 userDrawn="1"/>
        </p:nvSpPr>
        <p:spPr>
          <a:xfrm>
            <a:off x="3021491" y="-152246"/>
            <a:ext cx="6048672" cy="2831756"/>
          </a:xfrm>
          <a:prstGeom prst="rect">
            <a:avLst/>
          </a:prstGeom>
          <a:noFill/>
        </p:spPr>
        <p:txBody>
          <a:bodyPr wrap="square" lIns="365970" tIns="182985" rIns="365970" bIns="182985" rtlCol="0">
            <a:spAutoFit/>
          </a:bodyPr>
          <a:lstStyle/>
          <a:p>
            <a:r>
              <a:rPr lang="ru-RU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БИЗНЕС </a:t>
            </a:r>
            <a:br>
              <a:rPr lang="ru-RU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СРЕДА</a:t>
            </a:r>
            <a:endParaRPr lang="ru-RU" sz="8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8" name="Picture 2" descr="\\Disco\IOS_Online\+Мероприятия\2024\04\Презентация шаблон\Фото лидеров\Презентации бизнес-форм апрель_Монтажная область 1 копия 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" y="-1"/>
            <a:ext cx="51583933" cy="2901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20" y="1153481"/>
            <a:ext cx="46085760" cy="4800598"/>
          </a:xfrm>
          <a:prstGeom prst="rect">
            <a:avLst/>
          </a:prstGeom>
        </p:spPr>
        <p:txBody>
          <a:bodyPr vert="horz" lIns="365970" tIns="182985" rIns="365970" bIns="1829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60320" y="6720848"/>
            <a:ext cx="46085760" cy="19009046"/>
          </a:xfrm>
          <a:prstGeom prst="rect">
            <a:avLst/>
          </a:prstGeom>
        </p:spPr>
        <p:txBody>
          <a:bodyPr vert="horz" lIns="365970" tIns="182985" rIns="365970" bIns="1829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60320" y="26696682"/>
            <a:ext cx="11948160" cy="1533527"/>
          </a:xfrm>
          <a:prstGeom prst="rect">
            <a:avLst/>
          </a:prstGeom>
        </p:spPr>
        <p:txBody>
          <a:bodyPr vert="horz" lIns="365970" tIns="182985" rIns="365970" bIns="182985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7495520" y="26696682"/>
            <a:ext cx="16215360" cy="1533527"/>
          </a:xfrm>
          <a:prstGeom prst="rect">
            <a:avLst/>
          </a:prstGeom>
        </p:spPr>
        <p:txBody>
          <a:bodyPr vert="horz" lIns="365970" tIns="182985" rIns="365970" bIns="182985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6697920" y="26696682"/>
            <a:ext cx="11948160" cy="1533527"/>
          </a:xfrm>
          <a:prstGeom prst="rect">
            <a:avLst/>
          </a:prstGeom>
        </p:spPr>
        <p:txBody>
          <a:bodyPr vert="horz" lIns="365970" tIns="182985" rIns="365970" bIns="182985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3659703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2389" indent="-1372389" algn="l" defTabSz="3659703" rtl="0" eaLnBrk="1" latinLnBrk="0" hangingPunct="1">
        <a:spcBef>
          <a:spcPct val="20000"/>
        </a:spcBef>
        <a:buFont typeface="Arial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3509" indent="-1143657" algn="l" defTabSz="3659703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4629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4480" indent="-914926" algn="l" defTabSz="3659703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34332" indent="-914926" algn="l" defTabSz="3659703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64184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94035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23887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53738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9852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9703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9555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9406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9258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9109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8961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8812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4" name="Picture 2" descr="\\Disco\IOS_Online\+Мероприятия\2024\04\Презентация шаблон\Фото лидеров\Презентации бизнес-форм апрель_Монтажная область 1 копия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" y="144016"/>
            <a:ext cx="51205334" cy="288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284315" y="14634211"/>
            <a:ext cx="33076478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0" b="1" dirty="0" smtClean="0">
                <a:solidFill>
                  <a:srgbClr val="CC9900"/>
                </a:solidFill>
              </a:rPr>
              <a:t>ЕСТЬ ЛИ СЕКРЕТ УСПЕХА?</a:t>
            </a:r>
            <a:br>
              <a:rPr lang="ru-RU" sz="20000" b="1" dirty="0" smtClean="0">
                <a:solidFill>
                  <a:srgbClr val="CC9900"/>
                </a:solidFill>
              </a:rPr>
            </a:br>
            <a:r>
              <a:rPr lang="ru-RU" sz="10000" b="1" dirty="0" smtClean="0">
                <a:solidFill>
                  <a:srgbClr val="CC9900"/>
                </a:solidFill>
              </a:rPr>
              <a:t/>
            </a:r>
            <a:br>
              <a:rPr lang="ru-RU" sz="10000" b="1" dirty="0" smtClean="0">
                <a:solidFill>
                  <a:srgbClr val="CC9900"/>
                </a:solidFill>
              </a:rPr>
            </a:br>
            <a:r>
              <a:rPr lang="ru-RU" sz="18000" b="1" dirty="0" smtClean="0">
                <a:solidFill>
                  <a:schemeClr val="bg1"/>
                </a:solidFill>
              </a:rPr>
              <a:t>Марков Вячеслав</a:t>
            </a:r>
            <a:br>
              <a:rPr lang="ru-RU" sz="18000" b="1" dirty="0" smtClean="0">
                <a:solidFill>
                  <a:schemeClr val="bg1"/>
                </a:solidFill>
              </a:rPr>
            </a:br>
            <a:r>
              <a:rPr lang="ru-RU" sz="18000" b="1" dirty="0" smtClean="0">
                <a:solidFill>
                  <a:schemeClr val="bg1"/>
                </a:solidFill>
              </a:rPr>
              <a:t>(Улан-Удэ)</a:t>
            </a:r>
            <a:endParaRPr lang="ru-RU" sz="18000" b="1" dirty="0">
              <a:solidFill>
                <a:schemeClr val="bg1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52" y="9217224"/>
            <a:ext cx="15120000" cy="15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7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0" y="11593488"/>
            <a:ext cx="46085760" cy="141364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0" b="1" dirty="0" smtClean="0">
                <a:solidFill>
                  <a:schemeClr val="bg1"/>
                </a:solidFill>
              </a:rPr>
              <a:t>БЕРЕМ РЕКОМЕНДАЦИИ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137704" y="1153481"/>
            <a:ext cx="37948216" cy="4800598"/>
          </a:xfrm>
          <a:prstGeom prst="rect">
            <a:avLst/>
          </a:prstGeom>
        </p:spPr>
        <p:txBody>
          <a:bodyPr vert="horz" lIns="365970" tIns="182985" rIns="365970" bIns="182985" rtlCol="0" anchor="ctr">
            <a:noAutofit/>
          </a:bodyPr>
          <a:lstStyle>
            <a:lvl1pPr algn="ctr" defTabSz="3659703" rtl="0" eaLnBrk="1" latinLnBrk="0" hangingPunct="1">
              <a:spcBef>
                <a:spcPct val="0"/>
              </a:spcBef>
              <a:buNone/>
              <a:defRPr sz="17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5000" b="1" smtClean="0">
                <a:solidFill>
                  <a:schemeClr val="bg1"/>
                </a:solidFill>
              </a:rPr>
              <a:t>ПЛАНИРОВАНИЕ ЛИЧНОГО ОБЪЕМА</a:t>
            </a:r>
            <a:r>
              <a:rPr lang="en-US" sz="15000" b="1" smtClean="0">
                <a:solidFill>
                  <a:schemeClr val="bg1"/>
                </a:solidFill>
              </a:rPr>
              <a:t> </a:t>
            </a:r>
            <a:r>
              <a:rPr lang="ru-RU" sz="15000" b="1" smtClean="0">
                <a:solidFill>
                  <a:schemeClr val="bg1"/>
                </a:solidFill>
              </a:rPr>
              <a:t/>
            </a:r>
            <a:br>
              <a:rPr lang="ru-RU" sz="15000" b="1" smtClean="0">
                <a:solidFill>
                  <a:schemeClr val="bg1"/>
                </a:solidFill>
              </a:rPr>
            </a:br>
            <a:r>
              <a:rPr lang="ru-RU" sz="15000" b="1" smtClean="0">
                <a:solidFill>
                  <a:schemeClr val="bg1"/>
                </a:solidFill>
              </a:rPr>
              <a:t>ЕЖЕМЕСЯЧНО</a:t>
            </a:r>
            <a:endParaRPr lang="ru-RU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7704" y="1153481"/>
            <a:ext cx="36508376" cy="4800598"/>
          </a:xfrm>
        </p:spPr>
        <p:txBody>
          <a:bodyPr>
            <a:normAutofit/>
          </a:bodyPr>
          <a:lstStyle/>
          <a:p>
            <a:r>
              <a:rPr lang="ru-RU" sz="20000" b="1" dirty="0" smtClean="0">
                <a:solidFill>
                  <a:schemeClr val="bg1"/>
                </a:solidFill>
              </a:rPr>
              <a:t>  СОЗДАНИЕ КОМАНДЫ</a:t>
            </a:r>
            <a:endParaRPr lang="ru-RU" sz="20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0" y="8209112"/>
            <a:ext cx="46085760" cy="175207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СПИСОК ЗНАКОМЫХ</a:t>
            </a:r>
            <a:br>
              <a:rPr lang="ru-RU" sz="15000" b="1" dirty="0" smtClean="0">
                <a:solidFill>
                  <a:schemeClr val="bg1"/>
                </a:solidFill>
              </a:rPr>
            </a:br>
            <a:endParaRPr lang="ru-RU" sz="3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КАРТИНА МИРА</a:t>
            </a:r>
          </a:p>
          <a:p>
            <a:pPr marL="0" indent="0" algn="ctr">
              <a:buNone/>
            </a:pPr>
            <a:r>
              <a:rPr lang="ru-RU" sz="15000" dirty="0" smtClean="0">
                <a:solidFill>
                  <a:schemeClr val="bg1"/>
                </a:solidFill>
              </a:rPr>
              <a:t>1.  Я  +   МИР  +.</a:t>
            </a:r>
          </a:p>
          <a:p>
            <a:pPr marL="0" indent="0" algn="ctr">
              <a:buNone/>
            </a:pPr>
            <a:r>
              <a:rPr lang="ru-RU" sz="15000" dirty="0" smtClean="0">
                <a:solidFill>
                  <a:schemeClr val="bg1"/>
                </a:solidFill>
              </a:rPr>
              <a:t>2.  Я   -   МИР  +.</a:t>
            </a:r>
          </a:p>
          <a:p>
            <a:pPr marL="0" indent="0" algn="ctr">
              <a:buNone/>
            </a:pPr>
            <a:r>
              <a:rPr lang="ru-RU" sz="15000" dirty="0" smtClean="0">
                <a:solidFill>
                  <a:schemeClr val="bg1"/>
                </a:solidFill>
              </a:rPr>
              <a:t>3.  Я  +   МИР  - .</a:t>
            </a:r>
          </a:p>
          <a:p>
            <a:pPr marL="0" indent="0" algn="ctr">
              <a:buNone/>
            </a:pPr>
            <a:r>
              <a:rPr lang="ru-RU" sz="15000" dirty="0" smtClean="0">
                <a:solidFill>
                  <a:schemeClr val="bg1"/>
                </a:solidFill>
              </a:rPr>
              <a:t>4.  Я   -   МИР  - .   </a:t>
            </a:r>
            <a:r>
              <a:rPr lang="ru-RU" sz="15000" b="1" dirty="0" smtClean="0">
                <a:solidFill>
                  <a:schemeClr val="bg1"/>
                </a:solidFill>
              </a:rPr>
              <a:t>             </a:t>
            </a:r>
          </a:p>
          <a:p>
            <a:pPr marL="0" indent="0">
              <a:buNone/>
            </a:pPr>
            <a:endParaRPr lang="ru-RU" sz="15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5000" dirty="0">
                <a:solidFill>
                  <a:schemeClr val="bg1"/>
                </a:solidFill>
              </a:rPr>
              <a:t> </a:t>
            </a:r>
            <a:r>
              <a:rPr lang="ru-RU" sz="15000" dirty="0" smtClean="0">
                <a:solidFill>
                  <a:schemeClr val="bg1"/>
                </a:solidFill>
              </a:rPr>
              <a:t>  </a:t>
            </a:r>
            <a:endParaRPr lang="ru-RU" sz="15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5000" dirty="0" smtClean="0">
                <a:solidFill>
                  <a:schemeClr val="bg1"/>
                </a:solidFill>
              </a:rPr>
              <a:t>  </a:t>
            </a:r>
          </a:p>
          <a:p>
            <a:pPr marL="0" indent="0">
              <a:buNone/>
            </a:pPr>
            <a:r>
              <a:rPr lang="ru-RU" sz="15000" dirty="0" smtClean="0">
                <a:solidFill>
                  <a:schemeClr val="bg1"/>
                </a:solidFill>
              </a:rPr>
              <a:t>           </a:t>
            </a:r>
            <a:endParaRPr lang="ru-RU" sz="1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1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                           </a:t>
            </a:r>
            <a:r>
              <a:rPr lang="ru-RU" sz="23600" b="1" dirty="0" smtClean="0">
                <a:solidFill>
                  <a:schemeClr val="bg1"/>
                </a:solidFill>
              </a:rPr>
              <a:t>  </a:t>
            </a:r>
          </a:p>
          <a:p>
            <a:pPr marL="0" indent="0">
              <a:buNone/>
            </a:pPr>
            <a:r>
              <a:rPr lang="ru-RU" sz="23600" b="1" dirty="0" smtClean="0">
                <a:solidFill>
                  <a:schemeClr val="bg1"/>
                </a:solidFill>
              </a:rPr>
              <a:t>           </a:t>
            </a:r>
          </a:p>
          <a:p>
            <a:pPr marL="0" indent="0">
              <a:buNone/>
            </a:pPr>
            <a:r>
              <a:rPr lang="ru-RU" sz="23600" b="1" dirty="0">
                <a:solidFill>
                  <a:schemeClr val="bg1"/>
                </a:solidFill>
              </a:rPr>
              <a:t> </a:t>
            </a:r>
            <a:r>
              <a:rPr lang="ru-RU" sz="23600" b="1" dirty="0" smtClean="0">
                <a:solidFill>
                  <a:schemeClr val="bg1"/>
                </a:solidFill>
              </a:rPr>
              <a:t>                             1. СОГЛАСИЕ</a:t>
            </a:r>
          </a:p>
          <a:p>
            <a:pPr marL="0" indent="0">
              <a:buNone/>
            </a:pPr>
            <a:r>
              <a:rPr lang="ru-RU" sz="23600" b="1" dirty="0">
                <a:solidFill>
                  <a:schemeClr val="bg1"/>
                </a:solidFill>
              </a:rPr>
              <a:t> </a:t>
            </a:r>
            <a:r>
              <a:rPr lang="ru-RU" sz="23600" b="1" dirty="0" smtClean="0">
                <a:solidFill>
                  <a:schemeClr val="bg1"/>
                </a:solidFill>
              </a:rPr>
              <a:t>                             2. ВЫГОДА</a:t>
            </a:r>
            <a:endParaRPr lang="ru-RU" sz="2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3600" b="1" dirty="0" smtClean="0">
                <a:solidFill>
                  <a:schemeClr val="bg1"/>
                </a:solidFill>
              </a:rPr>
              <a:t>                              3. БЛАГОДАРНОСТЬ</a:t>
            </a:r>
            <a:r>
              <a:rPr lang="ru-RU" sz="15700" b="1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sz="14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3500" b="1" dirty="0">
                <a:solidFill>
                  <a:schemeClr val="bg1"/>
                </a:solidFill>
              </a:rPr>
              <a:t> </a:t>
            </a:r>
            <a:r>
              <a:rPr lang="ru-RU" sz="13500" b="1" dirty="0" smtClean="0">
                <a:solidFill>
                  <a:schemeClr val="bg1"/>
                </a:solidFill>
              </a:rPr>
              <a:t>  </a:t>
            </a:r>
            <a:endParaRPr lang="ru-RU" sz="1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3500" b="1" dirty="0" smtClean="0">
                <a:solidFill>
                  <a:schemeClr val="bg1"/>
                </a:solidFill>
              </a:rPr>
              <a:t>  </a:t>
            </a:r>
          </a:p>
          <a:p>
            <a:pPr marL="0" indent="0">
              <a:buNone/>
            </a:pPr>
            <a:r>
              <a:rPr lang="ru-RU" sz="13500" b="1" dirty="0" smtClean="0">
                <a:solidFill>
                  <a:schemeClr val="bg1"/>
                </a:solidFill>
              </a:rPr>
              <a:t>           </a:t>
            </a:r>
            <a:endParaRPr lang="ru-RU" sz="135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137704" y="1153481"/>
            <a:ext cx="36508376" cy="4800598"/>
          </a:xfrm>
          <a:prstGeom prst="rect">
            <a:avLst/>
          </a:prstGeom>
        </p:spPr>
        <p:txBody>
          <a:bodyPr vert="horz" lIns="365970" tIns="182985" rIns="365970" bIns="182985" rtlCol="0" anchor="ctr">
            <a:normAutofit/>
          </a:bodyPr>
          <a:lstStyle>
            <a:lvl1pPr algn="ctr" defTabSz="3659703" rtl="0" eaLnBrk="1" latinLnBrk="0" hangingPunct="1">
              <a:spcBef>
                <a:spcPct val="0"/>
              </a:spcBef>
              <a:buNone/>
              <a:defRPr sz="17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0" b="1" smtClean="0">
                <a:solidFill>
                  <a:schemeClr val="bg1"/>
                </a:solidFill>
              </a:rPr>
              <a:t>  СОЗДАНИЕ КОМАНДЫ</a:t>
            </a:r>
            <a:endParaRPr lang="ru-RU" sz="20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0" y="11521480"/>
            <a:ext cx="46085760" cy="142084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0" b="1" dirty="0" smtClean="0">
                <a:solidFill>
                  <a:schemeClr val="bg1"/>
                </a:solidFill>
              </a:rPr>
              <a:t>БУДЬТЕ БЕЛОЙ ВОРОНОЙ !</a:t>
            </a:r>
            <a:endParaRPr lang="ru-RU" sz="15000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137704" y="1153481"/>
            <a:ext cx="36508376" cy="4800598"/>
          </a:xfrm>
          <a:prstGeom prst="rect">
            <a:avLst/>
          </a:prstGeom>
        </p:spPr>
        <p:txBody>
          <a:bodyPr vert="horz" lIns="365970" tIns="182985" rIns="365970" bIns="182985" rtlCol="0" anchor="ctr">
            <a:normAutofit/>
          </a:bodyPr>
          <a:lstStyle>
            <a:lvl1pPr algn="ctr" defTabSz="3659703" rtl="0" eaLnBrk="1" latinLnBrk="0" hangingPunct="1">
              <a:spcBef>
                <a:spcPct val="0"/>
              </a:spcBef>
              <a:buNone/>
              <a:defRPr sz="17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0" b="1" smtClean="0">
                <a:solidFill>
                  <a:schemeClr val="bg1"/>
                </a:solidFill>
              </a:rPr>
              <a:t>  СОЗДАНИЕ КОМАНДЫ</a:t>
            </a:r>
            <a:endParaRPr lang="ru-RU" sz="20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0" y="11521480"/>
            <a:ext cx="46085760" cy="142084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0" b="1" dirty="0" smtClean="0">
                <a:solidFill>
                  <a:schemeClr val="bg1"/>
                </a:solidFill>
              </a:rPr>
              <a:t>ЗАМЕЧАЙТЕ НЕРАВНОДУШНЫХ!         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137704" y="1153481"/>
            <a:ext cx="36508376" cy="4800598"/>
          </a:xfrm>
          <a:prstGeom prst="rect">
            <a:avLst/>
          </a:prstGeom>
        </p:spPr>
        <p:txBody>
          <a:bodyPr vert="horz" lIns="365970" tIns="182985" rIns="365970" bIns="182985" rtlCol="0" anchor="ctr">
            <a:normAutofit/>
          </a:bodyPr>
          <a:lstStyle>
            <a:lvl1pPr algn="ctr" defTabSz="3659703" rtl="0" eaLnBrk="1" latinLnBrk="0" hangingPunct="1">
              <a:spcBef>
                <a:spcPct val="0"/>
              </a:spcBef>
              <a:buNone/>
              <a:defRPr sz="17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0" b="1" smtClean="0">
                <a:solidFill>
                  <a:schemeClr val="bg1"/>
                </a:solidFill>
              </a:rPr>
              <a:t>  СОЗДАНИЕ КОМАНДЫ</a:t>
            </a:r>
            <a:endParaRPr lang="ru-RU" sz="20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1720" y="1153481"/>
            <a:ext cx="36364360" cy="4800598"/>
          </a:xfrm>
        </p:spPr>
        <p:txBody>
          <a:bodyPr>
            <a:normAutofit/>
          </a:bodyPr>
          <a:lstStyle/>
          <a:p>
            <a:r>
              <a:rPr lang="ru-RU" sz="20000" b="1" dirty="0" smtClean="0">
                <a:solidFill>
                  <a:schemeClr val="bg1"/>
                </a:solidFill>
              </a:rPr>
              <a:t>  ОБУЧЕНИЕ</a:t>
            </a:r>
            <a:endParaRPr lang="ru-RU" sz="20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0" y="11017424"/>
            <a:ext cx="46085760" cy="147124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0" b="1" dirty="0" smtClean="0">
                <a:solidFill>
                  <a:schemeClr val="bg1"/>
                </a:solidFill>
              </a:rPr>
              <a:t>ЛИЧНЫЙ ПРИМЕР И ПРАКТИКА! </a:t>
            </a:r>
          </a:p>
        </p:txBody>
      </p:sp>
    </p:spTree>
    <p:extLst>
      <p:ext uri="{BB962C8B-B14F-4D97-AF65-F5344CB8AC3E}">
        <p14:creationId xmlns:p14="http://schemas.microsoft.com/office/powerpoint/2010/main" val="22327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7704" y="1153481"/>
            <a:ext cx="36508376" cy="4800598"/>
          </a:xfrm>
        </p:spPr>
        <p:txBody>
          <a:bodyPr>
            <a:normAutofit/>
          </a:bodyPr>
          <a:lstStyle/>
          <a:p>
            <a:r>
              <a:rPr lang="ru-RU" sz="20000" b="1" dirty="0" smtClean="0">
                <a:solidFill>
                  <a:schemeClr val="bg1"/>
                </a:solidFill>
              </a:rPr>
              <a:t>  МЕРОПРИЯТИЯ АРГО</a:t>
            </a:r>
            <a:endParaRPr lang="ru-RU" sz="20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0" y="10873408"/>
            <a:ext cx="46085760" cy="148564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0" b="1" dirty="0" smtClean="0">
                <a:solidFill>
                  <a:schemeClr val="bg1"/>
                </a:solidFill>
              </a:rPr>
              <a:t>ИСТОЧНИК СИЛЫ И ВДОХНОВЕНИЯ!         </a:t>
            </a:r>
          </a:p>
        </p:txBody>
      </p:sp>
    </p:spTree>
    <p:extLst>
      <p:ext uri="{BB962C8B-B14F-4D97-AF65-F5344CB8AC3E}">
        <p14:creationId xmlns:p14="http://schemas.microsoft.com/office/powerpoint/2010/main" val="40160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1680" y="1800400"/>
            <a:ext cx="36724400" cy="4800598"/>
          </a:xfrm>
        </p:spPr>
        <p:txBody>
          <a:bodyPr>
            <a:noAutofit/>
          </a:bodyPr>
          <a:lstStyle/>
          <a:p>
            <a:pPr algn="r"/>
            <a:r>
              <a:rPr lang="ru-RU" sz="20000" b="1" dirty="0" smtClean="0">
                <a:solidFill>
                  <a:schemeClr val="bg1"/>
                </a:solidFill>
              </a:rPr>
              <a:t>             ДУБЛИЦИРОВАНИЕ </a:t>
            </a:r>
            <a:br>
              <a:rPr lang="ru-RU" sz="20000" b="1" dirty="0" smtClean="0">
                <a:solidFill>
                  <a:schemeClr val="bg1"/>
                </a:solidFill>
              </a:rPr>
            </a:br>
            <a:r>
              <a:rPr lang="ru-RU" sz="20000" b="1" dirty="0" smtClean="0">
                <a:solidFill>
                  <a:schemeClr val="bg1"/>
                </a:solidFill>
              </a:rPr>
              <a:t>И ДУПЛИЦИРОВАНИЕ</a:t>
            </a:r>
            <a:endParaRPr lang="ru-RU" sz="20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0" y="12313568"/>
            <a:ext cx="46085760" cy="134163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0" b="1" dirty="0" smtClean="0">
                <a:solidFill>
                  <a:schemeClr val="bg1"/>
                </a:solidFill>
              </a:rPr>
              <a:t>ПОВТОРЕНИЕ И УВЕЛИЧЕНИЕ!         </a:t>
            </a:r>
          </a:p>
        </p:txBody>
      </p:sp>
    </p:spTree>
    <p:extLst>
      <p:ext uri="{BB962C8B-B14F-4D97-AF65-F5344CB8AC3E}">
        <p14:creationId xmlns:p14="http://schemas.microsoft.com/office/powerpoint/2010/main" val="3303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09712" y="1153481"/>
            <a:ext cx="36436368" cy="4800598"/>
          </a:xfrm>
        </p:spPr>
        <p:txBody>
          <a:bodyPr>
            <a:normAutofit/>
          </a:bodyPr>
          <a:lstStyle/>
          <a:p>
            <a:r>
              <a:rPr lang="ru-RU" sz="20000" b="1" dirty="0" smtClean="0">
                <a:solidFill>
                  <a:schemeClr val="bg1"/>
                </a:solidFill>
              </a:rPr>
              <a:t>  СЕКРЕТ</a:t>
            </a:r>
            <a:endParaRPr lang="ru-RU" sz="20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6624" y="11305456"/>
            <a:ext cx="46085760" cy="142565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0" b="1" dirty="0" smtClean="0">
                <a:solidFill>
                  <a:schemeClr val="bg1"/>
                </a:solidFill>
              </a:rPr>
              <a:t>СОБЛАЗНЯЙТЕ И СОБЛАЗНЯЙТЕСЬ!          </a:t>
            </a:r>
          </a:p>
          <a:p>
            <a:pPr marL="0" indent="0" algn="ctr">
              <a:buNone/>
            </a:pPr>
            <a:endParaRPr lang="ru-RU" sz="20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0000" dirty="0">
                <a:solidFill>
                  <a:schemeClr val="bg1"/>
                </a:solidFill>
              </a:rPr>
              <a:t> </a:t>
            </a:r>
            <a:r>
              <a:rPr lang="ru-RU" sz="20000" dirty="0" smtClean="0">
                <a:solidFill>
                  <a:schemeClr val="bg1"/>
                </a:solidFill>
              </a:rPr>
              <a:t>  </a:t>
            </a:r>
            <a:endParaRPr lang="ru-RU" sz="20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0000" dirty="0" smtClean="0">
                <a:solidFill>
                  <a:schemeClr val="bg1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ru-RU" sz="20000" dirty="0" smtClean="0">
                <a:solidFill>
                  <a:schemeClr val="bg1"/>
                </a:solidFill>
              </a:rPr>
              <a:t>           </a:t>
            </a:r>
            <a:endParaRPr lang="ru-RU" sz="2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0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7704" y="1153481"/>
            <a:ext cx="36508376" cy="4800598"/>
          </a:xfrm>
        </p:spPr>
        <p:txBody>
          <a:bodyPr>
            <a:normAutofit/>
          </a:bodyPr>
          <a:lstStyle/>
          <a:p>
            <a:r>
              <a:rPr lang="ru-RU" sz="25000" b="1" dirty="0" smtClean="0">
                <a:solidFill>
                  <a:schemeClr val="bg1"/>
                </a:solidFill>
              </a:rPr>
              <a:t>БОЛЬШОЙ  СЕКРЕТ</a:t>
            </a:r>
            <a:endParaRPr lang="ru-RU" sz="25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648" y="11377464"/>
            <a:ext cx="46085760" cy="190090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0" b="1" dirty="0" smtClean="0">
                <a:solidFill>
                  <a:schemeClr val="bg1"/>
                </a:solidFill>
              </a:rPr>
              <a:t>СТАНЬТЕ ЛЕГЕНДОЙ АРГО!         </a:t>
            </a:r>
          </a:p>
        </p:txBody>
      </p:sp>
    </p:spTree>
    <p:extLst>
      <p:ext uri="{BB962C8B-B14F-4D97-AF65-F5344CB8AC3E}">
        <p14:creationId xmlns:p14="http://schemas.microsoft.com/office/powerpoint/2010/main" val="34744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3768" y="1153481"/>
            <a:ext cx="35932312" cy="4800598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     </a:t>
            </a:r>
            <a:r>
              <a:rPr lang="ru-RU" b="1" dirty="0" smtClean="0">
                <a:solidFill>
                  <a:srgbClr val="FFFF00"/>
                </a:solidFill>
              </a:rPr>
              <a:t>7</a:t>
            </a:r>
            <a:r>
              <a:rPr lang="ru-RU" b="1" dirty="0" smtClean="0">
                <a:solidFill>
                  <a:schemeClr val="bg1"/>
                </a:solidFill>
              </a:rPr>
              <a:t> ПРАВИЛ УСПЕХА В АРГО: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0" y="7562106"/>
            <a:ext cx="46085760" cy="19009046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/>
              <a:t>       </a:t>
            </a:r>
            <a:r>
              <a:rPr lang="ru-RU" b="1" dirty="0" smtClean="0">
                <a:solidFill>
                  <a:srgbClr val="FFFF00"/>
                </a:solidFill>
              </a:rPr>
              <a:t>1.</a:t>
            </a:r>
            <a:r>
              <a:rPr lang="ru-RU" b="1" dirty="0" smtClean="0">
                <a:solidFill>
                  <a:schemeClr val="bg1"/>
                </a:solidFill>
              </a:rPr>
              <a:t> ЦЕЛИ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</a:t>
            </a:r>
            <a:r>
              <a:rPr lang="ru-RU" b="1" dirty="0" smtClean="0">
                <a:solidFill>
                  <a:srgbClr val="FFFF00"/>
                </a:solidFill>
              </a:rPr>
              <a:t>2.</a:t>
            </a:r>
            <a:r>
              <a:rPr lang="ru-RU" b="1" dirty="0" smtClean="0">
                <a:solidFill>
                  <a:schemeClr val="bg1"/>
                </a:solidFill>
              </a:rPr>
              <a:t> ПЛАНИРОВАНИЕ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</a:t>
            </a:r>
            <a:r>
              <a:rPr lang="ru-RU" b="1" dirty="0" smtClean="0">
                <a:solidFill>
                  <a:srgbClr val="FFFF00"/>
                </a:solidFill>
              </a:rPr>
              <a:t>3.</a:t>
            </a:r>
            <a:r>
              <a:rPr lang="ru-RU" b="1" dirty="0" smtClean="0">
                <a:solidFill>
                  <a:schemeClr val="bg1"/>
                </a:solidFill>
              </a:rPr>
              <a:t> ЛИЧНЫЙ ОБЪЕМ</a:t>
            </a:r>
          </a:p>
          <a:p>
            <a:pPr marL="0" indent="0" algn="r">
              <a:buNone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</a:t>
            </a:r>
            <a:r>
              <a:rPr lang="ru-RU" b="1" dirty="0" smtClean="0">
                <a:solidFill>
                  <a:srgbClr val="FFFF00"/>
                </a:solidFill>
              </a:rPr>
              <a:t>4.</a:t>
            </a:r>
            <a:r>
              <a:rPr lang="ru-RU" b="1" dirty="0" smtClean="0">
                <a:solidFill>
                  <a:schemeClr val="bg1"/>
                </a:solidFill>
              </a:rPr>
              <a:t> СОЗДАНИЕ КОМАНДЫ</a:t>
            </a:r>
            <a:endParaRPr lang="ru-RU" b="1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</a:t>
            </a:r>
            <a:r>
              <a:rPr lang="ru-RU" b="1" dirty="0" smtClean="0">
                <a:solidFill>
                  <a:srgbClr val="FFFF00"/>
                </a:solidFill>
              </a:rPr>
              <a:t>5.</a:t>
            </a:r>
            <a:r>
              <a:rPr lang="ru-RU" b="1" dirty="0" smtClean="0">
                <a:solidFill>
                  <a:schemeClr val="bg1"/>
                </a:solidFill>
              </a:rPr>
              <a:t> ОБУЧЕНИЕ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</a:t>
            </a:r>
            <a:r>
              <a:rPr lang="ru-RU" b="1" dirty="0" smtClean="0">
                <a:solidFill>
                  <a:srgbClr val="FFFF00"/>
                </a:solidFill>
              </a:rPr>
              <a:t>6.</a:t>
            </a:r>
            <a:r>
              <a:rPr lang="ru-RU" b="1" dirty="0" smtClean="0">
                <a:solidFill>
                  <a:schemeClr val="bg1"/>
                </a:solidFill>
              </a:rPr>
              <a:t> МЕРОПРИЯТИЯ АРГО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</a:t>
            </a:r>
            <a:r>
              <a:rPr lang="ru-RU" b="1" dirty="0" smtClean="0">
                <a:solidFill>
                  <a:srgbClr val="FFFF00"/>
                </a:solidFill>
              </a:rPr>
              <a:t>7.</a:t>
            </a:r>
            <a:r>
              <a:rPr lang="ru-RU" b="1" dirty="0" smtClean="0">
                <a:solidFill>
                  <a:schemeClr val="bg1"/>
                </a:solidFill>
              </a:rPr>
              <a:t> ДУБЛИЦИРОВАНИЕ И ДУПЛИЦИРОВАНИЕ </a:t>
            </a:r>
          </a:p>
        </p:txBody>
      </p:sp>
    </p:spTree>
    <p:extLst>
      <p:ext uri="{BB962C8B-B14F-4D97-AF65-F5344CB8AC3E}">
        <p14:creationId xmlns:p14="http://schemas.microsoft.com/office/powerpoint/2010/main" val="292089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7704" y="1153481"/>
            <a:ext cx="36508376" cy="4800598"/>
          </a:xfrm>
        </p:spPr>
        <p:txBody>
          <a:bodyPr>
            <a:noAutofit/>
          </a:bodyPr>
          <a:lstStyle/>
          <a:p>
            <a:r>
              <a:rPr lang="ru-RU" sz="30000" b="1" dirty="0" smtClean="0">
                <a:solidFill>
                  <a:schemeClr val="bg1"/>
                </a:solidFill>
              </a:rPr>
              <a:t>  ГЛАВНЫЙ СЕКРЕТ</a:t>
            </a:r>
            <a:endParaRPr lang="ru-RU" sz="30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0" y="11449472"/>
            <a:ext cx="46085760" cy="142804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0" b="1" dirty="0" smtClean="0">
                <a:solidFill>
                  <a:schemeClr val="bg1"/>
                </a:solidFill>
              </a:rPr>
              <a:t>ВЛЮБЛЯЙТЕСЬ И ВЛЮБЛЯЙТЕ  В АРГО!          </a:t>
            </a:r>
          </a:p>
        </p:txBody>
      </p:sp>
    </p:spTree>
    <p:extLst>
      <p:ext uri="{BB962C8B-B14F-4D97-AF65-F5344CB8AC3E}">
        <p14:creationId xmlns:p14="http://schemas.microsoft.com/office/powerpoint/2010/main" val="40985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\\Disco\IOS_Online\+Мероприятия\2024\04\Презентация шаблон\Фото лидеров\Презентации бизнес-форм апрель_Монтажная область 1 копия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670096" cy="2906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2808" y="10641179"/>
            <a:ext cx="44644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0" b="1" dirty="0" smtClean="0">
                <a:solidFill>
                  <a:srgbClr val="CC9900"/>
                </a:solidFill>
              </a:rPr>
              <a:t>СПАСИБО ЗА ВНИМАНИЕ! </a:t>
            </a:r>
            <a:endParaRPr lang="ru-RU" sz="30000" b="1" dirty="0">
              <a:solidFill>
                <a:srgbClr val="CC99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1670096" cy="2906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90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7664" y="1153481"/>
            <a:ext cx="36868416" cy="480059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ПРОКАЧАТЬ ЦЕЛИ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35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3500" b="1" dirty="0" smtClean="0">
                <a:solidFill>
                  <a:schemeClr val="bg1"/>
                </a:solidFill>
              </a:rPr>
              <a:t>  1. ХОЧУ- ЖЕЛАНИЕ- МЕЧТА- ЦЕЛЬ- ДЕЙСТВИЯ- РЕЗУЛЬТАТ !</a:t>
            </a:r>
          </a:p>
          <a:p>
            <a:pPr marL="0" indent="0">
              <a:buNone/>
            </a:pPr>
            <a:endParaRPr lang="ru-RU" sz="1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7664" y="1153481"/>
            <a:ext cx="36868416" cy="480059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ПРОКАЧАТЬ ЦЕЛИ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35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3500" b="1" dirty="0" smtClean="0">
                <a:solidFill>
                  <a:schemeClr val="bg1"/>
                </a:solidFill>
              </a:rPr>
              <a:t>  2. ЦЕЛЬ – ЭТО МЕЧТА С ДАТОЙ ИСПОЛНЕНИЯ И ЦЕНОЙ!</a:t>
            </a:r>
          </a:p>
          <a:p>
            <a:pPr marL="0" indent="0">
              <a:buNone/>
            </a:pPr>
            <a:endParaRPr lang="ru-RU" sz="1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6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7704" y="1153481"/>
            <a:ext cx="36508376" cy="480059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ПРОКАЧАТЬ ЦЕЛИ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3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3500" dirty="0" smtClean="0">
                <a:solidFill>
                  <a:schemeClr val="bg1"/>
                </a:solidFill>
              </a:rPr>
              <a:t>                                          3.  </a:t>
            </a:r>
            <a:r>
              <a:rPr lang="ru-RU" sz="13500" b="1" dirty="0" smtClean="0">
                <a:solidFill>
                  <a:schemeClr val="bg1"/>
                </a:solidFill>
              </a:rPr>
              <a:t>МОТИВАЦИЯ</a:t>
            </a:r>
          </a:p>
          <a:p>
            <a:pPr marL="0" indent="0">
              <a:buNone/>
            </a:pPr>
            <a:endParaRPr lang="ru-RU" sz="13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3500" dirty="0">
                <a:solidFill>
                  <a:schemeClr val="bg1"/>
                </a:solidFill>
              </a:rPr>
              <a:t> </a:t>
            </a:r>
            <a:r>
              <a:rPr lang="ru-RU" sz="13500" dirty="0" smtClean="0">
                <a:solidFill>
                  <a:schemeClr val="bg1"/>
                </a:solidFill>
              </a:rPr>
              <a:t>                               </a:t>
            </a:r>
            <a:r>
              <a:rPr lang="ru-RU" sz="13500" b="1" dirty="0" smtClean="0">
                <a:solidFill>
                  <a:srgbClr val="FFFF00"/>
                </a:solidFill>
              </a:rPr>
              <a:t>30</a:t>
            </a:r>
            <a:r>
              <a:rPr lang="ru-RU" sz="13500" b="1" dirty="0" smtClean="0">
                <a:solidFill>
                  <a:schemeClr val="bg1"/>
                </a:solidFill>
              </a:rPr>
              <a:t>  ЗАЧЕМ  ВАМ  ЭТО  НАДО!</a:t>
            </a:r>
            <a:endParaRPr lang="ru-RU" sz="1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3500" dirty="0" smtClean="0">
                <a:solidFill>
                  <a:schemeClr val="bg1"/>
                </a:solidFill>
              </a:rPr>
              <a:t>  </a:t>
            </a:r>
          </a:p>
          <a:p>
            <a:pPr marL="0" indent="0">
              <a:buNone/>
            </a:pPr>
            <a:r>
              <a:rPr lang="ru-RU" sz="13500" dirty="0" smtClean="0">
                <a:solidFill>
                  <a:schemeClr val="bg1"/>
                </a:solidFill>
              </a:rPr>
              <a:t>           </a:t>
            </a:r>
            <a:endParaRPr lang="ru-RU" sz="1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4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5696" y="1153481"/>
            <a:ext cx="36580384" cy="480059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ПРОКАЧАТЬ ЦЕЛИ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3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3500" b="1" dirty="0" smtClean="0">
                <a:solidFill>
                  <a:schemeClr val="bg1"/>
                </a:solidFill>
              </a:rPr>
              <a:t>                                </a:t>
            </a:r>
            <a:r>
              <a:rPr lang="ru-RU" sz="15000" b="1" dirty="0" smtClean="0">
                <a:solidFill>
                  <a:schemeClr val="bg1"/>
                </a:solidFill>
              </a:rPr>
              <a:t>ТАТУИРОВКА ЖЕЛАНИЙ!</a:t>
            </a:r>
          </a:p>
          <a:p>
            <a:pPr marL="0" indent="0">
              <a:buNone/>
            </a:pPr>
            <a:endParaRPr lang="ru-RU" sz="135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3500" dirty="0">
                <a:solidFill>
                  <a:schemeClr val="bg1"/>
                </a:solidFill>
              </a:rPr>
              <a:t> </a:t>
            </a:r>
            <a:r>
              <a:rPr lang="ru-RU" sz="13500" dirty="0" smtClean="0">
                <a:solidFill>
                  <a:schemeClr val="bg1"/>
                </a:solidFill>
              </a:rPr>
              <a:t>                               </a:t>
            </a:r>
            <a:endParaRPr lang="ru-RU" sz="13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3500" dirty="0" smtClean="0">
                <a:solidFill>
                  <a:schemeClr val="bg1"/>
                </a:solidFill>
              </a:rPr>
              <a:t>  </a:t>
            </a:r>
          </a:p>
          <a:p>
            <a:pPr marL="0" indent="0">
              <a:buNone/>
            </a:pPr>
            <a:r>
              <a:rPr lang="ru-RU" sz="13500" dirty="0" smtClean="0">
                <a:solidFill>
                  <a:schemeClr val="bg1"/>
                </a:solidFill>
              </a:rPr>
              <a:t>           </a:t>
            </a:r>
            <a:endParaRPr lang="ru-RU" sz="1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9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09712" y="1153481"/>
            <a:ext cx="36436368" cy="480059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ПЛАНИРОВАНИЕ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0" y="6720848"/>
            <a:ext cx="47381584" cy="190090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35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3500" b="1" dirty="0" smtClean="0">
                <a:solidFill>
                  <a:schemeClr val="bg1"/>
                </a:solidFill>
              </a:rPr>
              <a:t>ОТ БОЛЬШОГО К МАЛОМУ!</a:t>
            </a:r>
          </a:p>
          <a:p>
            <a:pPr marL="0" indent="0" algn="ctr">
              <a:buNone/>
            </a:pPr>
            <a:endParaRPr lang="ru-RU" sz="135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3500" b="1" dirty="0" smtClean="0">
                <a:solidFill>
                  <a:schemeClr val="bg1"/>
                </a:solidFill>
              </a:rPr>
              <a:t>ОТ МАЛЫХ ДОСТИЖЕНИЙ ДО БОЛЬШИХ ПОБЕД!</a:t>
            </a:r>
          </a:p>
          <a:p>
            <a:pPr marL="0" indent="0">
              <a:buNone/>
            </a:pPr>
            <a:endParaRPr lang="ru-RU" sz="135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3500" dirty="0">
                <a:solidFill>
                  <a:schemeClr val="bg1"/>
                </a:solidFill>
              </a:rPr>
              <a:t> </a:t>
            </a:r>
            <a:r>
              <a:rPr lang="ru-RU" sz="13500" dirty="0" smtClean="0">
                <a:solidFill>
                  <a:schemeClr val="bg1"/>
                </a:solidFill>
              </a:rPr>
              <a:t>  </a:t>
            </a:r>
            <a:endParaRPr lang="ru-RU" sz="13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3500" dirty="0" smtClean="0">
                <a:solidFill>
                  <a:schemeClr val="bg1"/>
                </a:solidFill>
              </a:rPr>
              <a:t>  </a:t>
            </a:r>
          </a:p>
          <a:p>
            <a:pPr marL="0" indent="0">
              <a:buNone/>
            </a:pPr>
            <a:r>
              <a:rPr lang="ru-RU" sz="13500" dirty="0" smtClean="0">
                <a:solidFill>
                  <a:schemeClr val="bg1"/>
                </a:solidFill>
              </a:rPr>
              <a:t>           </a:t>
            </a:r>
            <a:endParaRPr lang="ru-RU" sz="1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7704" y="1153481"/>
            <a:ext cx="36508376" cy="480059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ПЛАНИРОВАНИЕ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0" y="6720848"/>
            <a:ext cx="46301464" cy="19009046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35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3500" b="1" dirty="0" smtClean="0">
                <a:solidFill>
                  <a:schemeClr val="bg1"/>
                </a:solidFill>
              </a:rPr>
              <a:t>ЕЖЕДНЕВНЫЕ ДЕЙСТВИЯ!</a:t>
            </a:r>
          </a:p>
          <a:p>
            <a:pPr marL="0" indent="0">
              <a:buNone/>
            </a:pPr>
            <a:endParaRPr lang="ru-RU" sz="135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3500" dirty="0">
                <a:solidFill>
                  <a:schemeClr val="bg1"/>
                </a:solidFill>
              </a:rPr>
              <a:t> </a:t>
            </a:r>
            <a:r>
              <a:rPr lang="ru-RU" sz="13500" dirty="0" smtClean="0">
                <a:solidFill>
                  <a:schemeClr val="bg1"/>
                </a:solidFill>
              </a:rPr>
              <a:t>  </a:t>
            </a:r>
            <a:endParaRPr lang="ru-RU" sz="13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3500" dirty="0" smtClean="0">
                <a:solidFill>
                  <a:schemeClr val="bg1"/>
                </a:solidFill>
              </a:rPr>
              <a:t>  </a:t>
            </a:r>
          </a:p>
          <a:p>
            <a:pPr marL="0" indent="0">
              <a:buNone/>
            </a:pPr>
            <a:r>
              <a:rPr lang="ru-RU" sz="13500" dirty="0" smtClean="0">
                <a:solidFill>
                  <a:schemeClr val="bg1"/>
                </a:solidFill>
              </a:rPr>
              <a:t>           </a:t>
            </a:r>
            <a:endParaRPr lang="ru-RU" sz="1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7704" y="1153481"/>
            <a:ext cx="37948216" cy="4800598"/>
          </a:xfrm>
        </p:spPr>
        <p:txBody>
          <a:bodyPr>
            <a:noAutofit/>
          </a:bodyPr>
          <a:lstStyle/>
          <a:p>
            <a:pPr algn="r"/>
            <a:r>
              <a:rPr lang="ru-RU" sz="15000" b="1" dirty="0" smtClean="0">
                <a:solidFill>
                  <a:schemeClr val="bg1"/>
                </a:solidFill>
              </a:rPr>
              <a:t>ПЛАНИРОВАНИЕ ЛИЧНОГО ОБЪЕМА</a:t>
            </a:r>
            <a:r>
              <a:rPr lang="en-US" sz="15000" b="1" dirty="0" smtClean="0">
                <a:solidFill>
                  <a:schemeClr val="bg1"/>
                </a:solidFill>
              </a:rPr>
              <a:t> </a:t>
            </a:r>
            <a:r>
              <a:rPr lang="ru-RU" sz="15000" b="1" dirty="0" smtClean="0">
                <a:solidFill>
                  <a:schemeClr val="bg1"/>
                </a:solidFill>
              </a:rPr>
              <a:t/>
            </a:r>
            <a:br>
              <a:rPr lang="ru-RU" sz="15000" b="1" dirty="0" smtClean="0">
                <a:solidFill>
                  <a:schemeClr val="bg1"/>
                </a:solidFill>
              </a:rPr>
            </a:br>
            <a:r>
              <a:rPr lang="ru-RU" sz="15000" b="1" dirty="0" smtClean="0">
                <a:solidFill>
                  <a:schemeClr val="bg1"/>
                </a:solidFill>
              </a:rPr>
              <a:t>ЕЖЕМЕСЯЧНО</a:t>
            </a:r>
            <a:endParaRPr lang="ru-RU" sz="15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0680" y="9217224"/>
            <a:ext cx="46085760" cy="1521652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23600" b="1" dirty="0" smtClean="0">
                <a:solidFill>
                  <a:schemeClr val="bg1"/>
                </a:solidFill>
              </a:rPr>
              <a:t>                          1. ДЛЯ СЕБЯ ЛЮБИМОГО (ЛЮБИМОЙ). </a:t>
            </a:r>
            <a:r>
              <a:rPr lang="en-US" sz="23600" b="1" dirty="0" smtClean="0">
                <a:solidFill>
                  <a:srgbClr val="FFFF00"/>
                </a:solidFill>
              </a:rPr>
              <a:t>50PV</a:t>
            </a:r>
            <a:endParaRPr lang="ru-RU" sz="236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23600" b="1" dirty="0">
                <a:solidFill>
                  <a:schemeClr val="bg1"/>
                </a:solidFill>
              </a:rPr>
              <a:t> </a:t>
            </a:r>
            <a:r>
              <a:rPr lang="ru-RU" sz="23600" b="1" dirty="0" smtClean="0">
                <a:solidFill>
                  <a:schemeClr val="bg1"/>
                </a:solidFill>
              </a:rPr>
              <a:t>                         2. ЗАБОТА О БЛИЗКИХ. </a:t>
            </a:r>
            <a:r>
              <a:rPr lang="ru-RU" sz="23600" b="1" dirty="0" smtClean="0">
                <a:solidFill>
                  <a:srgbClr val="FFFF00"/>
                </a:solidFill>
              </a:rPr>
              <a:t>50</a:t>
            </a:r>
            <a:r>
              <a:rPr lang="en-US" sz="23600" b="1" dirty="0" smtClean="0">
                <a:solidFill>
                  <a:srgbClr val="FFFF00"/>
                </a:solidFill>
              </a:rPr>
              <a:t>PV</a:t>
            </a:r>
            <a:endParaRPr lang="ru-RU" sz="236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23600" b="1" dirty="0" smtClean="0">
                <a:solidFill>
                  <a:schemeClr val="bg1"/>
                </a:solidFill>
              </a:rPr>
              <a:t>                          3. ПОДАРКИ.</a:t>
            </a:r>
            <a:r>
              <a:rPr lang="en-US" sz="23600" b="1" dirty="0" smtClean="0">
                <a:solidFill>
                  <a:schemeClr val="bg1"/>
                </a:solidFill>
              </a:rPr>
              <a:t> </a:t>
            </a:r>
            <a:r>
              <a:rPr lang="ru-RU" sz="23600" b="1" dirty="0" smtClean="0">
                <a:solidFill>
                  <a:srgbClr val="FFFF00"/>
                </a:solidFill>
              </a:rPr>
              <a:t>50</a:t>
            </a:r>
            <a:r>
              <a:rPr lang="en-US" sz="23600" b="1" dirty="0" smtClean="0">
                <a:solidFill>
                  <a:srgbClr val="FFFF00"/>
                </a:solidFill>
              </a:rPr>
              <a:t>PV</a:t>
            </a:r>
            <a:endParaRPr lang="ru-RU" sz="236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23600" b="1" dirty="0">
                <a:solidFill>
                  <a:schemeClr val="bg1"/>
                </a:solidFill>
              </a:rPr>
              <a:t> </a:t>
            </a:r>
            <a:r>
              <a:rPr lang="ru-RU" sz="23600" b="1" dirty="0" smtClean="0">
                <a:solidFill>
                  <a:schemeClr val="bg1"/>
                </a:solidFill>
              </a:rPr>
              <a:t>                         4. ХОЛОДНЫЕ КОНТАКТЫ.</a:t>
            </a:r>
            <a:r>
              <a:rPr lang="en-US" sz="23600" b="1" dirty="0" smtClean="0">
                <a:solidFill>
                  <a:schemeClr val="bg1"/>
                </a:solidFill>
              </a:rPr>
              <a:t> </a:t>
            </a:r>
            <a:r>
              <a:rPr lang="en-US" sz="23600" b="1" dirty="0" smtClean="0">
                <a:solidFill>
                  <a:srgbClr val="FFFF00"/>
                </a:solidFill>
              </a:rPr>
              <a:t>50PV</a:t>
            </a:r>
            <a:endParaRPr lang="ru-RU" sz="236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23600" b="1" dirty="0">
                <a:solidFill>
                  <a:schemeClr val="bg1"/>
                </a:solidFill>
              </a:rPr>
              <a:t> </a:t>
            </a:r>
            <a:r>
              <a:rPr lang="ru-RU" sz="23600" b="1" dirty="0" smtClean="0">
                <a:solidFill>
                  <a:schemeClr val="bg1"/>
                </a:solidFill>
              </a:rPr>
              <a:t>                         5. ОТСЛЕЖИВАНИЕ РЕЗУЛЬТАТА. </a:t>
            </a:r>
            <a:r>
              <a:rPr lang="en-US" sz="23600" b="1" dirty="0" smtClean="0">
                <a:solidFill>
                  <a:srgbClr val="FFFF00"/>
                </a:solidFill>
              </a:rPr>
              <a:t>50PV</a:t>
            </a:r>
            <a:endParaRPr lang="ru-RU" sz="236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sz="23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3600" b="1" dirty="0">
                <a:solidFill>
                  <a:schemeClr val="bg1"/>
                </a:solidFill>
              </a:rPr>
              <a:t> </a:t>
            </a:r>
            <a:r>
              <a:rPr lang="ru-RU" sz="23600" b="1" dirty="0" smtClean="0">
                <a:solidFill>
                  <a:schemeClr val="bg1"/>
                </a:solidFill>
              </a:rPr>
              <a:t>                                                                                      ИТОГ: </a:t>
            </a:r>
            <a:r>
              <a:rPr lang="ru-RU" sz="23600" b="1" dirty="0" smtClean="0">
                <a:solidFill>
                  <a:srgbClr val="FFFF00"/>
                </a:solidFill>
              </a:rPr>
              <a:t>250 </a:t>
            </a:r>
            <a:r>
              <a:rPr lang="en-US" sz="23600" b="1" dirty="0" smtClean="0">
                <a:solidFill>
                  <a:srgbClr val="FFFF00"/>
                </a:solidFill>
              </a:rPr>
              <a:t>PV</a:t>
            </a:r>
            <a:endParaRPr lang="ru-RU" sz="1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10350</TotalTime>
  <Words>260</Words>
  <Application>Microsoft Office PowerPoint</Application>
  <PresentationFormat>Произвольный</PresentationFormat>
  <Paragraphs>106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     7 ПРАВИЛ УСПЕХА В АРГО:</vt:lpstr>
      <vt:lpstr>ПРОКАЧАТЬ ЦЕЛИ</vt:lpstr>
      <vt:lpstr>ПРОКАЧАТЬ ЦЕЛИ</vt:lpstr>
      <vt:lpstr>ПРОКАЧАТЬ ЦЕЛИ</vt:lpstr>
      <vt:lpstr>ПРОКАЧАТЬ ЦЕЛИ</vt:lpstr>
      <vt:lpstr>ПЛАНИРОВАНИЕ</vt:lpstr>
      <vt:lpstr>ПЛАНИРОВАНИЕ</vt:lpstr>
      <vt:lpstr>ПЛАНИРОВАНИЕ ЛИЧНОГО ОБЪЕМА  ЕЖЕМЕСЯЧНО</vt:lpstr>
      <vt:lpstr>Презентация PowerPoint</vt:lpstr>
      <vt:lpstr>  СОЗДАНИЕ КОМАНДЫ</vt:lpstr>
      <vt:lpstr>Презентация PowerPoint</vt:lpstr>
      <vt:lpstr>Презентация PowerPoint</vt:lpstr>
      <vt:lpstr>Презентация PowerPoint</vt:lpstr>
      <vt:lpstr>  ОБУЧЕНИЕ</vt:lpstr>
      <vt:lpstr>  МЕРОПРИЯТИЯ АРГО</vt:lpstr>
      <vt:lpstr>             ДУБЛИЦИРОВАНИЕ  И ДУПЛИЦИРОВАНИЕ</vt:lpstr>
      <vt:lpstr>  СЕКРЕТ</vt:lpstr>
      <vt:lpstr>БОЛЬШОЙ  СЕКРЕТ</vt:lpstr>
      <vt:lpstr>  ГЛАВНЫЙ СЕКРЕТ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Krupin</cp:lastModifiedBy>
  <cp:revision>136</cp:revision>
  <dcterms:created xsi:type="dcterms:W3CDTF">2023-08-03T10:24:01Z</dcterms:created>
  <dcterms:modified xsi:type="dcterms:W3CDTF">2024-04-24T12:14:33Z</dcterms:modified>
</cp:coreProperties>
</file>