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9"/>
  </p:notesMasterIdLst>
  <p:sldIdLst>
    <p:sldId id="256" r:id="rId2"/>
    <p:sldId id="259" r:id="rId3"/>
    <p:sldId id="257" r:id="rId4"/>
    <p:sldId id="260" r:id="rId5"/>
    <p:sldId id="261" r:id="rId6"/>
    <p:sldId id="263" r:id="rId7"/>
    <p:sldId id="265" r:id="rId8"/>
    <p:sldId id="264" r:id="rId9"/>
    <p:sldId id="262" r:id="rId10"/>
    <p:sldId id="267" r:id="rId11"/>
    <p:sldId id="268" r:id="rId12"/>
    <p:sldId id="266" r:id="rId13"/>
    <p:sldId id="270" r:id="rId14"/>
    <p:sldId id="269" r:id="rId15"/>
    <p:sldId id="271" r:id="rId16"/>
    <p:sldId id="272" r:id="rId17"/>
    <p:sldId id="273" r:id="rId18"/>
  </p:sldIdLst>
  <p:sldSz cx="51206400" cy="28803600"/>
  <p:notesSz cx="6858000" cy="9144000"/>
  <p:defaultTextStyle>
    <a:defPPr>
      <a:defRPr lang="ru-RU"/>
    </a:defPPr>
    <a:lvl1pPr marL="0" algn="l" defTabSz="3659703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1pPr>
    <a:lvl2pPr marL="1829852" algn="l" defTabSz="3659703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2pPr>
    <a:lvl3pPr marL="3659703" algn="l" defTabSz="3659703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3pPr>
    <a:lvl4pPr marL="5489555" algn="l" defTabSz="3659703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4pPr>
    <a:lvl5pPr marL="7319406" algn="l" defTabSz="3659703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5pPr>
    <a:lvl6pPr marL="9149258" algn="l" defTabSz="3659703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6pPr>
    <a:lvl7pPr marL="10979109" algn="l" defTabSz="3659703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7pPr>
    <a:lvl8pPr marL="12808961" algn="l" defTabSz="3659703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8pPr>
    <a:lvl9pPr marL="14638812" algn="l" defTabSz="3659703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9074">
          <p15:clr>
            <a:srgbClr val="A4A3A4"/>
          </p15:clr>
        </p15:guide>
        <p15:guide id="2" pos="160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89"/>
    <a:srgbClr val="CC9900"/>
    <a:srgbClr val="E30613"/>
    <a:srgbClr val="0089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29" d="100"/>
          <a:sy n="29" d="100"/>
        </p:scale>
        <p:origin x="-84" y="-132"/>
      </p:cViewPr>
      <p:guideLst>
        <p:guide orient="horz" pos="9074"/>
        <p:guide pos="1608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EDA82B-8DC8-4E8C-874F-0E6F31C05A1B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D6D234-288C-4CBC-AD5E-B70A39626E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558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659703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1pPr>
    <a:lvl2pPr marL="1829852" algn="l" defTabSz="3659703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2pPr>
    <a:lvl3pPr marL="3659703" algn="l" defTabSz="3659703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3pPr>
    <a:lvl4pPr marL="5489555" algn="l" defTabSz="3659703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4pPr>
    <a:lvl5pPr marL="7319406" algn="l" defTabSz="3659703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5pPr>
    <a:lvl6pPr marL="9149258" algn="l" defTabSz="3659703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6pPr>
    <a:lvl7pPr marL="10979109" algn="l" defTabSz="3659703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7pPr>
    <a:lvl8pPr marL="12808961" algn="l" defTabSz="3659703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8pPr>
    <a:lvl9pPr marL="14638812" algn="l" defTabSz="3659703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40480" y="8947806"/>
            <a:ext cx="43525440" cy="617410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80960" y="16322038"/>
            <a:ext cx="35844480" cy="736092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82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659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489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319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149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9791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2808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46388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26" name="Picture 2" descr="\\Disco\IOS_Online\+Мероприятия\2024\04\Презентация шаблон\Фото лидеров\Презентации бизнес-форм апрель_Монтажная область 1 копия 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" y="-1"/>
            <a:ext cx="51583933" cy="2901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TextBox 8"/>
          <p:cNvSpPr txBox="1"/>
          <p:nvPr userDrawn="1"/>
        </p:nvSpPr>
        <p:spPr>
          <a:xfrm>
            <a:off x="3021491" y="-152246"/>
            <a:ext cx="6048672" cy="2831756"/>
          </a:xfrm>
          <a:prstGeom prst="rect">
            <a:avLst/>
          </a:prstGeom>
          <a:noFill/>
        </p:spPr>
        <p:txBody>
          <a:bodyPr wrap="square" lIns="365970" tIns="182985" rIns="365970" bIns="182985" rtlCol="0">
            <a:spAutoFit/>
          </a:bodyPr>
          <a:lstStyle/>
          <a:p>
            <a:r>
              <a:rPr lang="ru-RU" sz="8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БИЗНЕС </a:t>
            </a:r>
            <a:br>
              <a:rPr lang="ru-RU" sz="8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ru-RU" sz="8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СРЕДА</a:t>
            </a:r>
            <a:endParaRPr lang="ru-RU" sz="80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8" name="Picture 2" descr="\\Disco\IOS_Online\+Мероприятия\2024\04\Презентация шаблон\Фото лидеров\Презентации бизнес-форм апрель_Монтажная область 1 копия 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" y="-1"/>
            <a:ext cx="51583933" cy="2901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0320" y="1153481"/>
            <a:ext cx="46085760" cy="4800598"/>
          </a:xfrm>
          <a:prstGeom prst="rect">
            <a:avLst/>
          </a:prstGeom>
        </p:spPr>
        <p:txBody>
          <a:bodyPr vert="horz" lIns="365970" tIns="182985" rIns="365970" bIns="18298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60320" y="6720848"/>
            <a:ext cx="46085760" cy="19009046"/>
          </a:xfrm>
          <a:prstGeom prst="rect">
            <a:avLst/>
          </a:prstGeom>
        </p:spPr>
        <p:txBody>
          <a:bodyPr vert="horz" lIns="365970" tIns="182985" rIns="365970" bIns="18298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560320" y="26696682"/>
            <a:ext cx="11948160" cy="1533527"/>
          </a:xfrm>
          <a:prstGeom prst="rect">
            <a:avLst/>
          </a:prstGeom>
        </p:spPr>
        <p:txBody>
          <a:bodyPr vert="horz" lIns="365970" tIns="182985" rIns="365970" bIns="182985" rtlCol="0" anchor="ctr"/>
          <a:lstStyle>
            <a:lvl1pPr algn="l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7495520" y="26696682"/>
            <a:ext cx="16215360" cy="1533527"/>
          </a:xfrm>
          <a:prstGeom prst="rect">
            <a:avLst/>
          </a:prstGeom>
        </p:spPr>
        <p:txBody>
          <a:bodyPr vert="horz" lIns="365970" tIns="182985" rIns="365970" bIns="182985" rtlCol="0" anchor="ctr"/>
          <a:lstStyle>
            <a:lvl1pPr algn="ct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36697920" y="26696682"/>
            <a:ext cx="11948160" cy="1533527"/>
          </a:xfrm>
          <a:prstGeom prst="rect">
            <a:avLst/>
          </a:prstGeom>
        </p:spPr>
        <p:txBody>
          <a:bodyPr vert="horz" lIns="365970" tIns="182985" rIns="365970" bIns="182985" rtlCol="0" anchor="ctr"/>
          <a:lstStyle>
            <a:lvl1pPr algn="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ctr" defTabSz="3659703" rtl="0" eaLnBrk="1" latinLnBrk="0" hangingPunct="1">
        <a:spcBef>
          <a:spcPct val="0"/>
        </a:spcBef>
        <a:buNone/>
        <a:defRPr sz="17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2389" indent="-1372389" algn="l" defTabSz="3659703" rtl="0" eaLnBrk="1" latinLnBrk="0" hangingPunct="1">
        <a:spcBef>
          <a:spcPct val="20000"/>
        </a:spcBef>
        <a:buFont typeface="Arial" pitchFamily="34" charset="0"/>
        <a:buChar char="•"/>
        <a:defRPr sz="12800" kern="1200">
          <a:solidFill>
            <a:schemeClr val="tx1"/>
          </a:solidFill>
          <a:latin typeface="+mn-lt"/>
          <a:ea typeface="+mn-ea"/>
          <a:cs typeface="+mn-cs"/>
        </a:defRPr>
      </a:lvl1pPr>
      <a:lvl2pPr marL="2973509" indent="-1143657" algn="l" defTabSz="3659703" rtl="0" eaLnBrk="1" latinLnBrk="0" hangingPunct="1">
        <a:spcBef>
          <a:spcPct val="20000"/>
        </a:spcBef>
        <a:buFont typeface="Arial" pitchFamily="34" charset="0"/>
        <a:buChar char="–"/>
        <a:defRPr sz="11200" kern="1200">
          <a:solidFill>
            <a:schemeClr val="tx1"/>
          </a:solidFill>
          <a:latin typeface="+mn-lt"/>
          <a:ea typeface="+mn-ea"/>
          <a:cs typeface="+mn-cs"/>
        </a:defRPr>
      </a:lvl2pPr>
      <a:lvl3pPr marL="4574629" indent="-914926" algn="l" defTabSz="3659703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6404480" indent="-914926" algn="l" defTabSz="3659703" rtl="0" eaLnBrk="1" latinLnBrk="0" hangingPunct="1">
        <a:spcBef>
          <a:spcPct val="20000"/>
        </a:spcBef>
        <a:buFont typeface="Arial" pitchFamily="34" charset="0"/>
        <a:buChar char="–"/>
        <a:defRPr sz="8000" kern="1200">
          <a:solidFill>
            <a:schemeClr val="tx1"/>
          </a:solidFill>
          <a:latin typeface="+mn-lt"/>
          <a:ea typeface="+mn-ea"/>
          <a:cs typeface="+mn-cs"/>
        </a:defRPr>
      </a:lvl4pPr>
      <a:lvl5pPr marL="8234332" indent="-914926" algn="l" defTabSz="3659703" rtl="0" eaLnBrk="1" latinLnBrk="0" hangingPunct="1">
        <a:spcBef>
          <a:spcPct val="20000"/>
        </a:spcBef>
        <a:buFont typeface="Arial" pitchFamily="34" charset="0"/>
        <a:buChar char="»"/>
        <a:defRPr sz="8000" kern="1200">
          <a:solidFill>
            <a:schemeClr val="tx1"/>
          </a:solidFill>
          <a:latin typeface="+mn-lt"/>
          <a:ea typeface="+mn-ea"/>
          <a:cs typeface="+mn-cs"/>
        </a:defRPr>
      </a:lvl5pPr>
      <a:lvl6pPr marL="10064184" indent="-914926" algn="l" defTabSz="3659703" rtl="0" eaLnBrk="1" latinLnBrk="0" hangingPunct="1">
        <a:spcBef>
          <a:spcPct val="20000"/>
        </a:spcBef>
        <a:buFont typeface="Arial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6pPr>
      <a:lvl7pPr marL="11894035" indent="-914926" algn="l" defTabSz="3659703" rtl="0" eaLnBrk="1" latinLnBrk="0" hangingPunct="1">
        <a:spcBef>
          <a:spcPct val="20000"/>
        </a:spcBef>
        <a:buFont typeface="Arial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7pPr>
      <a:lvl8pPr marL="13723887" indent="-914926" algn="l" defTabSz="3659703" rtl="0" eaLnBrk="1" latinLnBrk="0" hangingPunct="1">
        <a:spcBef>
          <a:spcPct val="20000"/>
        </a:spcBef>
        <a:buFont typeface="Arial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8pPr>
      <a:lvl9pPr marL="15553738" indent="-914926" algn="l" defTabSz="3659703" rtl="0" eaLnBrk="1" latinLnBrk="0" hangingPunct="1">
        <a:spcBef>
          <a:spcPct val="20000"/>
        </a:spcBef>
        <a:buFont typeface="Arial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3659703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1pPr>
      <a:lvl2pPr marL="1829852" algn="l" defTabSz="3659703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2pPr>
      <a:lvl3pPr marL="3659703" algn="l" defTabSz="3659703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5489555" algn="l" defTabSz="3659703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7319406" algn="l" defTabSz="3659703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9258" algn="l" defTabSz="3659703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0979109" algn="l" defTabSz="3659703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2808961" algn="l" defTabSz="3659703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4638812" algn="l" defTabSz="3659703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pic>
        <p:nvPicPr>
          <p:cNvPr id="4" name="Picture 2" descr="\\Disco\IOS_Online\+Мероприятия\2024\04\Презентация шаблон\Фото лидеров\Презентации бизнес-форм апрель_Монтажная область 1 копия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" y="144016"/>
            <a:ext cx="51205334" cy="288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284315" y="14545816"/>
            <a:ext cx="33076478" cy="10556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0" b="1" dirty="0" smtClean="0">
                <a:solidFill>
                  <a:srgbClr val="CC9900"/>
                </a:solidFill>
              </a:rPr>
              <a:t>Новые источники </a:t>
            </a:r>
            <a:br>
              <a:rPr lang="ru-RU" sz="20000" b="1" dirty="0" smtClean="0">
                <a:solidFill>
                  <a:srgbClr val="CC9900"/>
                </a:solidFill>
              </a:rPr>
            </a:br>
            <a:r>
              <a:rPr lang="ru-RU" sz="20000" b="1" dirty="0" smtClean="0">
                <a:solidFill>
                  <a:srgbClr val="CC9900"/>
                </a:solidFill>
              </a:rPr>
              <a:t>теплых контактов</a:t>
            </a:r>
            <a:r>
              <a:rPr lang="ru-RU" sz="18000" b="1" dirty="0" smtClean="0">
                <a:solidFill>
                  <a:schemeClr val="bg1"/>
                </a:solidFill>
              </a:rPr>
              <a:t/>
            </a:r>
            <a:br>
              <a:rPr lang="ru-RU" sz="18000" b="1" dirty="0" smtClean="0">
                <a:solidFill>
                  <a:schemeClr val="bg1"/>
                </a:solidFill>
              </a:rPr>
            </a:br>
            <a:r>
              <a:rPr lang="ru-RU" sz="10000" b="1" dirty="0" smtClean="0">
                <a:solidFill>
                  <a:srgbClr val="CC9900"/>
                </a:solidFill>
              </a:rPr>
              <a:t/>
            </a:r>
            <a:br>
              <a:rPr lang="ru-RU" sz="10000" b="1" dirty="0" smtClean="0">
                <a:solidFill>
                  <a:srgbClr val="CC9900"/>
                </a:solidFill>
              </a:rPr>
            </a:br>
            <a:r>
              <a:rPr lang="ru-RU" sz="18000" b="1" dirty="0" smtClean="0">
                <a:solidFill>
                  <a:schemeClr val="bg1"/>
                </a:solidFill>
              </a:rPr>
              <a:t>Гришанова Ольга (Смоленск)</a:t>
            </a:r>
            <a:endParaRPr lang="ru-RU" sz="18000" b="1" dirty="0">
              <a:solidFill>
                <a:schemeClr val="bg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728" y="9505256"/>
            <a:ext cx="15120000" cy="151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278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65696" y="1153481"/>
            <a:ext cx="36580384" cy="4800598"/>
          </a:xfrm>
        </p:spPr>
        <p:txBody>
          <a:bodyPr>
            <a:normAutofit/>
          </a:bodyPr>
          <a:lstStyle/>
          <a:p>
            <a:r>
              <a:rPr lang="ru-RU" sz="21100" b="1" dirty="0" smtClean="0">
                <a:solidFill>
                  <a:srgbClr val="FFFF00"/>
                </a:solidFill>
              </a:rPr>
              <a:t>Этап саморазвития</a:t>
            </a:r>
            <a:endParaRPr lang="ru-RU" sz="21100" b="1" dirty="0">
              <a:solidFill>
                <a:srgbClr val="FFFF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720880" y="4900452"/>
            <a:ext cx="46085760" cy="19009046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FFFF00"/>
                </a:solidFill>
              </a:rPr>
              <a:t>                                         Есть желание – появятся возможности,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FF00"/>
                </a:solidFill>
              </a:rPr>
              <a:t>                                                     Будут действия – появится результат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721" y="10450945"/>
            <a:ext cx="9023069" cy="12030758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4080" y="10985556"/>
            <a:ext cx="16557283" cy="15043844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494" y="6996346"/>
            <a:ext cx="8568952" cy="10990239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9632" y="18518124"/>
            <a:ext cx="11210859" cy="7511276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619" y="10046246"/>
            <a:ext cx="9630117" cy="12840156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83008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65696" y="1153481"/>
            <a:ext cx="36580384" cy="4800598"/>
          </a:xfrm>
        </p:spPr>
        <p:txBody>
          <a:bodyPr>
            <a:normAutofit/>
          </a:bodyPr>
          <a:lstStyle/>
          <a:p>
            <a:r>
              <a:rPr lang="ru-RU" sz="21100" b="1" dirty="0" smtClean="0">
                <a:solidFill>
                  <a:srgbClr val="FFFF00"/>
                </a:solidFill>
              </a:rPr>
              <a:t>Держи вектор в голове</a:t>
            </a:r>
            <a:endParaRPr lang="ru-RU" sz="21100" b="1" dirty="0">
              <a:solidFill>
                <a:srgbClr val="FFFF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sz="18500" dirty="0" smtClean="0">
                <a:solidFill>
                  <a:srgbClr val="FFFF00"/>
                </a:solidFill>
              </a:rPr>
              <a:t>Включаю «внутреннего наблюдателя»</a:t>
            </a:r>
          </a:p>
          <a:p>
            <a:r>
              <a:rPr lang="ru-RU" sz="18500" dirty="0" smtClean="0">
                <a:solidFill>
                  <a:srgbClr val="FFFF00"/>
                </a:solidFill>
              </a:rPr>
              <a:t>Использую «метод чукчи», т.е. озвучиваю то, что вижу</a:t>
            </a:r>
          </a:p>
          <a:p>
            <a:endParaRPr lang="ru-RU" sz="18500" dirty="0" smtClean="0">
              <a:solidFill>
                <a:srgbClr val="FFFF00"/>
              </a:solidFill>
            </a:endParaRPr>
          </a:p>
          <a:p>
            <a:r>
              <a:rPr lang="ru-RU" sz="18500" dirty="0" smtClean="0">
                <a:solidFill>
                  <a:srgbClr val="FFFF00"/>
                </a:solidFill>
              </a:rPr>
              <a:t>Вступаю в диалог</a:t>
            </a:r>
          </a:p>
          <a:p>
            <a:r>
              <a:rPr lang="ru-RU" sz="18500" dirty="0" smtClean="0">
                <a:solidFill>
                  <a:srgbClr val="FFFF00"/>
                </a:solidFill>
              </a:rPr>
              <a:t>Тестирую открытость человека</a:t>
            </a:r>
          </a:p>
          <a:p>
            <a:r>
              <a:rPr lang="ru-RU" sz="18500" dirty="0" smtClean="0">
                <a:solidFill>
                  <a:srgbClr val="FFFF00"/>
                </a:solidFill>
              </a:rPr>
              <a:t>Выстраиваю доверие</a:t>
            </a:r>
          </a:p>
          <a:p>
            <a:endParaRPr lang="ru-RU" sz="18500" dirty="0" smtClean="0">
              <a:solidFill>
                <a:srgbClr val="FFFF00"/>
              </a:solidFill>
            </a:endParaRPr>
          </a:p>
          <a:p>
            <a:r>
              <a:rPr lang="ru-RU" sz="18500" dirty="0" smtClean="0">
                <a:solidFill>
                  <a:srgbClr val="FFFF00"/>
                </a:solidFill>
              </a:rPr>
              <a:t>Постепенно ввожу в курс дела</a:t>
            </a:r>
          </a:p>
          <a:p>
            <a:r>
              <a:rPr lang="ru-RU" sz="18500" dirty="0" smtClean="0">
                <a:solidFill>
                  <a:srgbClr val="FFFF00"/>
                </a:solidFill>
              </a:rPr>
              <a:t>Самому быть готовым к любым вопросам по бизнесу и по продукции</a:t>
            </a:r>
            <a:endParaRPr lang="ru-RU" sz="38100" dirty="0" smtClean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ru-RU" b="1" i="1" dirty="0" smtClean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ru-RU" b="1" i="1" dirty="0" smtClean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ru-RU" sz="20200" b="1" i="1" dirty="0" smtClean="0">
                <a:solidFill>
                  <a:srgbClr val="FFFF00"/>
                </a:solidFill>
              </a:rPr>
              <a:t>Таким образом выстраиваются долгосрочные отношения, </a:t>
            </a:r>
          </a:p>
          <a:p>
            <a:pPr marL="0" indent="0" algn="ctr">
              <a:buNone/>
            </a:pPr>
            <a:r>
              <a:rPr lang="ru-RU" sz="20200" b="1" i="1" dirty="0" smtClean="0">
                <a:solidFill>
                  <a:srgbClr val="FFFF00"/>
                </a:solidFill>
              </a:rPr>
              <a:t>а не разовые покупки. </a:t>
            </a:r>
          </a:p>
          <a:p>
            <a:pPr marL="0" indent="0" algn="ctr">
              <a:buNone/>
            </a:pPr>
            <a:r>
              <a:rPr lang="ru-RU" sz="20200" b="1" i="1" dirty="0" smtClean="0">
                <a:solidFill>
                  <a:srgbClr val="FFFF00"/>
                </a:solidFill>
              </a:rPr>
              <a:t>Когда у тебя есть чёткое намерение, всё пространство тебе в этом помогает!</a:t>
            </a:r>
            <a:endParaRPr lang="ru-RU" sz="20200" b="1" i="1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6"/>
          <a:stretch/>
        </p:blipFill>
        <p:spPr>
          <a:xfrm>
            <a:off x="31466052" y="6720848"/>
            <a:ext cx="9073008" cy="6855492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8" t="12980" r="30375" b="21755"/>
          <a:stretch/>
        </p:blipFill>
        <p:spPr>
          <a:xfrm>
            <a:off x="41084920" y="9434113"/>
            <a:ext cx="8087203" cy="8284453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9844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37703" y="1153481"/>
            <a:ext cx="38409329" cy="4800598"/>
          </a:xfrm>
        </p:spPr>
        <p:txBody>
          <a:bodyPr>
            <a:normAutofit/>
          </a:bodyPr>
          <a:lstStyle/>
          <a:p>
            <a:pPr algn="r"/>
            <a:r>
              <a:rPr lang="ru-RU" sz="21100" b="1" dirty="0" smtClean="0">
                <a:solidFill>
                  <a:srgbClr val="FFFF00"/>
                </a:solidFill>
              </a:rPr>
              <a:t>Что излучаешь, то и получаешь!</a:t>
            </a:r>
            <a:endParaRPr lang="ru-RU" sz="21100" b="1" dirty="0">
              <a:solidFill>
                <a:srgbClr val="FFFF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696544" y="6484702"/>
            <a:ext cx="38654563" cy="19009046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Ты людям интересен, когда тебе комфортно с самим собой. Разрушение старых привычек и стереотипов, выстраивание новых нейронных связей.</a:t>
            </a:r>
            <a:r>
              <a:rPr lang="ru-RU" dirty="0">
                <a:solidFill>
                  <a:srgbClr val="FFFF00"/>
                </a:solidFill>
              </a:rPr>
              <a:t> Важно, чем ты себя заполняешь. </a:t>
            </a:r>
            <a:endParaRPr lang="ru-RU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ru-RU" dirty="0" smtClean="0">
              <a:solidFill>
                <a:srgbClr val="FFFF00"/>
              </a:solidFill>
            </a:endParaRPr>
          </a:p>
          <a:p>
            <a:r>
              <a:rPr lang="ru-RU" dirty="0" smtClean="0">
                <a:solidFill>
                  <a:srgbClr val="FFFF00"/>
                </a:solidFill>
              </a:rPr>
              <a:t>Если ты в ресурсном состоянии, люди сами притягиваются, их специально не надо искать. Взгляд на структуру полезен для самодиагностики: каких людей притягивает к тебе пространство? </a:t>
            </a:r>
          </a:p>
          <a:p>
            <a:pPr marL="0" indent="0">
              <a:buNone/>
            </a:pPr>
            <a:endParaRPr lang="ru-RU" dirty="0" smtClean="0">
              <a:solidFill>
                <a:srgbClr val="FFFF00"/>
              </a:solidFill>
            </a:endParaRPr>
          </a:p>
          <a:p>
            <a:r>
              <a:rPr lang="ru-RU" dirty="0" smtClean="0">
                <a:solidFill>
                  <a:srgbClr val="FFFF00"/>
                </a:solidFill>
              </a:rPr>
              <a:t>Важно делать контакты легко, с юмором, шутить. Не действую с напором, агрессивно. Начинаю с человеком общаться, в нужный момент забрасываю информацию.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rgbClr val="FFFF00"/>
                </a:solidFill>
              </a:rPr>
              <a:t>     </a:t>
            </a:r>
          </a:p>
          <a:p>
            <a:pPr marL="0" indent="0" algn="ctr">
              <a:buNone/>
            </a:pPr>
            <a:r>
              <a:rPr lang="ru-RU" sz="15400" b="1" dirty="0" smtClean="0">
                <a:solidFill>
                  <a:srgbClr val="FFFF00"/>
                </a:solidFill>
              </a:rPr>
              <a:t>                      Главное – наладить связь!</a:t>
            </a:r>
          </a:p>
          <a:p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0993" y="18903782"/>
            <a:ext cx="10676040" cy="71044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744" y="21428901"/>
            <a:ext cx="8310371" cy="45954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0993" y="12097545"/>
            <a:ext cx="10574210" cy="61503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0993" y="6138375"/>
            <a:ext cx="10574210" cy="528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68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0320" y="864296"/>
            <a:ext cx="48101664" cy="5089783"/>
          </a:xfrm>
        </p:spPr>
        <p:txBody>
          <a:bodyPr>
            <a:noAutofit/>
          </a:bodyPr>
          <a:lstStyle/>
          <a:p>
            <a:r>
              <a:rPr lang="ru-RU" sz="15800" b="1" dirty="0" smtClean="0">
                <a:solidFill>
                  <a:srgbClr val="FFFF00"/>
                </a:solidFill>
              </a:rPr>
              <a:t>                    Деньги – это налаживание связей! </a:t>
            </a:r>
            <a:br>
              <a:rPr lang="ru-RU" sz="15800" b="1" dirty="0" smtClean="0">
                <a:solidFill>
                  <a:srgbClr val="FFFF00"/>
                </a:solidFill>
              </a:rPr>
            </a:br>
            <a:r>
              <a:rPr lang="ru-RU" sz="15800" b="1" dirty="0" smtClean="0">
                <a:solidFill>
                  <a:srgbClr val="FFFF00"/>
                </a:solidFill>
              </a:rPr>
              <a:t>                    Деньги – это энергия!</a:t>
            </a:r>
            <a:endParaRPr lang="ru-RU" sz="15800" b="1" dirty="0">
              <a:solidFill>
                <a:srgbClr val="FFFF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336504" y="7273008"/>
            <a:ext cx="40468496" cy="19009046"/>
          </a:xfrm>
        </p:spPr>
        <p:txBody>
          <a:bodyPr>
            <a:normAutofit fontScale="625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18000" dirty="0">
                <a:solidFill>
                  <a:srgbClr val="FFFF00"/>
                </a:solidFill>
              </a:rPr>
              <a:t>Чем больше связей, знакомств и доверия, </a:t>
            </a:r>
            <a:endParaRPr lang="ru-RU" sz="180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ru-RU" sz="18000" dirty="0">
                <a:solidFill>
                  <a:srgbClr val="FFFF00"/>
                </a:solidFill>
              </a:rPr>
              <a:t> </a:t>
            </a:r>
            <a:r>
              <a:rPr lang="ru-RU" sz="18000" dirty="0" smtClean="0">
                <a:solidFill>
                  <a:srgbClr val="FFFF00"/>
                </a:solidFill>
              </a:rPr>
              <a:t>    тем </a:t>
            </a:r>
            <a:r>
              <a:rPr lang="ru-RU" sz="18000" dirty="0">
                <a:solidFill>
                  <a:srgbClr val="FFFF00"/>
                </a:solidFill>
              </a:rPr>
              <a:t>больше будут приходить деньги</a:t>
            </a:r>
            <a:r>
              <a:rPr lang="ru-RU" sz="18000" dirty="0" smtClean="0">
                <a:solidFill>
                  <a:srgbClr val="FFFF00"/>
                </a:solidFill>
              </a:rPr>
              <a:t>.</a:t>
            </a:r>
          </a:p>
          <a:p>
            <a:pPr marL="0" indent="0">
              <a:buNone/>
            </a:pPr>
            <a:endParaRPr lang="ru-RU" sz="18000" dirty="0" smtClean="0">
              <a:solidFill>
                <a:srgbClr val="FFFF0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18000" dirty="0" smtClean="0">
                <a:solidFill>
                  <a:srgbClr val="FFFF00"/>
                </a:solidFill>
              </a:rPr>
              <a:t>Чем больше энергии, тем больше денег.</a:t>
            </a:r>
          </a:p>
          <a:p>
            <a:pPr marL="0" indent="0">
              <a:buNone/>
            </a:pPr>
            <a:endParaRPr lang="ru-RU" sz="18000" dirty="0" smtClean="0">
              <a:solidFill>
                <a:srgbClr val="FFFF0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18000" dirty="0" smtClean="0">
                <a:solidFill>
                  <a:srgbClr val="FFFF00"/>
                </a:solidFill>
              </a:rPr>
              <a:t>Надо заниматься собой: - строить планы</a:t>
            </a:r>
          </a:p>
          <a:p>
            <a:pPr marL="0" indent="0">
              <a:buNone/>
            </a:pPr>
            <a:r>
              <a:rPr lang="ru-RU" sz="18000" dirty="0">
                <a:solidFill>
                  <a:srgbClr val="FFFF00"/>
                </a:solidFill>
              </a:rPr>
              <a:t> </a:t>
            </a:r>
            <a:r>
              <a:rPr lang="ru-RU" sz="18000" dirty="0" smtClean="0">
                <a:solidFill>
                  <a:srgbClr val="FFFF00"/>
                </a:solidFill>
              </a:rPr>
              <a:t>                                                  - ставить цели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8000" dirty="0">
                <a:solidFill>
                  <a:srgbClr val="FFFF00"/>
                </a:solidFill>
              </a:rPr>
              <a:t> </a:t>
            </a:r>
            <a:r>
              <a:rPr lang="ru-RU" sz="18000" dirty="0" smtClean="0">
                <a:solidFill>
                  <a:srgbClr val="FFFF00"/>
                </a:solidFill>
              </a:rPr>
              <a:t>                                                  - развивать свой ресурс</a:t>
            </a:r>
          </a:p>
          <a:p>
            <a:pPr marL="0" indent="0">
              <a:lnSpc>
                <a:spcPct val="110000"/>
              </a:lnSpc>
              <a:buNone/>
            </a:pPr>
            <a:endParaRPr lang="ru-RU" sz="15000" dirty="0" smtClean="0">
              <a:solidFill>
                <a:srgbClr val="FFFF00"/>
              </a:solidFill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18100" b="1" dirty="0" smtClean="0">
                <a:solidFill>
                  <a:srgbClr val="FFFF00"/>
                </a:solidFill>
              </a:rPr>
              <a:t>   </a:t>
            </a:r>
            <a:r>
              <a:rPr lang="ru-RU" sz="26100" b="1" dirty="0" smtClean="0">
                <a:solidFill>
                  <a:srgbClr val="FFFF00"/>
                </a:solidFill>
              </a:rPr>
              <a:t>Учитесь себя создавать!</a:t>
            </a:r>
            <a:endParaRPr lang="ru-RU" sz="26100" b="1" dirty="0">
              <a:solidFill>
                <a:srgbClr val="FFFF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4239" y="16576876"/>
            <a:ext cx="12889433" cy="9360767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3849" y="7539013"/>
            <a:ext cx="12959823" cy="8151409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04244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1100" b="1" dirty="0" smtClean="0">
                <a:solidFill>
                  <a:srgbClr val="FFFF00"/>
                </a:solidFill>
              </a:rPr>
              <a:t>              Если Вы пришли в АРГО…</a:t>
            </a:r>
            <a:endParaRPr lang="ru-RU" sz="21100" b="1" dirty="0">
              <a:solidFill>
                <a:srgbClr val="FFFF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372508" y="6567427"/>
            <a:ext cx="48461384" cy="19607895"/>
          </a:xfrm>
          <a:ln>
            <a:noFill/>
          </a:ln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15400" u="sng" dirty="0" smtClean="0">
                <a:solidFill>
                  <a:srgbClr val="FFFF00"/>
                </a:solidFill>
              </a:rPr>
              <a:t>за деньгами: </a:t>
            </a:r>
            <a:r>
              <a:rPr lang="ru-RU" sz="15400" dirty="0" smtClean="0">
                <a:solidFill>
                  <a:srgbClr val="FFFF00"/>
                </a:solidFill>
              </a:rPr>
              <a:t> </a:t>
            </a:r>
            <a:r>
              <a:rPr lang="ru-RU" dirty="0" smtClean="0">
                <a:solidFill>
                  <a:srgbClr val="FFFF00"/>
                </a:solidFill>
              </a:rPr>
              <a:t>                                                          </a:t>
            </a:r>
            <a:r>
              <a:rPr lang="ru-RU" sz="15400" u="sng" dirty="0" smtClean="0">
                <a:solidFill>
                  <a:srgbClr val="FFFF00"/>
                </a:solidFill>
              </a:rPr>
              <a:t>за здоровьем:</a:t>
            </a:r>
          </a:p>
          <a:p>
            <a:r>
              <a:rPr lang="ru-RU" dirty="0">
                <a:solidFill>
                  <a:srgbClr val="FFFF00"/>
                </a:solidFill>
              </a:rPr>
              <a:t>д</a:t>
            </a:r>
            <a:r>
              <a:rPr lang="ru-RU" dirty="0" smtClean="0">
                <a:solidFill>
                  <a:srgbClr val="FFFF00"/>
                </a:solidFill>
              </a:rPr>
              <a:t>еньги – это связи                                              - оздоровление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связи – это доверие                                           - заниматься собой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деньги – это энергия                                         - общение</a:t>
            </a:r>
          </a:p>
          <a:p>
            <a:r>
              <a:rPr lang="ru-RU" dirty="0">
                <a:solidFill>
                  <a:srgbClr val="FFFF00"/>
                </a:solidFill>
              </a:rPr>
              <a:t>э</a:t>
            </a:r>
            <a:r>
              <a:rPr lang="ru-RU" dirty="0" smtClean="0">
                <a:solidFill>
                  <a:srgbClr val="FFFF00"/>
                </a:solidFill>
              </a:rPr>
              <a:t>нергия – это Ваш ресурс                                 - духовное развитие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Ваш ресурс – это Ваше развитие</a:t>
            </a:r>
          </a:p>
          <a:p>
            <a:pPr marL="0" indent="0">
              <a:buNone/>
            </a:pP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smtClean="0">
                <a:solidFill>
                  <a:srgbClr val="FFFF00"/>
                </a:solidFill>
              </a:rPr>
              <a:t>________________________________________________________________ </a:t>
            </a:r>
          </a:p>
          <a:p>
            <a:pPr marL="0" indent="0" algn="ctr">
              <a:buNone/>
            </a:pPr>
            <a:r>
              <a:rPr lang="ru-RU" sz="15400" b="1" dirty="0" smtClean="0">
                <a:solidFill>
                  <a:srgbClr val="FFFF00"/>
                </a:solidFill>
              </a:rPr>
              <a:t>Осознание своего результата, его </a:t>
            </a:r>
            <a:r>
              <a:rPr lang="ru-RU" sz="15400" b="1" dirty="0" err="1" smtClean="0">
                <a:solidFill>
                  <a:srgbClr val="FFFF00"/>
                </a:solidFill>
              </a:rPr>
              <a:t>дубликация</a:t>
            </a:r>
            <a:r>
              <a:rPr lang="ru-RU" sz="15400" b="1" dirty="0" smtClean="0">
                <a:solidFill>
                  <a:srgbClr val="FFFF00"/>
                </a:solidFill>
              </a:rPr>
              <a:t> – это также источник развития. </a:t>
            </a:r>
          </a:p>
          <a:p>
            <a:pPr marL="0" indent="0" algn="ctr">
              <a:buNone/>
            </a:pPr>
            <a:r>
              <a:rPr lang="ru-RU" sz="15400" b="1" dirty="0" smtClean="0">
                <a:solidFill>
                  <a:srgbClr val="FFFF00"/>
                </a:solidFill>
              </a:rPr>
              <a:t>Сам достигаешь – помогаешь другим людям к нему стремиться.</a:t>
            </a:r>
            <a:endParaRPr lang="ru-RU" sz="15400" b="1" dirty="0">
              <a:solidFill>
                <a:srgbClr val="FFFF00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H="1">
            <a:off x="25603200" y="6552928"/>
            <a:ext cx="563" cy="1267340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0192" y="7769642"/>
            <a:ext cx="8616872" cy="6257881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3392" y="7769642"/>
            <a:ext cx="6192688" cy="6192688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26085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</a:t>
            </a:r>
            <a:r>
              <a:rPr lang="ru-RU" sz="21100" b="1" dirty="0" smtClean="0">
                <a:solidFill>
                  <a:srgbClr val="FFFF00"/>
                </a:solidFill>
              </a:rPr>
              <a:t>От здоровья – к деньгам:</a:t>
            </a:r>
            <a:endParaRPr lang="ru-RU" sz="21100" b="1" dirty="0">
              <a:solidFill>
                <a:srgbClr val="FFFF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681778" y="6855799"/>
            <a:ext cx="37012432" cy="19009046"/>
          </a:xfrm>
        </p:spPr>
        <p:txBody>
          <a:bodyPr>
            <a:normAutofit fontScale="62500" lnSpcReduction="20000"/>
          </a:bodyPr>
          <a:lstStyle/>
          <a:p>
            <a:r>
              <a:rPr lang="ru-RU" sz="17600" dirty="0" smtClean="0">
                <a:solidFill>
                  <a:srgbClr val="FFFF00"/>
                </a:solidFill>
              </a:rPr>
              <a:t>Сначала человек приходит в АРГО для себя. Раскрыть ему «секрет», что нужно в первую очередь собой заняться. </a:t>
            </a:r>
          </a:p>
          <a:p>
            <a:pPr marL="0" indent="0">
              <a:buNone/>
            </a:pPr>
            <a:endParaRPr lang="ru-RU" sz="17600" dirty="0" smtClean="0">
              <a:solidFill>
                <a:srgbClr val="FFFF00"/>
              </a:solidFill>
            </a:endParaRPr>
          </a:p>
          <a:p>
            <a:r>
              <a:rPr lang="ru-RU" sz="17600" dirty="0" smtClean="0">
                <a:solidFill>
                  <a:srgbClr val="FFFF00"/>
                </a:solidFill>
              </a:rPr>
              <a:t>Следующий шаг – показать и объяснить перспективу дохода. </a:t>
            </a:r>
          </a:p>
          <a:p>
            <a:pPr marL="0" indent="0">
              <a:buNone/>
            </a:pPr>
            <a:endParaRPr lang="ru-RU" sz="17600" dirty="0" smtClean="0">
              <a:solidFill>
                <a:srgbClr val="FFFF00"/>
              </a:solidFill>
            </a:endParaRPr>
          </a:p>
          <a:p>
            <a:r>
              <a:rPr lang="ru-RU" sz="17600" dirty="0" smtClean="0">
                <a:solidFill>
                  <a:srgbClr val="FFFF00"/>
                </a:solidFill>
              </a:rPr>
              <a:t>Не нужно создавать излишнего напряжения. </a:t>
            </a:r>
          </a:p>
          <a:p>
            <a:pPr marL="0" indent="0">
              <a:buNone/>
            </a:pPr>
            <a:r>
              <a:rPr lang="ru-RU" sz="17600" dirty="0">
                <a:solidFill>
                  <a:srgbClr val="FFFF00"/>
                </a:solidFill>
              </a:rPr>
              <a:t> </a:t>
            </a:r>
            <a:r>
              <a:rPr lang="ru-RU" sz="17600" dirty="0" smtClean="0">
                <a:solidFill>
                  <a:srgbClr val="FFFF00"/>
                </a:solidFill>
              </a:rPr>
              <a:t>    Быть спокойным! «Хочешь привязать – отпусти». </a:t>
            </a:r>
          </a:p>
          <a:p>
            <a:pPr marL="0" indent="0">
              <a:buNone/>
            </a:pPr>
            <a:r>
              <a:rPr lang="ru-RU" sz="17600" dirty="0">
                <a:solidFill>
                  <a:srgbClr val="FFFF00"/>
                </a:solidFill>
              </a:rPr>
              <a:t> </a:t>
            </a:r>
            <a:r>
              <a:rPr lang="ru-RU" sz="17600" dirty="0" smtClean="0">
                <a:solidFill>
                  <a:srgbClr val="FFFF00"/>
                </a:solidFill>
              </a:rPr>
              <a:t>    Кто не хочет меняться – пусть </a:t>
            </a:r>
            <a:r>
              <a:rPr lang="ru-RU" sz="17600" b="1" dirty="0" smtClean="0">
                <a:solidFill>
                  <a:srgbClr val="FFFF00"/>
                </a:solidFill>
              </a:rPr>
              <a:t>пока</a:t>
            </a:r>
            <a:r>
              <a:rPr lang="ru-RU" sz="17600" dirty="0" smtClean="0">
                <a:solidFill>
                  <a:srgbClr val="FFFF00"/>
                </a:solidFill>
              </a:rPr>
              <a:t> «спит»! </a:t>
            </a:r>
          </a:p>
          <a:p>
            <a:pPr marL="0" indent="0">
              <a:buNone/>
            </a:pPr>
            <a:endParaRPr lang="ru-RU" dirty="0" smtClean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ru-RU" sz="15400" b="1" dirty="0" smtClean="0">
                <a:solidFill>
                  <a:srgbClr val="FFFF00"/>
                </a:solidFill>
              </a:rPr>
              <a:t>   </a:t>
            </a:r>
            <a:r>
              <a:rPr lang="ru-RU" sz="18400" b="1" dirty="0" smtClean="0">
                <a:solidFill>
                  <a:srgbClr val="FFFF00"/>
                </a:solidFill>
              </a:rPr>
              <a:t>Где-то тебя ждёт человек, который улавливает твоё предложение!</a:t>
            </a:r>
            <a:endParaRPr lang="ru-RU" sz="18400" b="1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4210" y="17949004"/>
            <a:ext cx="11393966" cy="6380621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4210" y="8545632"/>
            <a:ext cx="11393966" cy="8501652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11041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37704" y="1153481"/>
            <a:ext cx="38020224" cy="4800598"/>
          </a:xfrm>
        </p:spPr>
        <p:txBody>
          <a:bodyPr/>
          <a:lstStyle/>
          <a:p>
            <a:pPr algn="r"/>
            <a:r>
              <a:rPr lang="ru-RU" sz="21100" b="1" dirty="0" smtClean="0">
                <a:solidFill>
                  <a:srgbClr val="FFFF00"/>
                </a:solidFill>
              </a:rPr>
              <a:t>Как я достигаю своих целей?</a:t>
            </a:r>
            <a:endParaRPr lang="ru-RU" sz="21100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60320" y="6720848"/>
            <a:ext cx="40396808" cy="19009046"/>
          </a:xfrm>
        </p:spPr>
        <p:txBody>
          <a:bodyPr>
            <a:normAutofit fontScale="55000" lnSpcReduction="20000"/>
          </a:bodyPr>
          <a:lstStyle/>
          <a:p>
            <a:r>
              <a:rPr lang="ru-RU" sz="19400" dirty="0" smtClean="0">
                <a:solidFill>
                  <a:srgbClr val="FFFF00"/>
                </a:solidFill>
              </a:rPr>
              <a:t>Мои мечты и желания сильнее моих страхов!!!</a:t>
            </a:r>
          </a:p>
          <a:p>
            <a:pPr marL="0" indent="0">
              <a:buNone/>
            </a:pPr>
            <a:endParaRPr lang="ru-RU" sz="19400" dirty="0" smtClean="0">
              <a:solidFill>
                <a:srgbClr val="FFFF00"/>
              </a:solidFill>
            </a:endParaRPr>
          </a:p>
          <a:p>
            <a:r>
              <a:rPr lang="ru-RU" sz="19400" dirty="0" smtClean="0">
                <a:solidFill>
                  <a:srgbClr val="FFFF00"/>
                </a:solidFill>
              </a:rPr>
              <a:t>Любой путь можно пройти только в том случае, </a:t>
            </a:r>
          </a:p>
          <a:p>
            <a:pPr marL="0" indent="0">
              <a:buNone/>
            </a:pPr>
            <a:r>
              <a:rPr lang="ru-RU" sz="19400" dirty="0">
                <a:solidFill>
                  <a:srgbClr val="FFFF00"/>
                </a:solidFill>
              </a:rPr>
              <a:t> </a:t>
            </a:r>
            <a:r>
              <a:rPr lang="ru-RU" sz="19400" dirty="0" smtClean="0">
                <a:solidFill>
                  <a:srgbClr val="FFFF00"/>
                </a:solidFill>
              </a:rPr>
              <a:t>    если начать движение!</a:t>
            </a:r>
          </a:p>
          <a:p>
            <a:pPr marL="0" indent="0">
              <a:buNone/>
            </a:pPr>
            <a:endParaRPr lang="ru-RU" sz="19400" dirty="0" smtClean="0">
              <a:solidFill>
                <a:srgbClr val="FFFF00"/>
              </a:solidFill>
            </a:endParaRPr>
          </a:p>
          <a:p>
            <a:r>
              <a:rPr lang="ru-RU" sz="19400" dirty="0" smtClean="0">
                <a:solidFill>
                  <a:srgbClr val="FFFF00"/>
                </a:solidFill>
              </a:rPr>
              <a:t>Наши намерения творят нашу реальность!</a:t>
            </a:r>
          </a:p>
          <a:p>
            <a:pPr marL="0" indent="0">
              <a:buNone/>
            </a:pPr>
            <a:endParaRPr lang="ru-RU" sz="194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ru-RU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ru-RU" dirty="0" smtClean="0"/>
              <a:t>   </a:t>
            </a:r>
            <a:r>
              <a:rPr lang="ru-RU" sz="22200" b="1" dirty="0" smtClean="0">
                <a:solidFill>
                  <a:srgbClr val="FFFF00"/>
                </a:solidFill>
              </a:rPr>
              <a:t>Намерение </a:t>
            </a:r>
            <a:r>
              <a:rPr lang="ru-RU" sz="22200" b="1" dirty="0">
                <a:solidFill>
                  <a:srgbClr val="FFFF00"/>
                </a:solidFill>
              </a:rPr>
              <a:t>– цель – </a:t>
            </a:r>
            <a:endParaRPr lang="ru-RU" sz="22200" b="1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ru-RU" sz="22200" b="1" dirty="0" smtClean="0">
                <a:solidFill>
                  <a:srgbClr val="FFFF00"/>
                </a:solidFill>
              </a:rPr>
              <a:t>                                   действия – результат </a:t>
            </a:r>
            <a:r>
              <a:rPr lang="ru-RU" sz="22200" b="1" dirty="0">
                <a:solidFill>
                  <a:srgbClr val="FFFF00"/>
                </a:solidFill>
              </a:rPr>
              <a:t>– </a:t>
            </a:r>
            <a:r>
              <a:rPr lang="ru-RU" sz="22200" b="1" dirty="0" smtClean="0">
                <a:solidFill>
                  <a:srgbClr val="FFFF00"/>
                </a:solidFill>
              </a:rPr>
              <a:t>     </a:t>
            </a:r>
          </a:p>
          <a:p>
            <a:pPr marL="0" indent="0">
              <a:buNone/>
            </a:pPr>
            <a:r>
              <a:rPr lang="ru-RU" sz="22200" b="1" dirty="0">
                <a:solidFill>
                  <a:srgbClr val="FFFF00"/>
                </a:solidFill>
              </a:rPr>
              <a:t> </a:t>
            </a:r>
            <a:r>
              <a:rPr lang="ru-RU" sz="22200" b="1" dirty="0" smtClean="0">
                <a:solidFill>
                  <a:srgbClr val="FFFF00"/>
                </a:solidFill>
              </a:rPr>
              <a:t>                                                                   моя </a:t>
            </a:r>
            <a:r>
              <a:rPr lang="ru-RU" sz="22200" b="1" dirty="0">
                <a:solidFill>
                  <a:srgbClr val="FFFF00"/>
                </a:solidFill>
              </a:rPr>
              <a:t>реальность.</a:t>
            </a:r>
          </a:p>
          <a:p>
            <a:endParaRPr lang="ru-RU" sz="22200" b="1" dirty="0">
              <a:solidFill>
                <a:srgbClr val="FFFF00"/>
              </a:solidFill>
            </a:endParaRPr>
          </a:p>
          <a:p>
            <a:endParaRPr lang="ru-RU" sz="15400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74104" y="16610578"/>
            <a:ext cx="9505056" cy="9523371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78" r="-1317"/>
          <a:stretch/>
        </p:blipFill>
        <p:spPr>
          <a:xfrm>
            <a:off x="40274104" y="6534449"/>
            <a:ext cx="9505056" cy="10047003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80428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1670096" cy="29064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8143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37704" y="792288"/>
            <a:ext cx="36580384" cy="4800598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         </a:t>
            </a:r>
            <a:r>
              <a:rPr lang="ru-RU" b="1" dirty="0" smtClean="0">
                <a:solidFill>
                  <a:srgbClr val="FFFF00"/>
                </a:solidFill>
              </a:rPr>
              <a:t>Мой путь в АРГО начался…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2121551" y="5954079"/>
            <a:ext cx="46085760" cy="190090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500" dirty="0" smtClean="0">
                <a:solidFill>
                  <a:srgbClr val="FFFF00"/>
                </a:solidFill>
              </a:rPr>
              <a:t>Моё соглашение с АРГО 22.04.2003</a:t>
            </a:r>
            <a:endParaRPr lang="ru-RU" sz="14500" dirty="0">
              <a:solidFill>
                <a:srgbClr val="FFFF0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8" b="103"/>
          <a:stretch/>
        </p:blipFill>
        <p:spPr>
          <a:xfrm>
            <a:off x="2160888" y="9057151"/>
            <a:ext cx="10836834" cy="14917184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5896" y="9085442"/>
            <a:ext cx="12889432" cy="17185908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8" t="-1165" r="7026" b="-1820"/>
          <a:stretch/>
        </p:blipFill>
        <p:spPr>
          <a:xfrm>
            <a:off x="30866825" y="5189357"/>
            <a:ext cx="18218024" cy="21081993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3317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21680" y="1153481"/>
            <a:ext cx="36724400" cy="4800598"/>
          </a:xfrm>
        </p:spPr>
        <p:txBody>
          <a:bodyPr>
            <a:normAutofit/>
          </a:bodyPr>
          <a:lstStyle/>
          <a:p>
            <a:r>
              <a:rPr lang="ru-RU" sz="25300" b="1" dirty="0" smtClean="0">
                <a:solidFill>
                  <a:srgbClr val="FFFF00"/>
                </a:solidFill>
              </a:rPr>
              <a:t>20 лет назад…</a:t>
            </a:r>
            <a:endParaRPr lang="ru-RU" sz="25300" b="1" dirty="0">
              <a:solidFill>
                <a:srgbClr val="FFFF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520" y="7409747"/>
            <a:ext cx="22815139" cy="17111354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0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9344" y="7409747"/>
            <a:ext cx="22817715" cy="17111354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92089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65696" y="1153481"/>
            <a:ext cx="38596288" cy="4800598"/>
          </a:xfrm>
          <a:ln>
            <a:noFill/>
          </a:ln>
        </p:spPr>
        <p:txBody>
          <a:bodyPr>
            <a:noAutofit/>
          </a:bodyPr>
          <a:lstStyle/>
          <a:p>
            <a:pPr algn="r"/>
            <a:r>
              <a:rPr lang="ru-RU" sz="21000" b="1" dirty="0" smtClean="0">
                <a:solidFill>
                  <a:srgbClr val="FFFF00"/>
                </a:solidFill>
              </a:rPr>
              <a:t>Я поняла, что всё возможно…</a:t>
            </a:r>
            <a:endParaRPr lang="ru-RU" sz="21000" b="1" dirty="0">
              <a:solidFill>
                <a:srgbClr val="FFFF00"/>
              </a:solidFill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2593712" y="6433447"/>
            <a:ext cx="46085760" cy="190090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5400" smtClean="0">
                <a:solidFill>
                  <a:srgbClr val="FFFF00"/>
                </a:solidFill>
              </a:rPr>
              <a:t>Обучение. «Жетон провалился»…</a:t>
            </a:r>
            <a:endParaRPr lang="ru-RU" sz="15400" dirty="0">
              <a:solidFill>
                <a:srgbClr val="FFFF00"/>
              </a:solidFill>
            </a:endParaRPr>
          </a:p>
        </p:txBody>
      </p:sp>
      <p:pic>
        <p:nvPicPr>
          <p:cNvPr id="7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712" y="9505256"/>
            <a:ext cx="22418616" cy="16813962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4440" y="7489032"/>
            <a:ext cx="12673408" cy="16897877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3320" y="9530909"/>
            <a:ext cx="12601400" cy="16801866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14" name="Прямоугольник 13"/>
          <p:cNvSpPr/>
          <p:nvPr/>
        </p:nvSpPr>
        <p:spPr>
          <a:xfrm>
            <a:off x="39361840" y="21465408"/>
            <a:ext cx="1015312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800" b="1" dirty="0" smtClean="0">
                <a:solidFill>
                  <a:srgbClr val="FFFF00"/>
                </a:solidFill>
              </a:rPr>
              <a:t> </a:t>
            </a:r>
            <a:r>
              <a:rPr lang="ru-RU" sz="11500" b="1" dirty="0" smtClean="0">
                <a:solidFill>
                  <a:srgbClr val="FFFF00"/>
                </a:solidFill>
              </a:rPr>
              <a:t>ИЦ Смоленск</a:t>
            </a:r>
            <a:endParaRPr lang="ru-RU" sz="13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04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21680" y="1153481"/>
            <a:ext cx="38524280" cy="4800598"/>
          </a:xfrm>
        </p:spPr>
        <p:txBody>
          <a:bodyPr>
            <a:noAutofit/>
          </a:bodyPr>
          <a:lstStyle/>
          <a:p>
            <a:pPr algn="r"/>
            <a:r>
              <a:rPr lang="ru-RU" sz="21000" b="1" dirty="0" smtClean="0">
                <a:solidFill>
                  <a:srgbClr val="FFFF00"/>
                </a:solidFill>
              </a:rPr>
              <a:t>Формирование моего в</a:t>
            </a:r>
            <a:r>
              <a:rPr lang="ru-RU" sz="21000" b="1" i="1" u="sng" dirty="0" smtClean="0">
                <a:solidFill>
                  <a:srgbClr val="FFFF00"/>
                </a:solidFill>
              </a:rPr>
              <a:t>и</a:t>
            </a:r>
            <a:r>
              <a:rPr lang="ru-RU" sz="21000" b="1" dirty="0" smtClean="0">
                <a:solidFill>
                  <a:srgbClr val="FFFF00"/>
                </a:solidFill>
              </a:rPr>
              <a:t>дения</a:t>
            </a:r>
            <a:endParaRPr lang="ru-RU" sz="21000" b="1" dirty="0">
              <a:solidFill>
                <a:srgbClr val="FFFF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689412" y="5928365"/>
            <a:ext cx="45956668" cy="19006365"/>
          </a:xfrm>
        </p:spPr>
        <p:txBody>
          <a:bodyPr/>
          <a:lstStyle/>
          <a:p>
            <a:pPr marL="0" indent="0">
              <a:buNone/>
            </a:pPr>
            <a:r>
              <a:rPr lang="ru-RU" sz="15400" dirty="0" smtClean="0">
                <a:solidFill>
                  <a:srgbClr val="FFFF00"/>
                </a:solidFill>
              </a:rPr>
              <a:t>Академия АРГО – 2015   </a:t>
            </a:r>
            <a:r>
              <a:rPr lang="en-US" sz="15400" dirty="0" smtClean="0">
                <a:solidFill>
                  <a:srgbClr val="FFFF00"/>
                </a:solidFill>
              </a:rPr>
              <a:t>       </a:t>
            </a:r>
            <a:r>
              <a:rPr lang="ru-RU" sz="14000" dirty="0" smtClean="0">
                <a:solidFill>
                  <a:srgbClr val="FFFF00"/>
                </a:solidFill>
              </a:rPr>
              <a:t>Молодежное</a:t>
            </a:r>
            <a:r>
              <a:rPr lang="ru-RU" sz="15400" dirty="0" smtClean="0">
                <a:solidFill>
                  <a:srgbClr val="FFFF00"/>
                </a:solidFill>
              </a:rPr>
              <a:t> движение 3</a:t>
            </a:r>
            <a:r>
              <a:rPr lang="en-US" sz="15400" dirty="0" smtClean="0">
                <a:solidFill>
                  <a:srgbClr val="FFFF00"/>
                </a:solidFill>
              </a:rPr>
              <a:t>D</a:t>
            </a:r>
            <a:endParaRPr lang="ru-RU" sz="15400" dirty="0">
              <a:solidFill>
                <a:srgbClr val="FFFF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" b="32428"/>
          <a:stretch/>
        </p:blipFill>
        <p:spPr>
          <a:xfrm>
            <a:off x="2560320" y="8497144"/>
            <a:ext cx="16948013" cy="8662141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" t="19424" r="456"/>
          <a:stretch/>
        </p:blipFill>
        <p:spPr>
          <a:xfrm>
            <a:off x="10265496" y="16274008"/>
            <a:ext cx="14689632" cy="9545592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" b="21788"/>
          <a:stretch/>
        </p:blipFill>
        <p:spPr>
          <a:xfrm>
            <a:off x="34892232" y="8437367"/>
            <a:ext cx="14761984" cy="8695405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3280" y="16226571"/>
            <a:ext cx="14431421" cy="9578856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81514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81720" y="1153481"/>
            <a:ext cx="37876208" cy="4800598"/>
          </a:xfrm>
        </p:spPr>
        <p:txBody>
          <a:bodyPr>
            <a:normAutofit/>
          </a:bodyPr>
          <a:lstStyle/>
          <a:p>
            <a:pPr algn="r"/>
            <a:r>
              <a:rPr lang="ru-RU" sz="21000" b="1" dirty="0" smtClean="0">
                <a:solidFill>
                  <a:srgbClr val="FFFF00"/>
                </a:solidFill>
              </a:rPr>
              <a:t>Этапы жизни с АРГО…</a:t>
            </a:r>
            <a:endParaRPr lang="ru-RU" sz="21000" b="1" dirty="0">
              <a:solidFill>
                <a:srgbClr val="FFFF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-823736" y="6120879"/>
            <a:ext cx="46085760" cy="177384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5400" b="1" dirty="0" smtClean="0">
                <a:solidFill>
                  <a:srgbClr val="FFFF00"/>
                </a:solidFill>
              </a:rPr>
              <a:t>                                                      «</a:t>
            </a:r>
            <a:r>
              <a:rPr lang="ru-RU" sz="18500" b="1" dirty="0" smtClean="0">
                <a:solidFill>
                  <a:srgbClr val="FFFF00"/>
                </a:solidFill>
              </a:rPr>
              <a:t>Песочница»</a:t>
            </a:r>
            <a:endParaRPr lang="ru-RU" sz="18500" b="1" dirty="0">
              <a:solidFill>
                <a:srgbClr val="FFFF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943" y="19092601"/>
            <a:ext cx="7567349" cy="6769106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6" t="5491" r="12419" b="4537"/>
          <a:stretch/>
        </p:blipFill>
        <p:spPr>
          <a:xfrm>
            <a:off x="22351957" y="9408524"/>
            <a:ext cx="4736381" cy="5367897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3" t="3216" r="13510" b="5934"/>
          <a:stretch/>
        </p:blipFill>
        <p:spPr>
          <a:xfrm>
            <a:off x="17456053" y="9408524"/>
            <a:ext cx="4536504" cy="5328592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t="9426" r="11033" b="9841"/>
          <a:stretch/>
        </p:blipFill>
        <p:spPr>
          <a:xfrm>
            <a:off x="9120450" y="19092601"/>
            <a:ext cx="4898492" cy="6703199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943" y="6719487"/>
            <a:ext cx="15130225" cy="11347669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5827" y="15502524"/>
            <a:ext cx="13782893" cy="1033717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6052" y="10523355"/>
            <a:ext cx="20541876" cy="15406407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46605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208712" y="5688831"/>
            <a:ext cx="45956668" cy="181655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5400" b="1" dirty="0" smtClean="0">
                <a:solidFill>
                  <a:srgbClr val="FFFF00"/>
                </a:solidFill>
              </a:rPr>
              <a:t>                                 Детский сад и школа</a:t>
            </a:r>
            <a:endParaRPr lang="ru-RU" sz="15400" b="1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1" b="12359"/>
          <a:stretch/>
        </p:blipFill>
        <p:spPr>
          <a:xfrm>
            <a:off x="2009913" y="8627314"/>
            <a:ext cx="13465496" cy="15129771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6153" y="12385576"/>
            <a:ext cx="10233848" cy="1364513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2106" y="8724598"/>
            <a:ext cx="21829108" cy="16371831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2281720" y="1153481"/>
            <a:ext cx="37876208" cy="4800598"/>
          </a:xfrm>
          <a:prstGeom prst="rect">
            <a:avLst/>
          </a:prstGeom>
        </p:spPr>
        <p:txBody>
          <a:bodyPr vert="horz" lIns="365970" tIns="182985" rIns="365970" bIns="182985" rtlCol="0" anchor="ctr">
            <a:normAutofit/>
          </a:bodyPr>
          <a:lstStyle>
            <a:lvl1pPr algn="ctr" defTabSz="3659703" rtl="0" eaLnBrk="1" latinLnBrk="0" hangingPunct="1">
              <a:spcBef>
                <a:spcPct val="0"/>
              </a:spcBef>
              <a:buNone/>
              <a:defRPr sz="17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1000" b="1" smtClean="0">
                <a:solidFill>
                  <a:srgbClr val="FFFF00"/>
                </a:solidFill>
              </a:rPr>
              <a:t>Этапы жизни с АРГО…</a:t>
            </a:r>
            <a:endParaRPr lang="ru-RU" sz="21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89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93688" y="1153481"/>
            <a:ext cx="36652392" cy="4800598"/>
          </a:xfrm>
        </p:spPr>
        <p:txBody>
          <a:bodyPr>
            <a:normAutofit/>
          </a:bodyPr>
          <a:lstStyle/>
          <a:p>
            <a:pPr algn="r"/>
            <a:r>
              <a:rPr lang="ru-RU" sz="21100" b="1" dirty="0" smtClean="0">
                <a:solidFill>
                  <a:srgbClr val="FFFF00"/>
                </a:solidFill>
              </a:rPr>
              <a:t>Источники контактов</a:t>
            </a:r>
            <a:endParaRPr lang="ru-RU" sz="21100" b="1" dirty="0">
              <a:solidFill>
                <a:srgbClr val="FFFF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560320" y="6254672"/>
            <a:ext cx="46085760" cy="190090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5400" dirty="0" smtClean="0">
                <a:solidFill>
                  <a:srgbClr val="FFFF00"/>
                </a:solidFill>
              </a:rPr>
              <a:t>Автошкола                                    Сфера обслуживания                                </a:t>
            </a:r>
          </a:p>
          <a:p>
            <a:pPr marL="0" indent="0">
              <a:buNone/>
            </a:pPr>
            <a:endParaRPr lang="ru-RU" sz="15400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332" y="8939421"/>
            <a:ext cx="14775874" cy="9850582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8137" y="14404975"/>
            <a:ext cx="8726538" cy="11635384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8336" y="9086721"/>
            <a:ext cx="11700285" cy="876392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8" t="-1" b="1473"/>
          <a:stretch/>
        </p:blipFill>
        <p:spPr>
          <a:xfrm>
            <a:off x="32254600" y="18340336"/>
            <a:ext cx="11667987" cy="7763966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9137" y="9086721"/>
            <a:ext cx="11657367" cy="8731773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4027" y="18340336"/>
            <a:ext cx="5767585" cy="7700023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55862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09712" y="1153481"/>
            <a:ext cx="36436368" cy="4800598"/>
          </a:xfrm>
        </p:spPr>
        <p:txBody>
          <a:bodyPr>
            <a:noAutofit/>
          </a:bodyPr>
          <a:lstStyle/>
          <a:p>
            <a:pPr algn="r"/>
            <a:r>
              <a:rPr lang="ru-RU" sz="19000" b="1" dirty="0" smtClean="0">
                <a:solidFill>
                  <a:srgbClr val="FFFF00"/>
                </a:solidFill>
              </a:rPr>
              <a:t>Как холодный контакт </a:t>
            </a:r>
            <a:br>
              <a:rPr lang="ru-RU" sz="19000" b="1" dirty="0" smtClean="0">
                <a:solidFill>
                  <a:srgbClr val="FFFF00"/>
                </a:solidFill>
              </a:rPr>
            </a:br>
            <a:r>
              <a:rPr lang="ru-RU" sz="19000" b="1" dirty="0" smtClean="0">
                <a:solidFill>
                  <a:srgbClr val="FFFF00"/>
                </a:solidFill>
              </a:rPr>
              <a:t>превращается в теплый</a:t>
            </a:r>
            <a:endParaRPr lang="ru-RU" sz="19000" b="1" dirty="0">
              <a:solidFill>
                <a:srgbClr val="FFFF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431228" y="5945713"/>
            <a:ext cx="46085760" cy="190090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5400" dirty="0" smtClean="0">
                <a:solidFill>
                  <a:srgbClr val="FFFF00"/>
                </a:solidFill>
              </a:rPr>
              <a:t>История…</a:t>
            </a:r>
            <a:endParaRPr lang="ru-RU" sz="15400" dirty="0">
              <a:solidFill>
                <a:srgbClr val="FFFF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2" t="-70" r="32077" b="126"/>
          <a:stretch/>
        </p:blipFill>
        <p:spPr>
          <a:xfrm>
            <a:off x="1128400" y="9119428"/>
            <a:ext cx="8280920" cy="16290813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2" t="1" r="18610" b="435"/>
          <a:stretch/>
        </p:blipFill>
        <p:spPr>
          <a:xfrm>
            <a:off x="23247020" y="9159461"/>
            <a:ext cx="15553729" cy="16253847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27248" r="23176" b="12714"/>
          <a:stretch/>
        </p:blipFill>
        <p:spPr>
          <a:xfrm>
            <a:off x="9904038" y="9159461"/>
            <a:ext cx="12848264" cy="16330505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544" r="-1739"/>
          <a:stretch/>
        </p:blipFill>
        <p:spPr>
          <a:xfrm>
            <a:off x="39506945" y="9242256"/>
            <a:ext cx="10120844" cy="10671546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5027" r="-394"/>
          <a:stretch/>
        </p:blipFill>
        <p:spPr>
          <a:xfrm>
            <a:off x="41268696" y="17587809"/>
            <a:ext cx="9065289" cy="7822432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426357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10944</TotalTime>
  <Words>505</Words>
  <Application>Microsoft Office PowerPoint</Application>
  <PresentationFormat>Произвольный</PresentationFormat>
  <Paragraphs>88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 </vt:lpstr>
      <vt:lpstr>         Мой путь в АРГО начался…</vt:lpstr>
      <vt:lpstr>20 лет назад…</vt:lpstr>
      <vt:lpstr>Я поняла, что всё возможно…</vt:lpstr>
      <vt:lpstr>Формирование моего видения</vt:lpstr>
      <vt:lpstr>Этапы жизни с АРГО…</vt:lpstr>
      <vt:lpstr>Презентация PowerPoint</vt:lpstr>
      <vt:lpstr>Источники контактов</vt:lpstr>
      <vt:lpstr>Как холодный контакт  превращается в теплый</vt:lpstr>
      <vt:lpstr>Этап саморазвития</vt:lpstr>
      <vt:lpstr>Держи вектор в голове</vt:lpstr>
      <vt:lpstr>Что излучаешь, то и получаешь!</vt:lpstr>
      <vt:lpstr>                    Деньги – это налаживание связей!                      Деньги – это энергия!</vt:lpstr>
      <vt:lpstr>              Если Вы пришли в АРГО…</vt:lpstr>
      <vt:lpstr>                    От здоровья – к деньгам:</vt:lpstr>
      <vt:lpstr>Как я достигаю своих целей?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Krupin</cp:lastModifiedBy>
  <cp:revision>181</cp:revision>
  <dcterms:created xsi:type="dcterms:W3CDTF">2023-08-03T10:24:01Z</dcterms:created>
  <dcterms:modified xsi:type="dcterms:W3CDTF">2024-04-25T10:10:30Z</dcterms:modified>
</cp:coreProperties>
</file>