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51206400" cy="28803600"/>
  <p:notesSz cx="6858000" cy="9144000"/>
  <p:defaultTextStyle>
    <a:defPPr>
      <a:defRPr lang="ru-RU"/>
    </a:defPPr>
    <a:lvl1pPr marL="0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289"/>
    <a:srgbClr val="E30613"/>
    <a:srgbClr val="008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602" y="-1032"/>
      </p:cViewPr>
      <p:guideLst>
        <p:guide orient="horz" pos="9074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DA82B-8DC8-4E8C-874F-0E6F31C05A1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6D234-288C-4CBC-AD5E-B70A39626E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5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82985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3659703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5489555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7319406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9149258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10979109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12808961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14638812" algn="l" defTabSz="3659703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40480" y="8947806"/>
            <a:ext cx="43525440" cy="61741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960" y="16322038"/>
            <a:ext cx="35844480" cy="7360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9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9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8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3021491" y="-152246"/>
            <a:ext cx="6048672" cy="2831756"/>
          </a:xfrm>
          <a:prstGeom prst="rect">
            <a:avLst/>
          </a:prstGeom>
          <a:noFill/>
        </p:spPr>
        <p:txBody>
          <a:bodyPr wrap="square" lIns="365970" tIns="182985" rIns="365970" bIns="182985" rtlCol="0">
            <a:spAutoFit/>
          </a:bodyPr>
          <a:lstStyle/>
          <a:p>
            <a: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БИЗНЕС </a:t>
            </a:r>
            <a:b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СРЕДА</a:t>
            </a:r>
            <a:endParaRPr lang="ru-RU" sz="8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8" name="Picture 2" descr="\\Disco\IOS_Online\+Мероприятия\2024\04\Презентация шаблон\Фото лидеров\Презентации бизнес-форм апрель_Монтажная область 1 копия 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" y="-1"/>
            <a:ext cx="51583933" cy="290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1153481"/>
            <a:ext cx="46085760" cy="4800598"/>
          </a:xfrm>
          <a:prstGeom prst="rect">
            <a:avLst/>
          </a:prstGeom>
        </p:spPr>
        <p:txBody>
          <a:bodyPr vert="horz" lIns="365970" tIns="182985" rIns="365970" bIns="1829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6720848"/>
            <a:ext cx="46085760" cy="19009046"/>
          </a:xfrm>
          <a:prstGeom prst="rect">
            <a:avLst/>
          </a:prstGeom>
        </p:spPr>
        <p:txBody>
          <a:bodyPr vert="horz" lIns="365970" tIns="182985" rIns="365970" bIns="1829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603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495520" y="26696682"/>
            <a:ext cx="162153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6697920" y="26696682"/>
            <a:ext cx="11948160" cy="1533527"/>
          </a:xfrm>
          <a:prstGeom prst="rect">
            <a:avLst/>
          </a:prstGeom>
        </p:spPr>
        <p:txBody>
          <a:bodyPr vert="horz" lIns="365970" tIns="182985" rIns="365970" bIns="182985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3659703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2389" indent="-1372389" algn="l" defTabSz="3659703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3509" indent="-1143657" algn="l" defTabSz="3659703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4629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4480" indent="-914926" algn="l" defTabSz="3659703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34332" indent="-914926" algn="l" defTabSz="3659703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64184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4035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23887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53738" indent="-914926" algn="l" defTabSz="3659703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985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9703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9555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9406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9258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9109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8961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8812" algn="l" defTabSz="3659703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Picture 2" descr="\\Disco\IOS_Online\+Мероприятия\2024\04\Презентация шаблон\Фото лидеров\Презентации бизнес-форм апрель_Монтажная область 1 копия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" y="144016"/>
            <a:ext cx="51205334" cy="288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284315" y="15193888"/>
            <a:ext cx="3307647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0" b="1" dirty="0" smtClean="0">
                <a:solidFill>
                  <a:srgbClr val="CC9900"/>
                </a:solidFill>
              </a:rPr>
              <a:t>РАБОТА С РЕЗУЛЬТАТАМИ</a:t>
            </a:r>
          </a:p>
          <a:p>
            <a:pPr algn="r"/>
            <a:r>
              <a:rPr lang="ru-RU" sz="10000" b="1" dirty="0" smtClean="0">
                <a:solidFill>
                  <a:srgbClr val="CC9900"/>
                </a:solidFill>
              </a:rPr>
              <a:t/>
            </a:r>
            <a:br>
              <a:rPr lang="ru-RU" sz="10000" b="1" dirty="0" smtClean="0">
                <a:solidFill>
                  <a:srgbClr val="CC9900"/>
                </a:solidFill>
              </a:rPr>
            </a:br>
            <a:r>
              <a:rPr lang="ru-RU" sz="18000" b="1" dirty="0" smtClean="0">
                <a:solidFill>
                  <a:schemeClr val="bg1"/>
                </a:solidFill>
              </a:rPr>
              <a:t>Красовская Светлана</a:t>
            </a:r>
            <a:br>
              <a:rPr lang="ru-RU" sz="18000" b="1" dirty="0" smtClean="0">
                <a:solidFill>
                  <a:schemeClr val="bg1"/>
                </a:solidFill>
              </a:rPr>
            </a:br>
            <a:r>
              <a:rPr lang="ru-RU" sz="18000" b="1" dirty="0" smtClean="0">
                <a:solidFill>
                  <a:schemeClr val="bg1"/>
                </a:solidFill>
              </a:rPr>
              <a:t>(Астрахань)</a:t>
            </a:r>
            <a:endParaRPr lang="ru-RU" sz="180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44" y="9649272"/>
            <a:ext cx="15120000" cy="15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787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ВАРИАНТЫ РАБОТЫ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5096" y="11737504"/>
            <a:ext cx="16077237" cy="605892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chemeClr val="bg1"/>
                </a:solidFill>
              </a:rPr>
              <a:t>ВРАЧ</a:t>
            </a:r>
            <a:endParaRPr lang="ru-RU" sz="1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15568" y="11665496"/>
            <a:ext cx="16077237" cy="60589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chemeClr val="bg1"/>
                </a:solidFill>
              </a:rPr>
              <a:t>ВРАЧ </a:t>
            </a:r>
            <a:br>
              <a:rPr lang="ru-RU" sz="15000" b="1" dirty="0" smtClean="0">
                <a:solidFill>
                  <a:schemeClr val="bg1"/>
                </a:solidFill>
              </a:rPr>
            </a:br>
            <a:r>
              <a:rPr lang="ru-RU" sz="15000" b="1" dirty="0" smtClean="0">
                <a:solidFill>
                  <a:schemeClr val="bg1"/>
                </a:solidFill>
              </a:rPr>
              <a:t>АРГОНАВТ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313674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297344"/>
            <a:ext cx="46085760" cy="15432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b="1" dirty="0">
                <a:solidFill>
                  <a:srgbClr val="FFFF00"/>
                </a:solidFill>
              </a:rPr>
              <a:t>«ЗОЛОТАЯ РЫБКА»</a:t>
            </a:r>
            <a:endParaRPr lang="ru-RU" sz="20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МАРКИРОВКА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1521480"/>
            <a:ext cx="46085760" cy="142084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«Не было бы счастья…..»</a:t>
            </a:r>
            <a:endParaRPr lang="ru-RU" sz="15000" b="1" dirty="0">
              <a:solidFill>
                <a:schemeClr val="bg1"/>
              </a:solidFill>
            </a:endParaRPr>
          </a:p>
          <a:p>
            <a:pPr algn="ctr"/>
            <a:endParaRPr lang="ru-RU" sz="15000" b="1" dirty="0"/>
          </a:p>
        </p:txBody>
      </p:sp>
    </p:spTree>
    <p:extLst>
      <p:ext uri="{BB962C8B-B14F-4D97-AF65-F5344CB8AC3E}">
        <p14:creationId xmlns:p14="http://schemas.microsoft.com/office/powerpoint/2010/main" val="101210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ЛЕТО !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585376"/>
            <a:ext cx="46085760" cy="15144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Лето в Астрахани – сезон роста объемов !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081320"/>
            <a:ext cx="46085760" cy="15648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0" b="1" dirty="0" smtClean="0">
                <a:solidFill>
                  <a:srgbClr val="FFFF00"/>
                </a:solidFill>
              </a:rPr>
              <a:t>РЕЗУЛЬТАТ – ЭТО ЯКОРЬ !</a:t>
            </a:r>
            <a:endParaRPr lang="ru-RU" sz="20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9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Disco\IOS_Online\+Мероприятия\2024\04\Презентация шаблон\Фото лидеров\Презентации бизнес-форм апрель_Монтажная область 1 копия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70096" cy="290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2808" y="10641179"/>
            <a:ext cx="44644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solidFill>
                  <a:srgbClr val="CC9900"/>
                </a:solidFill>
              </a:rPr>
              <a:t>СПАСИБО ЗА ВНИМАНИЕ! </a:t>
            </a:r>
            <a:endParaRPr lang="ru-RU" sz="30000" b="1" dirty="0">
              <a:solidFill>
                <a:srgbClr val="CC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1670096" cy="290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51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5856" y="1153481"/>
            <a:ext cx="35140224" cy="4800598"/>
          </a:xfrm>
        </p:spPr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КАК Я ПРИШЛА В АРГО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369352"/>
            <a:ext cx="46085760" cy="15360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НОЯБРЬ 1999 Г</a:t>
            </a: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/>
            </a:r>
            <a:br>
              <a:rPr lang="ru-RU" sz="15000" b="1" dirty="0" smtClean="0">
                <a:solidFill>
                  <a:schemeClr val="bg1"/>
                </a:solidFill>
              </a:rPr>
            </a:br>
            <a:r>
              <a:rPr lang="ru-RU" sz="15000" b="1" dirty="0" smtClean="0">
                <a:solidFill>
                  <a:schemeClr val="bg1"/>
                </a:solidFill>
              </a:rPr>
              <a:t>ПОЧТИ 25 ЛЕТ НАЗАД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7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ОСОБЕННОСТИ СТРУКТУРЫ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009312"/>
            <a:ext cx="46085760" cy="15720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Я В ПРОШЛОМ ВРАЧ</a:t>
            </a:r>
          </a:p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/>
            </a:r>
            <a:br>
              <a:rPr lang="ru-RU" sz="15000" b="1" dirty="0" smtClean="0">
                <a:solidFill>
                  <a:schemeClr val="bg1"/>
                </a:solidFill>
              </a:rPr>
            </a:br>
            <a:r>
              <a:rPr lang="ru-RU" sz="15000" b="1" dirty="0" smtClean="0">
                <a:solidFill>
                  <a:schemeClr val="bg1"/>
                </a:solidFill>
              </a:rPr>
              <a:t>В СТРУКТУРЕ МНОГО ВРАЧЕЙ</a:t>
            </a:r>
            <a:endParaRPr lang="ru-RU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9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«ИСТОЧНИК НОВИЧКОВ»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Большинство приходят «НА ПРОДУКТ» :</a:t>
            </a:r>
          </a:p>
          <a:p>
            <a:pPr marL="0" indent="0">
              <a:buNone/>
            </a:pPr>
            <a:endParaRPr lang="ru-RU" sz="15000" b="1" dirty="0" smtClean="0">
              <a:solidFill>
                <a:schemeClr val="bg1"/>
              </a:solidFill>
            </a:endParaRPr>
          </a:p>
          <a:p>
            <a:r>
              <a:rPr lang="ru-RU" sz="15000" b="1" dirty="0" smtClean="0">
                <a:solidFill>
                  <a:schemeClr val="bg1"/>
                </a:solidFill>
              </a:rPr>
              <a:t>по рекомендациям потребителей</a:t>
            </a:r>
          </a:p>
          <a:p>
            <a:endParaRPr lang="ru-RU" sz="15000" b="1" dirty="0" smtClean="0">
              <a:solidFill>
                <a:schemeClr val="bg1"/>
              </a:solidFill>
            </a:endParaRPr>
          </a:p>
          <a:p>
            <a:r>
              <a:rPr lang="ru-RU" sz="15000" b="1" dirty="0" smtClean="0">
                <a:solidFill>
                  <a:schemeClr val="bg1"/>
                </a:solidFill>
              </a:rPr>
              <a:t>по направлениям </a:t>
            </a:r>
            <a:r>
              <a:rPr lang="ru-RU" sz="15000" dirty="0" smtClean="0">
                <a:solidFill>
                  <a:schemeClr val="bg1"/>
                </a:solidFill>
              </a:rPr>
              <a:t>врачей</a:t>
            </a:r>
            <a:endParaRPr lang="ru-RU" sz="15000" dirty="0"/>
          </a:p>
        </p:txBody>
      </p:sp>
    </p:spTree>
    <p:extLst>
      <p:ext uri="{BB962C8B-B14F-4D97-AF65-F5344CB8AC3E}">
        <p14:creationId xmlns:p14="http://schemas.microsoft.com/office/powerpoint/2010/main" val="154415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РАБОТА С ВРАЧАМИ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8632" y="9378226"/>
            <a:ext cx="19442160" cy="32403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chemeClr val="bg1"/>
                </a:solidFill>
              </a:rPr>
              <a:t>ВРАЧ - НАПРАВЛЕНИЕ</a:t>
            </a:r>
            <a:endParaRPr lang="ru-RU" sz="1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82120" y="15219639"/>
            <a:ext cx="19442160" cy="32403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solidFill>
                  <a:schemeClr val="bg1"/>
                </a:solidFill>
              </a:rPr>
              <a:t>ИЦ – </a:t>
            </a:r>
            <a:r>
              <a:rPr lang="ru-RU" sz="15000" b="1" dirty="0" smtClean="0">
                <a:solidFill>
                  <a:schemeClr val="bg1"/>
                </a:solidFill>
              </a:rPr>
              <a:t>КОНСУЛЬТАЦИЯ</a:t>
            </a:r>
            <a:endParaRPr lang="ru-RU" sz="15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8632" y="21674608"/>
            <a:ext cx="19442160" cy="32403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solidFill>
                  <a:schemeClr val="bg1"/>
                </a:solidFill>
              </a:rPr>
              <a:t>ОБРАТНАЯ СВЯЗЬ</a:t>
            </a:r>
            <a:endParaRPr lang="ru-RU" sz="15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347616" y="21674608"/>
            <a:ext cx="19442160" cy="324036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>
                <a:solidFill>
                  <a:schemeClr val="bg1"/>
                </a:solidFill>
              </a:rPr>
              <a:t>РЕЗУЛЬТАТ</a:t>
            </a:r>
            <a:endParaRPr lang="ru-RU" sz="15000" dirty="0"/>
          </a:p>
        </p:txBody>
      </p:sp>
      <p:sp>
        <p:nvSpPr>
          <p:cNvPr id="10" name="Стрелка вправо 9"/>
          <p:cNvSpPr/>
          <p:nvPr/>
        </p:nvSpPr>
        <p:spPr>
          <a:xfrm rot="2438135">
            <a:off x="11541610" y="13783798"/>
            <a:ext cx="3744416" cy="14401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верх/вниз 10"/>
          <p:cNvSpPr/>
          <p:nvPr/>
        </p:nvSpPr>
        <p:spPr>
          <a:xfrm rot="2095481">
            <a:off x="22674468" y="18634651"/>
            <a:ext cx="1584176" cy="3096344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4091032" y="22574708"/>
            <a:ext cx="3744416" cy="14401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8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dirty="0" smtClean="0">
                <a:solidFill>
                  <a:srgbClr val="FFFF00"/>
                </a:solidFill>
              </a:rPr>
              <a:t>АКТИВИЗАЦИЯ РАБОТЫ</a:t>
            </a:r>
            <a:endParaRPr lang="ru-RU" sz="20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9179" y="13033648"/>
            <a:ext cx="19442160" cy="605892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chemeClr val="bg1"/>
                </a:solidFill>
              </a:rPr>
              <a:t>РЕЗУЛЬТАТ ПО ПРОДУКЦИИ</a:t>
            </a:r>
            <a:endParaRPr lang="ru-RU" sz="1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059584" y="13033649"/>
            <a:ext cx="19442160" cy="605892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chemeClr val="bg1"/>
                </a:solidFill>
              </a:rPr>
              <a:t>ПОСТЕПЕННАЯ АРГОНИЗАЦИЯ</a:t>
            </a:r>
            <a:endParaRPr lang="ru-RU" sz="15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3730992" y="14772094"/>
            <a:ext cx="3744416" cy="273117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1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0" y="1512368"/>
            <a:ext cx="46085760" cy="4800598"/>
          </a:xfrm>
        </p:spPr>
        <p:txBody>
          <a:bodyPr>
            <a:no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ВЗАИМОВЫГОДНОЕ </a:t>
            </a:r>
            <a:br>
              <a:rPr lang="ru-RU" sz="20000" b="1" dirty="0" smtClean="0">
                <a:solidFill>
                  <a:srgbClr val="FFFF00"/>
                </a:solidFill>
              </a:rPr>
            </a:br>
            <a:r>
              <a:rPr lang="ru-RU" sz="20000" b="1" dirty="0" smtClean="0">
                <a:solidFill>
                  <a:srgbClr val="FFFF00"/>
                </a:solidFill>
              </a:rPr>
              <a:t>СОТРУДНИЧЕСТВО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57385" y="12673608"/>
            <a:ext cx="12653954" cy="6058925"/>
          </a:xfrm>
          <a:prstGeom prst="rect">
            <a:avLst/>
          </a:prstGeom>
          <a:solidFill>
            <a:schemeClr val="bg1">
              <a:alpha val="61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8982"/>
                </a:solidFill>
              </a:rPr>
              <a:t>+ 20%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627536" y="12673608"/>
            <a:ext cx="12653954" cy="6058924"/>
          </a:xfrm>
          <a:prstGeom prst="rect">
            <a:avLst/>
          </a:prstGeom>
          <a:solidFill>
            <a:schemeClr val="bg1">
              <a:alpha val="61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8982"/>
                </a:solidFill>
              </a:rPr>
              <a:t>PV</a:t>
            </a:r>
            <a:endParaRPr lang="ru-RU" sz="30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89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6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ДНИ ЗДОРОВЬЯ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945416"/>
            <a:ext cx="46085760" cy="147844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СИСТЕМА РЕГУЛЯРНЫХ КОНСУЛЬТАЦИЙ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06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0" b="1" dirty="0" smtClean="0">
                <a:solidFill>
                  <a:srgbClr val="FFFF00"/>
                </a:solidFill>
              </a:rPr>
              <a:t>ПРИНЦИП</a:t>
            </a:r>
            <a:endParaRPr lang="ru-RU" sz="20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0" y="10945416"/>
            <a:ext cx="46085760" cy="14784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0" b="1" dirty="0" smtClean="0">
                <a:solidFill>
                  <a:schemeClr val="bg1"/>
                </a:solidFill>
              </a:rPr>
              <a:t>«Хороший </a:t>
            </a:r>
            <a:r>
              <a:rPr lang="ru-RU" sz="15000" b="1" dirty="0">
                <a:solidFill>
                  <a:schemeClr val="bg1"/>
                </a:solidFill>
              </a:rPr>
              <a:t>врач лечит болезнь, а великий – больного, у которого есть болезнь», </a:t>
            </a:r>
            <a:endParaRPr lang="ru-RU" sz="15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5000" b="1" dirty="0">
                <a:solidFill>
                  <a:schemeClr val="bg1"/>
                </a:solidFill>
              </a:rPr>
              <a:t>	</a:t>
            </a:r>
            <a:r>
              <a:rPr lang="ru-RU" sz="15000" b="1" dirty="0" smtClean="0">
                <a:solidFill>
                  <a:schemeClr val="bg1"/>
                </a:solidFill>
              </a:rPr>
              <a:t>									   У. </a:t>
            </a:r>
            <a:r>
              <a:rPr lang="ru-RU" sz="15000" b="1" dirty="0" err="1" smtClean="0">
                <a:solidFill>
                  <a:schemeClr val="bg1"/>
                </a:solidFill>
              </a:rPr>
              <a:t>Ослер</a:t>
            </a:r>
            <a:endParaRPr lang="ru-RU" sz="15000" b="1" dirty="0">
              <a:solidFill>
                <a:schemeClr val="bg1"/>
              </a:solidFill>
            </a:endParaRPr>
          </a:p>
          <a:p>
            <a:endParaRPr lang="ru-RU" sz="15000" b="1" dirty="0"/>
          </a:p>
        </p:txBody>
      </p:sp>
    </p:spTree>
    <p:extLst>
      <p:ext uri="{BB962C8B-B14F-4D97-AF65-F5344CB8AC3E}">
        <p14:creationId xmlns:p14="http://schemas.microsoft.com/office/powerpoint/2010/main" val="1722781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10173</TotalTime>
  <Words>114</Words>
  <Application>Microsoft Office PowerPoint</Application>
  <PresentationFormat>Произвольный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КАК Я ПРИШЛА В АРГО</vt:lpstr>
      <vt:lpstr>ОСОБЕННОСТИ СТРУКТУРЫ</vt:lpstr>
      <vt:lpstr>«ИСТОЧНИК НОВИЧКОВ»</vt:lpstr>
      <vt:lpstr>РАБОТА С ВРАЧАМИ</vt:lpstr>
      <vt:lpstr>АКТИВИЗАЦИЯ РАБОТЫ</vt:lpstr>
      <vt:lpstr>ВЗАИМОВЫГОДНОЕ  СОТРУДНИЧЕСТВО</vt:lpstr>
      <vt:lpstr>ДНИ ЗДОРОВЬЯ</vt:lpstr>
      <vt:lpstr>ПРИНЦИП</vt:lpstr>
      <vt:lpstr>ВАРИАНТЫ РАБОТЫ</vt:lpstr>
      <vt:lpstr>Презентация PowerPoint</vt:lpstr>
      <vt:lpstr>МАРКИРОВКА</vt:lpstr>
      <vt:lpstr>ЛЕТО 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Krupin</cp:lastModifiedBy>
  <cp:revision>114</cp:revision>
  <dcterms:created xsi:type="dcterms:W3CDTF">2023-08-03T10:24:01Z</dcterms:created>
  <dcterms:modified xsi:type="dcterms:W3CDTF">2024-04-24T10:04:33Z</dcterms:modified>
</cp:coreProperties>
</file>